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3" r:id="rId2"/>
    <p:sldMasterId id="2147483679" r:id="rId3"/>
  </p:sldMasterIdLst>
  <p:notesMasterIdLst>
    <p:notesMasterId r:id="rId37"/>
  </p:notesMasterIdLst>
  <p:handoutMasterIdLst>
    <p:handoutMasterId r:id="rId38"/>
  </p:handoutMasterIdLst>
  <p:sldIdLst>
    <p:sldId id="262" r:id="rId4"/>
    <p:sldId id="270" r:id="rId5"/>
    <p:sldId id="277" r:id="rId6"/>
    <p:sldId id="283" r:id="rId7"/>
    <p:sldId id="278" r:id="rId8"/>
    <p:sldId id="279" r:id="rId9"/>
    <p:sldId id="280" r:id="rId10"/>
    <p:sldId id="281" r:id="rId11"/>
    <p:sldId id="282" r:id="rId12"/>
    <p:sldId id="284" r:id="rId13"/>
    <p:sldId id="285" r:id="rId14"/>
    <p:sldId id="286" r:id="rId15"/>
    <p:sldId id="287" r:id="rId16"/>
    <p:sldId id="292" r:id="rId17"/>
    <p:sldId id="293" r:id="rId18"/>
    <p:sldId id="294" r:id="rId19"/>
    <p:sldId id="288" r:id="rId20"/>
    <p:sldId id="295" r:id="rId21"/>
    <p:sldId id="296" r:id="rId22"/>
    <p:sldId id="289" r:id="rId23"/>
    <p:sldId id="301" r:id="rId24"/>
    <p:sldId id="290" r:id="rId25"/>
    <p:sldId id="297" r:id="rId26"/>
    <p:sldId id="298" r:id="rId27"/>
    <p:sldId id="299" r:id="rId28"/>
    <p:sldId id="291" r:id="rId29"/>
    <p:sldId id="263" r:id="rId30"/>
    <p:sldId id="302" r:id="rId31"/>
    <p:sldId id="303" r:id="rId32"/>
    <p:sldId id="304" r:id="rId33"/>
    <p:sldId id="305" r:id="rId34"/>
    <p:sldId id="267" r:id="rId35"/>
    <p:sldId id="306" r:id="rId36"/>
  </p:sldIdLst>
  <p:sldSz cx="9144000" cy="5143500" type="screen16x9"/>
  <p:notesSz cx="9928225" cy="6797675"/>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9C7A"/>
    <a:srgbClr val="C55A11"/>
    <a:srgbClr val="EEECE1"/>
    <a:srgbClr val="F2A16A"/>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1" autoAdjust="0"/>
    <p:restoredTop sz="94660"/>
  </p:normalViewPr>
  <p:slideViewPr>
    <p:cSldViewPr>
      <p:cViewPr varScale="1">
        <p:scale>
          <a:sx n="142" d="100"/>
          <a:sy n="142" d="100"/>
        </p:scale>
        <p:origin x="102" y="126"/>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70F4A5C7-C285-40FF-A874-D33259B5421C}" type="datetimeFigureOut">
              <a:rPr lang="zh-TW" altLang="en-US" smtClean="0"/>
              <a:t>2018/10/12</a:t>
            </a:fld>
            <a:endParaRPr lang="zh-TW" altLang="en-US"/>
          </a:p>
        </p:txBody>
      </p:sp>
      <p:sp>
        <p:nvSpPr>
          <p:cNvPr id="4" name="頁尾版面配置區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2205CF6A-D8FC-4D92-8919-6E562B06E8F6}" type="slidenum">
              <a:rPr lang="zh-TW" altLang="en-US" smtClean="0"/>
              <a:t>‹#›</a:t>
            </a:fld>
            <a:endParaRPr lang="zh-TW" altLang="en-US"/>
          </a:p>
        </p:txBody>
      </p:sp>
    </p:spTree>
    <p:extLst>
      <p:ext uri="{BB962C8B-B14F-4D97-AF65-F5344CB8AC3E}">
        <p14:creationId xmlns:p14="http://schemas.microsoft.com/office/powerpoint/2010/main" val="4425791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B5D4CFF4-E17F-4714-A4EB-55E98682C30F}" type="datetimeFigureOut">
              <a:rPr lang="zh-TW" altLang="en-US" smtClean="0"/>
              <a:t>2018/10/12</a:t>
            </a:fld>
            <a:endParaRPr lang="zh-TW" altLang="en-US"/>
          </a:p>
        </p:txBody>
      </p:sp>
      <p:sp>
        <p:nvSpPr>
          <p:cNvPr id="4" name="投影片圖像版面配置區 3"/>
          <p:cNvSpPr>
            <a:spLocks noGrp="1" noRot="1" noChangeAspect="1"/>
          </p:cNvSpPr>
          <p:nvPr>
            <p:ph type="sldImg" idx="2"/>
          </p:nvPr>
        </p:nvSpPr>
        <p:spPr>
          <a:xfrm>
            <a:off x="2925763" y="849313"/>
            <a:ext cx="4076700"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D3013BCF-F2FF-4212-93F6-3EBAEE69F67C}" type="slidenum">
              <a:rPr lang="zh-TW" altLang="en-US" smtClean="0"/>
              <a:t>‹#›</a:t>
            </a:fld>
            <a:endParaRPr lang="zh-TW" altLang="en-US"/>
          </a:p>
        </p:txBody>
      </p:sp>
    </p:spTree>
    <p:extLst>
      <p:ext uri="{BB962C8B-B14F-4D97-AF65-F5344CB8AC3E}">
        <p14:creationId xmlns:p14="http://schemas.microsoft.com/office/powerpoint/2010/main" val="573028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15F95F-52E2-4D61-BFBE-72E690385744}" type="slidenum">
              <a:rPr lang="zh-CN" altLang="en-US" smtClean="0"/>
              <a:t>2</a:t>
            </a:fld>
            <a:endParaRPr lang="zh-CN" altLang="en-US"/>
          </a:p>
        </p:txBody>
      </p:sp>
    </p:spTree>
    <p:extLst>
      <p:ext uri="{BB962C8B-B14F-4D97-AF65-F5344CB8AC3E}">
        <p14:creationId xmlns:p14="http://schemas.microsoft.com/office/powerpoint/2010/main" val="1999575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15F95F-52E2-4D61-BFBE-72E690385744}" type="slidenum">
              <a:rPr lang="zh-CN" altLang="en-US" smtClean="0"/>
              <a:t>3</a:t>
            </a:fld>
            <a:endParaRPr lang="zh-CN" altLang="en-US"/>
          </a:p>
        </p:txBody>
      </p:sp>
    </p:spTree>
    <p:extLst>
      <p:ext uri="{BB962C8B-B14F-4D97-AF65-F5344CB8AC3E}">
        <p14:creationId xmlns:p14="http://schemas.microsoft.com/office/powerpoint/2010/main" val="146126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59059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3013BCF-F2FF-4212-93F6-3EBAEE69F67C}" type="slidenum">
              <a:rPr lang="zh-TW" altLang="en-US" smtClean="0"/>
              <a:t>23</a:t>
            </a:fld>
            <a:endParaRPr lang="zh-TW" altLang="en-US"/>
          </a:p>
        </p:txBody>
      </p:sp>
    </p:spTree>
    <p:extLst>
      <p:ext uri="{BB962C8B-B14F-4D97-AF65-F5344CB8AC3E}">
        <p14:creationId xmlns:p14="http://schemas.microsoft.com/office/powerpoint/2010/main" val="414552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95959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81087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4240091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393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42604" y="238537"/>
            <a:ext cx="1038656" cy="412802"/>
          </a:xfrm>
          <a:prstGeom prst="rect">
            <a:avLst/>
          </a:prstGeom>
        </p:spPr>
      </p:pic>
    </p:spTree>
    <p:extLst>
      <p:ext uri="{BB962C8B-B14F-4D97-AF65-F5344CB8AC3E}">
        <p14:creationId xmlns:p14="http://schemas.microsoft.com/office/powerpoint/2010/main" val="2407041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2543"/>
          </a:xfrm>
          <a:prstGeom prst="rect">
            <a:avLst/>
          </a:prstGeom>
        </p:spPr>
      </p:pic>
      <p:pic>
        <p:nvPicPr>
          <p:cNvPr id="5" name="图片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842604" y="238537"/>
            <a:ext cx="1038656" cy="412802"/>
          </a:xfrm>
          <a:prstGeom prst="rect">
            <a:avLst/>
          </a:prstGeom>
        </p:spPr>
      </p:pic>
    </p:spTree>
    <p:extLst>
      <p:ext uri="{BB962C8B-B14F-4D97-AF65-F5344CB8AC3E}">
        <p14:creationId xmlns:p14="http://schemas.microsoft.com/office/powerpoint/2010/main" val="1363615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088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205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D1159A7F-62E5-4362-9742-B73CF2D843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70" r="1524"/>
          <a:stretch/>
        </p:blipFill>
        <p:spPr>
          <a:xfrm>
            <a:off x="0" y="0"/>
            <a:ext cx="9301923" cy="5224182"/>
          </a:xfrm>
          <a:prstGeom prst="rect">
            <a:avLst/>
          </a:prstGeom>
        </p:spPr>
      </p:pic>
    </p:spTree>
    <p:extLst>
      <p:ext uri="{BB962C8B-B14F-4D97-AF65-F5344CB8AC3E}">
        <p14:creationId xmlns:p14="http://schemas.microsoft.com/office/powerpoint/2010/main" val="212318045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27272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9772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3013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815133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4637"/>
          </a:xfrm>
          <a:prstGeom prst="rect">
            <a:avLst/>
          </a:prstGeom>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0583151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50469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8945"/>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sp>
        <p:nvSpPr>
          <p:cNvPr id="9" name="Rectangle 8"/>
          <p:cNvSpPr/>
          <p:nvPr userDrawn="1"/>
        </p:nvSpPr>
        <p:spPr>
          <a:xfrm>
            <a:off x="0" y="1"/>
            <a:ext cx="9144000"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6" name="Rectangle 8">
            <a:extLst>
              <a:ext uri="{FF2B5EF4-FFF2-40B4-BE49-F238E27FC236}">
                <a16:creationId xmlns:a16="http://schemas.microsoft.com/office/drawing/2014/main" xmlns="" id="{7E456EEC-2BC5-434E-8C2C-3EA0C848AD6C}"/>
              </a:ext>
            </a:extLst>
          </p:cNvPr>
          <p:cNvSpPr/>
          <p:nvPr userDrawn="1"/>
        </p:nvSpPr>
        <p:spPr>
          <a:xfrm>
            <a:off x="0" y="5109211"/>
            <a:ext cx="9144000"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2356105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18945"/>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1" y="3667841"/>
            <a:ext cx="9144000" cy="1304544"/>
          </a:xfrm>
          <a:prstGeom prst="rect">
            <a:avLst/>
          </a:prstGeom>
        </p:spPr>
      </p:pic>
      <p:sp>
        <p:nvSpPr>
          <p:cNvPr id="9" name="Rectangle 8"/>
          <p:cNvSpPr/>
          <p:nvPr userDrawn="1"/>
        </p:nvSpPr>
        <p:spPr>
          <a:xfrm>
            <a:off x="0" y="1"/>
            <a:ext cx="9144000" cy="34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Tree>
    <p:extLst>
      <p:ext uri="{BB962C8B-B14F-4D97-AF65-F5344CB8AC3E}">
        <p14:creationId xmlns:p14="http://schemas.microsoft.com/office/powerpoint/2010/main" val="357405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10/12/2018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860431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05802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10/12/2018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3538794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10/12/2018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1150510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10/12/2018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2403535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501824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10/12/2018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a:p>
        </p:txBody>
      </p:sp>
    </p:spTree>
    <p:extLst>
      <p:ext uri="{BB962C8B-B14F-4D97-AF65-F5344CB8AC3E}">
        <p14:creationId xmlns:p14="http://schemas.microsoft.com/office/powerpoint/2010/main" val="7224409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10/12/2018</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5073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8" r:id="rId4"/>
  </p:sldLayoutIdLst>
  <p:txStyles>
    <p:titleStyle>
      <a:lvl1pPr algn="l" defTabSz="682721" rtl="0" eaLnBrk="1" latinLnBrk="0" hangingPunct="1">
        <a:lnSpc>
          <a:spcPct val="90000"/>
        </a:lnSpc>
        <a:spcBef>
          <a:spcPct val="0"/>
        </a:spcBef>
        <a:buNone/>
        <a:defRPr sz="3285" kern="1200">
          <a:solidFill>
            <a:schemeClr val="tx1"/>
          </a:solidFill>
          <a:latin typeface="+mj-lt"/>
          <a:ea typeface="+mj-ea"/>
          <a:cs typeface="+mj-cs"/>
        </a:defRPr>
      </a:lvl1pPr>
    </p:titleStyle>
    <p:bodyStyle>
      <a:lvl1pPr marL="170681" indent="-170681" algn="l" defTabSz="682721" rtl="0" eaLnBrk="1" latinLnBrk="0" hangingPunct="1">
        <a:lnSpc>
          <a:spcPct val="90000"/>
        </a:lnSpc>
        <a:spcBef>
          <a:spcPts val="747"/>
        </a:spcBef>
        <a:buFont typeface="Arial" panose="020B0604020202020204" pitchFamily="34" charset="0"/>
        <a:buChar char="•"/>
        <a:defRPr sz="2091" kern="1200">
          <a:solidFill>
            <a:schemeClr val="tx1"/>
          </a:solidFill>
          <a:latin typeface="+mn-lt"/>
          <a:ea typeface="+mn-ea"/>
          <a:cs typeface="+mn-cs"/>
        </a:defRPr>
      </a:lvl1pPr>
      <a:lvl2pPr marL="512042" indent="-170681" algn="l" defTabSz="682721" rtl="0" eaLnBrk="1" latinLnBrk="0" hangingPunct="1">
        <a:lnSpc>
          <a:spcPct val="90000"/>
        </a:lnSpc>
        <a:spcBef>
          <a:spcPts val="374"/>
        </a:spcBef>
        <a:buFont typeface="Arial" panose="020B0604020202020204" pitchFamily="34" charset="0"/>
        <a:buChar char="•"/>
        <a:defRPr sz="1792" kern="1200">
          <a:solidFill>
            <a:schemeClr val="tx1"/>
          </a:solidFill>
          <a:latin typeface="+mn-lt"/>
          <a:ea typeface="+mn-ea"/>
          <a:cs typeface="+mn-cs"/>
        </a:defRPr>
      </a:lvl2pPr>
      <a:lvl3pPr marL="853402" indent="-170681" algn="l" defTabSz="682721" rtl="0" eaLnBrk="1" latinLnBrk="0" hangingPunct="1">
        <a:lnSpc>
          <a:spcPct val="90000"/>
        </a:lnSpc>
        <a:spcBef>
          <a:spcPts val="374"/>
        </a:spcBef>
        <a:buFont typeface="Arial" panose="020B0604020202020204" pitchFamily="34" charset="0"/>
        <a:buChar char="•"/>
        <a:defRPr sz="1493" kern="1200">
          <a:solidFill>
            <a:schemeClr val="tx1"/>
          </a:solidFill>
          <a:latin typeface="+mn-lt"/>
          <a:ea typeface="+mn-ea"/>
          <a:cs typeface="+mn-cs"/>
        </a:defRPr>
      </a:lvl3pPr>
      <a:lvl4pPr marL="1194763"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4pPr>
      <a:lvl5pPr marL="1536124"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5pPr>
      <a:lvl6pPr marL="1877484"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6pPr>
      <a:lvl7pPr marL="2218845"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7pPr>
      <a:lvl8pPr marL="2560205"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8pPr>
      <a:lvl9pPr marL="2901567" indent="-170681" algn="l" defTabSz="682721" rtl="0" eaLnBrk="1" latinLnBrk="0" hangingPunct="1">
        <a:lnSpc>
          <a:spcPct val="90000"/>
        </a:lnSpc>
        <a:spcBef>
          <a:spcPts val="374"/>
        </a:spcBef>
        <a:buFont typeface="Arial" panose="020B0604020202020204" pitchFamily="34" charset="0"/>
        <a:buChar char="•"/>
        <a:defRPr sz="1344" kern="1200">
          <a:solidFill>
            <a:schemeClr val="tx1"/>
          </a:solidFill>
          <a:latin typeface="+mn-lt"/>
          <a:ea typeface="+mn-ea"/>
          <a:cs typeface="+mn-cs"/>
        </a:defRPr>
      </a:lvl9pPr>
    </p:bodyStyle>
    <p:otherStyle>
      <a:defPPr>
        <a:defRPr lang="en-US"/>
      </a:defPPr>
      <a:lvl1pPr marL="0" algn="l" defTabSz="682721" rtl="0" eaLnBrk="1" latinLnBrk="0" hangingPunct="1">
        <a:defRPr sz="1344" kern="1200">
          <a:solidFill>
            <a:schemeClr val="tx1"/>
          </a:solidFill>
          <a:latin typeface="+mn-lt"/>
          <a:ea typeface="+mn-ea"/>
          <a:cs typeface="+mn-cs"/>
        </a:defRPr>
      </a:lvl1pPr>
      <a:lvl2pPr marL="341361" algn="l" defTabSz="682721" rtl="0" eaLnBrk="1" latinLnBrk="0" hangingPunct="1">
        <a:defRPr sz="1344" kern="1200">
          <a:solidFill>
            <a:schemeClr val="tx1"/>
          </a:solidFill>
          <a:latin typeface="+mn-lt"/>
          <a:ea typeface="+mn-ea"/>
          <a:cs typeface="+mn-cs"/>
        </a:defRPr>
      </a:lvl2pPr>
      <a:lvl3pPr marL="682721" algn="l" defTabSz="682721" rtl="0" eaLnBrk="1" latinLnBrk="0" hangingPunct="1">
        <a:defRPr sz="1344" kern="1200">
          <a:solidFill>
            <a:schemeClr val="tx1"/>
          </a:solidFill>
          <a:latin typeface="+mn-lt"/>
          <a:ea typeface="+mn-ea"/>
          <a:cs typeface="+mn-cs"/>
        </a:defRPr>
      </a:lvl3pPr>
      <a:lvl4pPr marL="1024082" algn="l" defTabSz="682721" rtl="0" eaLnBrk="1" latinLnBrk="0" hangingPunct="1">
        <a:defRPr sz="1344" kern="1200">
          <a:solidFill>
            <a:schemeClr val="tx1"/>
          </a:solidFill>
          <a:latin typeface="+mn-lt"/>
          <a:ea typeface="+mn-ea"/>
          <a:cs typeface="+mn-cs"/>
        </a:defRPr>
      </a:lvl4pPr>
      <a:lvl5pPr marL="1365443" algn="l" defTabSz="682721" rtl="0" eaLnBrk="1" latinLnBrk="0" hangingPunct="1">
        <a:defRPr sz="1344" kern="1200">
          <a:solidFill>
            <a:schemeClr val="tx1"/>
          </a:solidFill>
          <a:latin typeface="+mn-lt"/>
          <a:ea typeface="+mn-ea"/>
          <a:cs typeface="+mn-cs"/>
        </a:defRPr>
      </a:lvl5pPr>
      <a:lvl6pPr marL="1706804" algn="l" defTabSz="682721" rtl="0" eaLnBrk="1" latinLnBrk="0" hangingPunct="1">
        <a:defRPr sz="1344" kern="1200">
          <a:solidFill>
            <a:schemeClr val="tx1"/>
          </a:solidFill>
          <a:latin typeface="+mn-lt"/>
          <a:ea typeface="+mn-ea"/>
          <a:cs typeface="+mn-cs"/>
        </a:defRPr>
      </a:lvl6pPr>
      <a:lvl7pPr marL="2048165" algn="l" defTabSz="682721" rtl="0" eaLnBrk="1" latinLnBrk="0" hangingPunct="1">
        <a:defRPr sz="1344" kern="1200">
          <a:solidFill>
            <a:schemeClr val="tx1"/>
          </a:solidFill>
          <a:latin typeface="+mn-lt"/>
          <a:ea typeface="+mn-ea"/>
          <a:cs typeface="+mn-cs"/>
        </a:defRPr>
      </a:lvl7pPr>
      <a:lvl8pPr marL="2389526" algn="l" defTabSz="682721" rtl="0" eaLnBrk="1" latinLnBrk="0" hangingPunct="1">
        <a:defRPr sz="1344" kern="1200">
          <a:solidFill>
            <a:schemeClr val="tx1"/>
          </a:solidFill>
          <a:latin typeface="+mn-lt"/>
          <a:ea typeface="+mn-ea"/>
          <a:cs typeface="+mn-cs"/>
        </a:defRPr>
      </a:lvl8pPr>
      <a:lvl9pPr marL="2730886" algn="l" defTabSz="682721" rtl="0" eaLnBrk="1" latinLnBrk="0" hangingPunct="1">
        <a:defRPr sz="134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3238500" y="2228850"/>
            <a:ext cx="2667000" cy="196079"/>
          </a:xfrm>
          <a:prstGeom prst="rect">
            <a:avLst/>
          </a:prstGeom>
          <a:noFill/>
        </p:spPr>
        <p:txBody>
          <a:bodyPr wrap="square" rtlCol="0">
            <a:spAutoFit/>
          </a:bodyPr>
          <a:lstStyle/>
          <a:p>
            <a:pPr defTabSz="342900" latinLnBrk="0"/>
            <a:r>
              <a:rPr lang="zh-CN" altLang="en-US" sz="225" dirty="0">
                <a:solidFill>
                  <a:prstClr val="white"/>
                </a:solidFill>
                <a:latin typeface="微软雅黑" panose="020B0503020204020204" pitchFamily="34" charset="-122"/>
                <a:ea typeface="微软雅黑" panose="020B0503020204020204" pitchFamily="34" charset="-122"/>
                <a:sym typeface="+mn-ea"/>
              </a:rPr>
              <a:t>感谢您下载包图网平台上提供的</a:t>
            </a:r>
            <a:r>
              <a:rPr lang="en-US" altLang="zh-CN" sz="225" dirty="0">
                <a:solidFill>
                  <a:prstClr val="white"/>
                </a:solidFill>
                <a:latin typeface="微软雅黑" panose="020B0503020204020204" pitchFamily="34" charset="-122"/>
                <a:ea typeface="微软雅黑" panose="020B0503020204020204" pitchFamily="34" charset="-122"/>
                <a:sym typeface="+mn-ea"/>
              </a:rPr>
              <a:t>PPT</a:t>
            </a:r>
            <a:r>
              <a:rPr lang="zh-CN" altLang="en-US" sz="225" dirty="0">
                <a:solidFill>
                  <a:prstClr val="white"/>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pPr defTabSz="342900" latinLnBrk="0"/>
            <a:r>
              <a:rPr lang="en-US" altLang="zh-CN" sz="449" dirty="0">
                <a:solidFill>
                  <a:prstClr val="white"/>
                </a:solidFill>
                <a:latin typeface="微软雅黑" panose="020B0503020204020204" pitchFamily="34" charset="-122"/>
                <a:ea typeface="微软雅黑" panose="020B0503020204020204" pitchFamily="34" charset="-122"/>
                <a:sym typeface="+mn-ea"/>
              </a:rPr>
              <a:t>ibaotu.com</a:t>
            </a:r>
          </a:p>
        </p:txBody>
      </p:sp>
    </p:spTree>
    <p:extLst>
      <p:ext uri="{BB962C8B-B14F-4D97-AF65-F5344CB8AC3E}">
        <p14:creationId xmlns:p14="http://schemas.microsoft.com/office/powerpoint/2010/main" val="1832322360"/>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685785" rtl="0" eaLnBrk="1" latinLnBrk="0" hangingPunct="1">
        <a:lnSpc>
          <a:spcPct val="90000"/>
        </a:lnSpc>
        <a:spcBef>
          <a:spcPct val="0"/>
        </a:spcBef>
        <a:buNone/>
        <a:defRPr sz="3301" kern="1200">
          <a:solidFill>
            <a:schemeClr val="tx1"/>
          </a:solidFill>
          <a:latin typeface="+mj-lt"/>
          <a:ea typeface="+mj-ea"/>
          <a:cs typeface="+mj-cs"/>
        </a:defRPr>
      </a:lvl1pPr>
    </p:titleStyle>
    <p:bodyStyle>
      <a:lvl1pPr marL="171446" indent="-171446" algn="l" defTabSz="685785" rtl="0" eaLnBrk="1" latinLnBrk="0" hangingPunct="1">
        <a:lnSpc>
          <a:spcPct val="90000"/>
        </a:lnSpc>
        <a:spcBef>
          <a:spcPts val="749"/>
        </a:spcBef>
        <a:buFont typeface="Arial" panose="020B0604020202020204" pitchFamily="34" charset="0"/>
        <a:buChar char="•"/>
        <a:defRPr sz="2100" kern="1200">
          <a:solidFill>
            <a:schemeClr val="tx1"/>
          </a:solidFill>
          <a:latin typeface="+mn-lt"/>
          <a:ea typeface="+mn-ea"/>
          <a:cs typeface="+mn-cs"/>
        </a:defRPr>
      </a:lvl1pPr>
      <a:lvl2pPr marL="514339" indent="-171446" algn="l" defTabSz="68578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31" indent="-171446" algn="l" defTabSz="68578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3"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7"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8"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01"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94"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86" indent="-171446" algn="l" defTabSz="68578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5" rtl="0" eaLnBrk="1" latinLnBrk="0" hangingPunct="1">
        <a:defRPr sz="1350" kern="1200">
          <a:solidFill>
            <a:schemeClr val="tx1"/>
          </a:solidFill>
          <a:latin typeface="+mn-lt"/>
          <a:ea typeface="+mn-ea"/>
          <a:cs typeface="+mn-cs"/>
        </a:defRPr>
      </a:lvl1pPr>
      <a:lvl2pPr marL="342893" algn="l" defTabSz="685785" rtl="0" eaLnBrk="1" latinLnBrk="0" hangingPunct="1">
        <a:defRPr sz="1350" kern="1200">
          <a:solidFill>
            <a:schemeClr val="tx1"/>
          </a:solidFill>
          <a:latin typeface="+mn-lt"/>
          <a:ea typeface="+mn-ea"/>
          <a:cs typeface="+mn-cs"/>
        </a:defRPr>
      </a:lvl2pPr>
      <a:lvl3pPr marL="685785" algn="l" defTabSz="685785" rtl="0" eaLnBrk="1" latinLnBrk="0" hangingPunct="1">
        <a:defRPr sz="1350" kern="1200">
          <a:solidFill>
            <a:schemeClr val="tx1"/>
          </a:solidFill>
          <a:latin typeface="+mn-lt"/>
          <a:ea typeface="+mn-ea"/>
          <a:cs typeface="+mn-cs"/>
        </a:defRPr>
      </a:lvl3pPr>
      <a:lvl4pPr marL="1028678" algn="l" defTabSz="685785" rtl="0" eaLnBrk="1" latinLnBrk="0" hangingPunct="1">
        <a:defRPr sz="1350" kern="1200">
          <a:solidFill>
            <a:schemeClr val="tx1"/>
          </a:solidFill>
          <a:latin typeface="+mn-lt"/>
          <a:ea typeface="+mn-ea"/>
          <a:cs typeface="+mn-cs"/>
        </a:defRPr>
      </a:lvl4pPr>
      <a:lvl5pPr marL="1371569" algn="l" defTabSz="685785" rtl="0" eaLnBrk="1" latinLnBrk="0" hangingPunct="1">
        <a:defRPr sz="1350" kern="1200">
          <a:solidFill>
            <a:schemeClr val="tx1"/>
          </a:solidFill>
          <a:latin typeface="+mn-lt"/>
          <a:ea typeface="+mn-ea"/>
          <a:cs typeface="+mn-cs"/>
        </a:defRPr>
      </a:lvl5pPr>
      <a:lvl6pPr marL="1714462" algn="l" defTabSz="685785" rtl="0" eaLnBrk="1" latinLnBrk="0" hangingPunct="1">
        <a:defRPr sz="1350" kern="1200">
          <a:solidFill>
            <a:schemeClr val="tx1"/>
          </a:solidFill>
          <a:latin typeface="+mn-lt"/>
          <a:ea typeface="+mn-ea"/>
          <a:cs typeface="+mn-cs"/>
        </a:defRPr>
      </a:lvl6pPr>
      <a:lvl7pPr marL="2057354" algn="l" defTabSz="685785" rtl="0" eaLnBrk="1" latinLnBrk="0" hangingPunct="1">
        <a:defRPr sz="1350" kern="1200">
          <a:solidFill>
            <a:schemeClr val="tx1"/>
          </a:solidFill>
          <a:latin typeface="+mn-lt"/>
          <a:ea typeface="+mn-ea"/>
          <a:cs typeface="+mn-cs"/>
        </a:defRPr>
      </a:lvl7pPr>
      <a:lvl8pPr marL="2400248" algn="l" defTabSz="685785" rtl="0" eaLnBrk="1" latinLnBrk="0" hangingPunct="1">
        <a:defRPr sz="1350" kern="1200">
          <a:solidFill>
            <a:schemeClr val="tx1"/>
          </a:solidFill>
          <a:latin typeface="+mn-lt"/>
          <a:ea typeface="+mn-ea"/>
          <a:cs typeface="+mn-cs"/>
        </a:defRPr>
      </a:lvl8pPr>
      <a:lvl9pPr marL="2743139" algn="l" defTabSz="68578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9.xml"/><Relationship Id="rId1" Type="http://schemas.openxmlformats.org/officeDocument/2006/relationships/vmlDrawing" Target="../drawings/vmlDrawing1.vml"/><Relationship Id="rId5" Type="http://schemas.openxmlformats.org/officeDocument/2006/relationships/image" Target="../media/image18.emf"/><Relationship Id="rId4" Type="http://schemas.openxmlformats.org/officeDocument/2006/relationships/package" Target="../embeddings/Microsoft_Visio___1.vsdx"/></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9.xml"/><Relationship Id="rId5" Type="http://schemas.openxmlformats.org/officeDocument/2006/relationships/image" Target="../media/image21.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 Target="slide2.xml"/><Relationship Id="rId5" Type="http://schemas.openxmlformats.org/officeDocument/2006/relationships/image" Target="../media/image33.jpg"/><Relationship Id="rId4"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9.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12" name="Text Placeholder 2"/>
          <p:cNvSpPr txBox="1">
            <a:spLocks/>
          </p:cNvSpPr>
          <p:nvPr/>
        </p:nvSpPr>
        <p:spPr>
          <a:xfrm>
            <a:off x="35496" y="1681250"/>
            <a:ext cx="4019908" cy="1356888"/>
          </a:xfrm>
          <a:prstGeom prst="rect">
            <a:avLst/>
          </a:prstGeom>
          <a:solidFill>
            <a:srgbClr val="EEECE1">
              <a:alpha val="40000"/>
            </a:srgbClr>
          </a:solidFill>
          <a:effectLst>
            <a:softEdge rad="63500"/>
          </a:effectLst>
        </p:spPr>
        <p:txBody>
          <a:bodyPr anchor="ctr"/>
          <a:lstStyle>
            <a:lvl1pPr marL="0" indent="0" algn="l" defTabSz="914400" rtl="0" eaLnBrk="1" latinLnBrk="1" hangingPunct="1">
              <a:lnSpc>
                <a:spcPct val="100000"/>
              </a:lnSpc>
              <a:spcBef>
                <a:spcPct val="20000"/>
              </a:spcBef>
              <a:buFont typeface="Arial" pitchFamily="34" charset="0"/>
              <a:buNone/>
              <a:defRPr sz="3600" b="0" kern="1200" baseline="0">
                <a:solidFill>
                  <a:schemeClr val="bg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lang="en-US" dirty="0" smtClean="0">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t>Team report</a:t>
            </a:r>
            <a:br>
              <a:rPr lang="en-US" dirty="0" smtClean="0">
                <a:effectLst>
                  <a:outerShdw blurRad="38100" dist="38100" dir="2700000" algn="tl">
                    <a:srgbClr val="000000">
                      <a:alpha val="43137"/>
                    </a:srgbClr>
                  </a:outerShdw>
                </a:effectLst>
                <a:latin typeface="Microsoft Himalaya" panose="01010100010101010101" pitchFamily="2" charset="0"/>
                <a:ea typeface="Microsoft Himalaya" panose="01010100010101010101" pitchFamily="2" charset="0"/>
                <a:cs typeface="Microsoft Himalaya" panose="01010100010101010101" pitchFamily="2" charset="0"/>
              </a:rPr>
            </a:br>
            <a:r>
              <a:rPr lang="zh-TW" altLang="en-US" dirty="0" smtClean="0">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Microsoft Himalaya" panose="01010100010101010101" pitchFamily="2" charset="0"/>
              </a:rPr>
              <a:t>阿拉摩餐廳電影院</a:t>
            </a:r>
            <a:r>
              <a:rPr kumimoji="0" lang="en-US" sz="3600" b="0" i="0" u="none" strike="noStrike" kern="1200" cap="none" spc="0" normalizeH="0" baseline="0" noProof="0" dirty="0" smtClean="0">
                <a:ln>
                  <a:noFill/>
                </a:ln>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Microsoft Himalaya" panose="01010100010101010101" pitchFamily="2" charset="0"/>
              </a:rPr>
              <a:t> </a:t>
            </a:r>
            <a:endParaRPr kumimoji="0" lang="en-US" altLang="ko-KR" sz="3600" b="1" i="0" u="none" strike="noStrike" kern="1200" cap="none" spc="0" normalizeH="0" baseline="0" noProof="0" dirty="0">
              <a:ln>
                <a:noFill/>
              </a:ln>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Microsoft Himalaya" panose="01010100010101010101" pitchFamily="2" charset="0"/>
            </a:endParaRPr>
          </a:p>
        </p:txBody>
      </p:sp>
      <p:sp>
        <p:nvSpPr>
          <p:cNvPr id="13" name="Text Placeholder 2"/>
          <p:cNvSpPr txBox="1">
            <a:spLocks/>
          </p:cNvSpPr>
          <p:nvPr/>
        </p:nvSpPr>
        <p:spPr>
          <a:xfrm>
            <a:off x="5796136" y="1980104"/>
            <a:ext cx="3155812" cy="2679878"/>
          </a:xfrm>
          <a:prstGeom prst="rect">
            <a:avLst/>
          </a:prstGeom>
          <a:solidFill>
            <a:srgbClr val="747474"/>
          </a:solidFill>
          <a:ln>
            <a:noFill/>
          </a:ln>
          <a:effectLst>
            <a:outerShdw blurRad="44450" dist="27940" dir="5400000" algn="ctr">
              <a:srgbClr val="000000">
                <a:alpha val="32000"/>
              </a:srgbClr>
            </a:outerShdw>
            <a:softEdge rad="63500"/>
          </a:effectLst>
        </p:spPr>
        <p:txBody>
          <a:bodyPr anchor="ctr"/>
          <a:lstStyle>
            <a:lvl1pPr marL="0" indent="0" algn="l" defTabSz="914400" rtl="0" eaLnBrk="1" latinLnBrk="1" hangingPunct="1">
              <a:lnSpc>
                <a:spcPct val="100000"/>
              </a:lnSpc>
              <a:spcBef>
                <a:spcPct val="20000"/>
              </a:spcBef>
              <a:buFont typeface="Arial" pitchFamily="34" charset="0"/>
              <a:buNone/>
              <a:defRPr sz="3600" b="0" kern="1200" baseline="0">
                <a:solidFill>
                  <a:schemeClr val="bg1"/>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14400" rtl="0" eaLnBrk="1" fontAlgn="auto" latinLnBrk="1" hangingPunct="1">
              <a:lnSpc>
                <a:spcPct val="100000"/>
              </a:lnSpc>
              <a:spcBef>
                <a:spcPct val="20000"/>
              </a:spcBef>
              <a:spcAft>
                <a:spcPts val="0"/>
              </a:spcAft>
              <a:buClrTx/>
              <a:buSzTx/>
              <a:buFont typeface="Arial" pitchFamily="34" charset="0"/>
              <a:buNone/>
              <a:tabLst/>
              <a:defRPr/>
            </a:pPr>
            <a:endParaRPr lang="en-US" sz="1800" dirty="0" smtClean="0">
              <a:effectLst>
                <a:outerShdw blurRad="38100" dist="38100" dir="2700000" algn="tl">
                  <a:srgbClr val="000000">
                    <a:alpha val="43137"/>
                  </a:srgbClr>
                </a:outerShdw>
              </a:effectLst>
              <a:latin typeface="Arial"/>
              <a:ea typeface="Arial Unicode MS"/>
            </a:endParaRPr>
          </a:p>
          <a:p>
            <a:pPr marL="0" marR="0" lvl="0" indent="0" defTabSz="914400" rtl="0" eaLnBrk="1" fontAlgn="auto" latinLnBrk="1" hangingPunct="1">
              <a:lnSpc>
                <a:spcPct val="100000"/>
              </a:lnSpc>
              <a:spcBef>
                <a:spcPct val="20000"/>
              </a:spcBef>
              <a:spcAft>
                <a:spcPts val="0"/>
              </a:spcAft>
              <a:buClrTx/>
              <a:buSzTx/>
              <a:buFont typeface="Arial" pitchFamily="34" charset="0"/>
              <a:buNone/>
              <a:tabLst/>
              <a:defRPr/>
            </a:pPr>
            <a:endParaRPr lang="en-US" sz="1800" dirty="0">
              <a:effectLst>
                <a:outerShdw blurRad="38100" dist="38100" dir="2700000" algn="tl">
                  <a:srgbClr val="000000">
                    <a:alpha val="43137"/>
                  </a:srgbClr>
                </a:outerShdw>
              </a:effectLst>
              <a:latin typeface="Arial"/>
              <a:ea typeface="Arial Unicode MS"/>
            </a:endParaRPr>
          </a:p>
          <a:p>
            <a:pPr marL="0" marR="0" lvl="0" indent="0" defTabSz="914400" rtl="0" eaLnBrk="1" fontAlgn="auto" latinLnBrk="1" hangingPunct="1">
              <a:lnSpc>
                <a:spcPct val="100000"/>
              </a:lnSpc>
              <a:spcBef>
                <a:spcPct val="20000"/>
              </a:spcBef>
              <a:spcAft>
                <a:spcPts val="0"/>
              </a:spcAft>
              <a:buClrTx/>
              <a:buSzTx/>
              <a:buFont typeface="Arial" pitchFamily="34" charset="0"/>
              <a:buNone/>
              <a:tabLst/>
              <a:defRPr/>
            </a:pPr>
            <a:r>
              <a:rPr lang="en-US" sz="2000" dirty="0" smtClean="0">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Team member</a:t>
            </a:r>
          </a:p>
          <a:p>
            <a:r>
              <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M10601014</a:t>
            </a:r>
            <a:r>
              <a:rPr lang="zh-TW" altLang="en-US"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高傲</a:t>
            </a:r>
            <a:r>
              <a:rPr lang="zh-TW" altLang="en-US" sz="2000" dirty="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凡 </a:t>
            </a:r>
            <a:r>
              <a:rPr lang="en-US" altLang="zh-TW" sz="20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endPar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endParaRPr>
          </a:p>
          <a:p>
            <a:r>
              <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r>
              <a:rPr lang="en-US" altLang="zh-TW"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M10701201</a:t>
            </a:r>
            <a:r>
              <a:rPr lang="zh-TW" altLang="en-US"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黃</a:t>
            </a:r>
            <a:r>
              <a:rPr lang="zh-TW" altLang="en-US" sz="2000" dirty="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琮淇</a:t>
            </a:r>
          </a:p>
          <a:p>
            <a:r>
              <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r>
              <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M10701207</a:t>
            </a:r>
            <a:r>
              <a:rPr lang="zh-TW" altLang="en-US"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陳柏廷 </a:t>
            </a:r>
            <a:r>
              <a:rPr lang="en-US" altLang="zh-TW" sz="20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endPar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endParaRPr>
          </a:p>
          <a:p>
            <a:r>
              <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r>
              <a:rPr lang="en-US" altLang="zh-TW"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M10701110</a:t>
            </a:r>
            <a:r>
              <a:rPr lang="zh-TW" altLang="en-US"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陳</a:t>
            </a:r>
            <a:r>
              <a:rPr lang="zh-TW" altLang="en-US" sz="2000" dirty="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冠曄</a:t>
            </a:r>
          </a:p>
          <a:p>
            <a:r>
              <a:rPr lang="en-US" altLang="zh-TW" sz="2000" dirty="0" smtClean="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    </a:t>
            </a:r>
            <a:r>
              <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M10701108</a:t>
            </a:r>
            <a:r>
              <a:rPr lang="zh-TW" altLang="en-US"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翁</a:t>
            </a:r>
            <a:r>
              <a:rPr lang="zh-TW" altLang="en-US" sz="2000" dirty="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御</a:t>
            </a:r>
            <a:r>
              <a:rPr lang="zh-TW" altLang="en-US"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庭</a:t>
            </a:r>
            <a:endPar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endParaRPr>
          </a:p>
          <a:p>
            <a:r>
              <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     </a:t>
            </a:r>
            <a:r>
              <a:rPr lang="en-US" altLang="zh-TW"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M10521212</a:t>
            </a:r>
            <a:r>
              <a:rPr lang="zh-TW" altLang="en-US" sz="2000" dirty="0" smtClean="0">
                <a:solidFill>
                  <a:schemeClr val="accent2">
                    <a:lumMod val="60000"/>
                    <a:lumOff val="40000"/>
                  </a:schemeClr>
                </a:solidFill>
                <a:latin typeface="Microsoft YaHei UI" panose="020B0503020204020204" pitchFamily="34" charset="-122"/>
                <a:ea typeface="Microsoft YaHei UI" panose="020B0503020204020204" pitchFamily="34" charset="-122"/>
                <a:cs typeface="Arial Unicode MS" panose="020B0604020202020204" pitchFamily="34" charset="-120"/>
              </a:rPr>
              <a:t>吳思賢</a:t>
            </a:r>
            <a:endParaRPr lang="en-US" altLang="zh-TW" sz="2000" dirty="0" smtClean="0">
              <a:solidFill>
                <a:schemeClr val="accent2">
                  <a:lumMod val="75000"/>
                </a:schemeClr>
              </a:solidFill>
              <a:latin typeface="Microsoft YaHei UI" panose="020B0503020204020204" pitchFamily="34" charset="-122"/>
              <a:ea typeface="Microsoft YaHei UI" panose="020B0503020204020204" pitchFamily="34" charset="-122"/>
              <a:cs typeface="Arial Unicode MS" panose="020B0604020202020204" pitchFamily="34" charset="-120"/>
            </a:endParaRPr>
          </a:p>
          <a:p>
            <a:pPr marL="0" marR="0" lvl="0" indent="0" algn="l" defTabSz="914400" rtl="0" eaLnBrk="1" fontAlgn="auto" latinLnBrk="1" hangingPunct="1">
              <a:lnSpc>
                <a:spcPct val="100000"/>
              </a:lnSpc>
              <a:spcBef>
                <a:spcPct val="20000"/>
              </a:spcBef>
              <a:spcAft>
                <a:spcPts val="0"/>
              </a:spcAft>
              <a:buClrTx/>
              <a:buSzTx/>
              <a:buFont typeface="Arial" pitchFamily="34" charset="0"/>
              <a:buNone/>
              <a:tabLst/>
              <a:defRPr/>
            </a:pPr>
            <a:r>
              <a:rPr lang="en-US" sz="2000" dirty="0" smtClean="0">
                <a:solidFill>
                  <a:schemeClr val="accent2">
                    <a:lumMod val="7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t/>
            </a:r>
            <a:br>
              <a:rPr lang="en-US" sz="2000" dirty="0" smtClean="0">
                <a:solidFill>
                  <a:schemeClr val="accent2">
                    <a:lumMod val="7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rPr>
            </a:br>
            <a:endParaRPr kumimoji="0" lang="en-US" altLang="ko-KR" sz="2000" b="1" i="0" u="none" strike="noStrike" kern="1200" cap="none" spc="0" normalizeH="0" baseline="0" noProof="0" dirty="0">
              <a:ln>
                <a:noFill/>
              </a:ln>
              <a:solidFill>
                <a:schemeClr val="accent2">
                  <a:lumMod val="75000"/>
                </a:schemeClr>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32331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 fill="hold"/>
                                        <p:tgtEl>
                                          <p:spTgt spid="8"/>
                                        </p:tgtEl>
                                        <p:attrNameLst>
                                          <p:attrName>ppt_x</p:attrName>
                                        </p:attrNameLst>
                                      </p:cBhvr>
                                      <p:tavLst>
                                        <p:tav tm="0">
                                          <p:val>
                                            <p:strVal val="#ppt_x"/>
                                          </p:val>
                                        </p:tav>
                                        <p:tav tm="100000">
                                          <p:val>
                                            <p:strVal val="#ppt_x"/>
                                          </p:val>
                                        </p:tav>
                                      </p:tavLst>
                                    </p:anim>
                                    <p:anim calcmode="lin" valueType="num">
                                      <p:cBhvr additive="base">
                                        <p:cTn id="8" dur="1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
                            </p:stCondLst>
                            <p:childTnLst>
                              <p:par>
                                <p:cTn id="10" presetID="22" presetClass="entr" presetSubtype="1"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50"/>
                                        <p:tgtEl>
                                          <p:spTgt spid="12"/>
                                        </p:tgtEl>
                                      </p:cBhvr>
                                    </p:animEffect>
                                  </p:childTnLst>
                                </p:cTn>
                              </p:par>
                            </p:childTnLst>
                          </p:cTn>
                        </p:par>
                        <p:par>
                          <p:cTn id="13" fill="hold">
                            <p:stCondLst>
                              <p:cond delay="260"/>
                            </p:stCondLst>
                            <p:childTnLst>
                              <p:par>
                                <p:cTn id="14" presetID="14" presetClass="entr" presetSubtype="10" fill="hold" grpId="0" nodeType="afterEffect">
                                  <p:stCondLst>
                                    <p:cond delay="0"/>
                                  </p:stCondLst>
                                  <p:childTnLst>
                                    <p:set>
                                      <p:cBhvr>
                                        <p:cTn id="15" dur="1" fill="hold">
                                          <p:stCondLst>
                                            <p:cond delay="0"/>
                                          </p:stCondLst>
                                        </p:cTn>
                                        <p:tgtEl>
                                          <p:spTgt spid="13">
                                            <p:bg/>
                                          </p:spTgt>
                                        </p:tgtEl>
                                        <p:attrNameLst>
                                          <p:attrName>style.visibility</p:attrName>
                                        </p:attrNameLst>
                                      </p:cBhvr>
                                      <p:to>
                                        <p:strVal val="visible"/>
                                      </p:to>
                                    </p:set>
                                    <p:animEffect transition="in" filter="randombar(horizontal)">
                                      <p:cBhvr>
                                        <p:cTn id="16" dur="250"/>
                                        <p:tgtEl>
                                          <p:spTgt spid="13">
                                            <p:bg/>
                                          </p:spTgt>
                                        </p:tgtEl>
                                      </p:cBhvr>
                                    </p:animEffect>
                                  </p:childTnLst>
                                </p:cTn>
                              </p:par>
                            </p:childTnLst>
                          </p:cTn>
                        </p:par>
                        <p:par>
                          <p:cTn id="17" fill="hold">
                            <p:stCondLst>
                              <p:cond delay="510"/>
                            </p:stCondLst>
                            <p:childTnLst>
                              <p:par>
                                <p:cTn id="18" presetID="14" presetClass="entr" presetSubtype="10" fill="hold" grpId="0" nodeType="afterEffect">
                                  <p:stCondLst>
                                    <p:cond delay="0"/>
                                  </p:stCondLst>
                                  <p:iterate type="lt">
                                    <p:tmPct val="0"/>
                                  </p:iterate>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randombar(horizontal)">
                                      <p:cBhvr>
                                        <p:cTn id="20" dur="250"/>
                                        <p:tgtEl>
                                          <p:spTgt spid="13">
                                            <p:txEl>
                                              <p:pRg st="2" end="2"/>
                                            </p:txEl>
                                          </p:spTgt>
                                        </p:tgtEl>
                                      </p:cBhvr>
                                    </p:animEffect>
                                  </p:childTnLst>
                                </p:cTn>
                              </p:par>
                            </p:childTnLst>
                          </p:cTn>
                        </p:par>
                        <p:par>
                          <p:cTn id="21" fill="hold">
                            <p:stCondLst>
                              <p:cond delay="760"/>
                            </p:stCondLst>
                            <p:childTnLst>
                              <p:par>
                                <p:cTn id="22" presetID="14" presetClass="entr" presetSubtype="10" fill="hold" grpId="0" nodeType="afterEffect">
                                  <p:stCondLst>
                                    <p:cond delay="0"/>
                                  </p:stCondLst>
                                  <p:iterate type="lt">
                                    <p:tmPct val="0"/>
                                  </p:iterate>
                                  <p:childTnLst>
                                    <p:set>
                                      <p:cBhvr>
                                        <p:cTn id="23" dur="1" fill="hold">
                                          <p:stCondLst>
                                            <p:cond delay="0"/>
                                          </p:stCondLst>
                                        </p:cTn>
                                        <p:tgtEl>
                                          <p:spTgt spid="13">
                                            <p:txEl>
                                              <p:pRg st="3" end="3"/>
                                            </p:txEl>
                                          </p:spTgt>
                                        </p:tgtEl>
                                        <p:attrNameLst>
                                          <p:attrName>style.visibility</p:attrName>
                                        </p:attrNameLst>
                                      </p:cBhvr>
                                      <p:to>
                                        <p:strVal val="visible"/>
                                      </p:to>
                                    </p:set>
                                    <p:animEffect transition="in" filter="randombar(horizontal)">
                                      <p:cBhvr>
                                        <p:cTn id="24" dur="250"/>
                                        <p:tgtEl>
                                          <p:spTgt spid="13">
                                            <p:txEl>
                                              <p:pRg st="3" end="3"/>
                                            </p:txEl>
                                          </p:spTgt>
                                        </p:tgtEl>
                                      </p:cBhvr>
                                    </p:animEffect>
                                  </p:childTnLst>
                                </p:cTn>
                              </p:par>
                            </p:childTnLst>
                          </p:cTn>
                        </p:par>
                        <p:par>
                          <p:cTn id="25" fill="hold">
                            <p:stCondLst>
                              <p:cond delay="1010"/>
                            </p:stCondLst>
                            <p:childTnLst>
                              <p:par>
                                <p:cTn id="26" presetID="14" presetClass="entr" presetSubtype="10" fill="hold" grpId="0" nodeType="afterEffect">
                                  <p:stCondLst>
                                    <p:cond delay="0"/>
                                  </p:stCondLst>
                                  <p:iterate type="lt">
                                    <p:tmPct val="0"/>
                                  </p:iterate>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randombar(horizontal)">
                                      <p:cBhvr>
                                        <p:cTn id="28" dur="250"/>
                                        <p:tgtEl>
                                          <p:spTgt spid="13">
                                            <p:txEl>
                                              <p:pRg st="4" end="4"/>
                                            </p:txEl>
                                          </p:spTgt>
                                        </p:tgtEl>
                                      </p:cBhvr>
                                    </p:animEffect>
                                  </p:childTnLst>
                                </p:cTn>
                              </p:par>
                            </p:childTnLst>
                          </p:cTn>
                        </p:par>
                        <p:par>
                          <p:cTn id="29" fill="hold">
                            <p:stCondLst>
                              <p:cond delay="1260"/>
                            </p:stCondLst>
                            <p:childTnLst>
                              <p:par>
                                <p:cTn id="30" presetID="14" presetClass="entr" presetSubtype="10" fill="hold" grpId="0" nodeType="afterEffect">
                                  <p:stCondLst>
                                    <p:cond delay="0"/>
                                  </p:stCondLst>
                                  <p:iterate type="lt">
                                    <p:tmPct val="0"/>
                                  </p:iterate>
                                  <p:childTnLst>
                                    <p:set>
                                      <p:cBhvr>
                                        <p:cTn id="31" dur="1" fill="hold">
                                          <p:stCondLst>
                                            <p:cond delay="0"/>
                                          </p:stCondLst>
                                        </p:cTn>
                                        <p:tgtEl>
                                          <p:spTgt spid="13">
                                            <p:txEl>
                                              <p:pRg st="5" end="5"/>
                                            </p:txEl>
                                          </p:spTgt>
                                        </p:tgtEl>
                                        <p:attrNameLst>
                                          <p:attrName>style.visibility</p:attrName>
                                        </p:attrNameLst>
                                      </p:cBhvr>
                                      <p:to>
                                        <p:strVal val="visible"/>
                                      </p:to>
                                    </p:set>
                                    <p:animEffect transition="in" filter="randombar(horizontal)">
                                      <p:cBhvr>
                                        <p:cTn id="32" dur="250"/>
                                        <p:tgtEl>
                                          <p:spTgt spid="13">
                                            <p:txEl>
                                              <p:pRg st="5" end="5"/>
                                            </p:txEl>
                                          </p:spTgt>
                                        </p:tgtEl>
                                      </p:cBhvr>
                                    </p:animEffect>
                                  </p:childTnLst>
                                </p:cTn>
                              </p:par>
                            </p:childTnLst>
                          </p:cTn>
                        </p:par>
                        <p:par>
                          <p:cTn id="33" fill="hold">
                            <p:stCondLst>
                              <p:cond delay="1510"/>
                            </p:stCondLst>
                            <p:childTnLst>
                              <p:par>
                                <p:cTn id="34" presetID="14" presetClass="entr" presetSubtype="10" fill="hold" grpId="0" nodeType="afterEffect">
                                  <p:stCondLst>
                                    <p:cond delay="0"/>
                                  </p:stCondLst>
                                  <p:iterate type="lt">
                                    <p:tmPct val="0"/>
                                  </p:iterate>
                                  <p:childTnLst>
                                    <p:set>
                                      <p:cBhvr>
                                        <p:cTn id="35" dur="1" fill="hold">
                                          <p:stCondLst>
                                            <p:cond delay="0"/>
                                          </p:stCondLst>
                                        </p:cTn>
                                        <p:tgtEl>
                                          <p:spTgt spid="13">
                                            <p:txEl>
                                              <p:pRg st="6" end="6"/>
                                            </p:txEl>
                                          </p:spTgt>
                                        </p:tgtEl>
                                        <p:attrNameLst>
                                          <p:attrName>style.visibility</p:attrName>
                                        </p:attrNameLst>
                                      </p:cBhvr>
                                      <p:to>
                                        <p:strVal val="visible"/>
                                      </p:to>
                                    </p:set>
                                    <p:animEffect transition="in" filter="randombar(horizontal)">
                                      <p:cBhvr>
                                        <p:cTn id="36" dur="250"/>
                                        <p:tgtEl>
                                          <p:spTgt spid="13">
                                            <p:txEl>
                                              <p:pRg st="6" end="6"/>
                                            </p:txEl>
                                          </p:spTgt>
                                        </p:tgtEl>
                                      </p:cBhvr>
                                    </p:animEffect>
                                  </p:childTnLst>
                                </p:cTn>
                              </p:par>
                            </p:childTnLst>
                          </p:cTn>
                        </p:par>
                        <p:par>
                          <p:cTn id="37" fill="hold">
                            <p:stCondLst>
                              <p:cond delay="1760"/>
                            </p:stCondLst>
                            <p:childTnLst>
                              <p:par>
                                <p:cTn id="38" presetID="14" presetClass="entr" presetSubtype="10" fill="hold" grpId="0" nodeType="afterEffect">
                                  <p:stCondLst>
                                    <p:cond delay="0"/>
                                  </p:stCondLst>
                                  <p:iterate type="lt">
                                    <p:tmPct val="0"/>
                                  </p:iterate>
                                  <p:childTnLst>
                                    <p:set>
                                      <p:cBhvr>
                                        <p:cTn id="39" dur="1" fill="hold">
                                          <p:stCondLst>
                                            <p:cond delay="0"/>
                                          </p:stCondLst>
                                        </p:cTn>
                                        <p:tgtEl>
                                          <p:spTgt spid="13">
                                            <p:txEl>
                                              <p:pRg st="7" end="7"/>
                                            </p:txEl>
                                          </p:spTgt>
                                        </p:tgtEl>
                                        <p:attrNameLst>
                                          <p:attrName>style.visibility</p:attrName>
                                        </p:attrNameLst>
                                      </p:cBhvr>
                                      <p:to>
                                        <p:strVal val="visible"/>
                                      </p:to>
                                    </p:set>
                                    <p:animEffect transition="in" filter="randombar(horizontal)">
                                      <p:cBhvr>
                                        <p:cTn id="40" dur="250"/>
                                        <p:tgtEl>
                                          <p:spTgt spid="13">
                                            <p:txEl>
                                              <p:pRg st="7" end="7"/>
                                            </p:txEl>
                                          </p:spTgt>
                                        </p:tgtEl>
                                      </p:cBhvr>
                                    </p:animEffect>
                                  </p:childTnLst>
                                </p:cTn>
                              </p:par>
                            </p:childTnLst>
                          </p:cTn>
                        </p:par>
                        <p:par>
                          <p:cTn id="41" fill="hold">
                            <p:stCondLst>
                              <p:cond delay="2010"/>
                            </p:stCondLst>
                            <p:childTnLst>
                              <p:par>
                                <p:cTn id="42" presetID="14" presetClass="entr" presetSubtype="10" fill="hold" grpId="0" nodeType="afterEffect">
                                  <p:stCondLst>
                                    <p:cond delay="0"/>
                                  </p:stCondLst>
                                  <p:iterate type="lt">
                                    <p:tmPct val="0"/>
                                  </p:iterate>
                                  <p:childTnLst>
                                    <p:set>
                                      <p:cBhvr>
                                        <p:cTn id="43" dur="1" fill="hold">
                                          <p:stCondLst>
                                            <p:cond delay="0"/>
                                          </p:stCondLst>
                                        </p:cTn>
                                        <p:tgtEl>
                                          <p:spTgt spid="13">
                                            <p:txEl>
                                              <p:pRg st="8" end="8"/>
                                            </p:txEl>
                                          </p:spTgt>
                                        </p:tgtEl>
                                        <p:attrNameLst>
                                          <p:attrName>style.visibility</p:attrName>
                                        </p:attrNameLst>
                                      </p:cBhvr>
                                      <p:to>
                                        <p:strVal val="visible"/>
                                      </p:to>
                                    </p:set>
                                    <p:animEffect transition="in" filter="randombar(horizontal)">
                                      <p:cBhvr>
                                        <p:cTn id="44" dur="250"/>
                                        <p:tgtEl>
                                          <p:spTgt spid="13">
                                            <p:txEl>
                                              <p:pRg st="8" end="8"/>
                                            </p:txEl>
                                          </p:spTgt>
                                        </p:tgtEl>
                                      </p:cBhvr>
                                    </p:animEffect>
                                  </p:childTnLst>
                                </p:cTn>
                              </p:par>
                            </p:childTnLst>
                          </p:cTn>
                        </p:par>
                        <p:par>
                          <p:cTn id="45" fill="hold">
                            <p:stCondLst>
                              <p:cond delay="2260"/>
                            </p:stCondLst>
                            <p:childTnLst>
                              <p:par>
                                <p:cTn id="46" presetID="14" presetClass="entr" presetSubtype="10" fill="hold" grpId="0" nodeType="afterEffect">
                                  <p:stCondLst>
                                    <p:cond delay="0"/>
                                  </p:stCondLst>
                                  <p:childTnLst>
                                    <p:set>
                                      <p:cBhvr>
                                        <p:cTn id="47" dur="1" fill="hold">
                                          <p:stCondLst>
                                            <p:cond delay="0"/>
                                          </p:stCondLst>
                                        </p:cTn>
                                        <p:tgtEl>
                                          <p:spTgt spid="13">
                                            <p:txEl>
                                              <p:pRg st="9" end="9"/>
                                            </p:txEl>
                                          </p:spTgt>
                                        </p:tgtEl>
                                        <p:attrNameLst>
                                          <p:attrName>style.visibility</p:attrName>
                                        </p:attrNameLst>
                                      </p:cBhvr>
                                      <p:to>
                                        <p:strVal val="visible"/>
                                      </p:to>
                                    </p:set>
                                    <p:animEffect transition="in" filter="randombar(horizontal)">
                                      <p:cBhvr>
                                        <p:cTn id="48" dur="250"/>
                                        <p:tgtEl>
                                          <p:spTgt spid="13">
                                            <p:txEl>
                                              <p:pRg st="9" end="9"/>
                                            </p:txEl>
                                          </p:spTgt>
                                        </p:tgtEl>
                                      </p:cBhvr>
                                    </p:animEffect>
                                  </p:childTnLst>
                                </p:cTn>
                              </p:par>
                            </p:childTnLst>
                          </p:cTn>
                        </p:par>
                        <p:par>
                          <p:cTn id="49" fill="hold">
                            <p:stCondLst>
                              <p:cond delay="2510"/>
                            </p:stCondLst>
                            <p:childTnLst>
                              <p:par>
                                <p:cTn id="50" presetID="16" presetClass="emph" presetSubtype="0" fill="hold" nodeType="afterEffect">
                                  <p:stCondLst>
                                    <p:cond delay="0"/>
                                  </p:stCondLst>
                                  <p:iterate type="lt">
                                    <p:tmPct val="4000"/>
                                  </p:iterate>
                                  <p:childTnLst>
                                    <p:set>
                                      <p:cBhvr override="childStyle">
                                        <p:cTn id="51" dur="250" fill="hold"/>
                                        <p:tgtEl>
                                          <p:spTgt spid="13">
                                            <p:txEl>
                                              <p:pRg st="2" end="2"/>
                                            </p:txEl>
                                          </p:spTgt>
                                        </p:tgtEl>
                                        <p:attrNameLst>
                                          <p:attrName>style.color</p:attrName>
                                        </p:attrNameLst>
                                      </p:cBhvr>
                                      <p:to>
                                        <p:clrVal>
                                          <a:schemeClr val="bg1"/>
                                        </p:clrVal>
                                      </p:to>
                                    </p:set>
                                    <p:set>
                                      <p:cBhvr>
                                        <p:cTn id="52" dur="250" fill="hold"/>
                                        <p:tgtEl>
                                          <p:spTgt spid="13">
                                            <p:txEl>
                                              <p:pRg st="2" end="2"/>
                                            </p:txEl>
                                          </p:spTgt>
                                        </p:tgtEl>
                                        <p:attrNameLst>
                                          <p:attrName>fillcolor</p:attrName>
                                        </p:attrNameLst>
                                      </p:cBhvr>
                                      <p:to>
                                        <p:clrVal>
                                          <a:schemeClr val="bg1"/>
                                        </p:clrVal>
                                      </p:to>
                                    </p:set>
                                    <p:set>
                                      <p:cBhvr>
                                        <p:cTn id="53" dur="250" fill="hold"/>
                                        <p:tgtEl>
                                          <p:spTgt spid="13">
                                            <p:txEl>
                                              <p:pRg st="2" end="2"/>
                                            </p:txEl>
                                          </p:spTgt>
                                        </p:tgtEl>
                                        <p:attrNameLst>
                                          <p:attrName>fill.type</p:attrName>
                                        </p:attrNameLst>
                                      </p:cBhvr>
                                      <p:to>
                                        <p:strVal val="solid"/>
                                      </p:to>
                                    </p:set>
                                  </p:childTnLst>
                                </p:cTn>
                              </p:par>
                            </p:childTnLst>
                          </p:cTn>
                        </p:par>
                        <p:par>
                          <p:cTn id="54" fill="hold">
                            <p:stCondLst>
                              <p:cond delay="2850"/>
                            </p:stCondLst>
                            <p:childTnLst>
                              <p:par>
                                <p:cTn id="55" presetID="16" presetClass="emph" presetSubtype="0" fill="hold" nodeType="afterEffect">
                                  <p:stCondLst>
                                    <p:cond delay="0"/>
                                  </p:stCondLst>
                                  <p:iterate type="lt">
                                    <p:tmPct val="4000"/>
                                  </p:iterate>
                                  <p:childTnLst>
                                    <p:set>
                                      <p:cBhvr override="childStyle">
                                        <p:cTn id="56" dur="250" fill="hold"/>
                                        <p:tgtEl>
                                          <p:spTgt spid="13">
                                            <p:txEl>
                                              <p:pRg st="3" end="3"/>
                                            </p:txEl>
                                          </p:spTgt>
                                        </p:tgtEl>
                                        <p:attrNameLst>
                                          <p:attrName>style.color</p:attrName>
                                        </p:attrNameLst>
                                      </p:cBhvr>
                                      <p:to>
                                        <p:clrVal>
                                          <a:schemeClr val="bg1"/>
                                        </p:clrVal>
                                      </p:to>
                                    </p:set>
                                    <p:set>
                                      <p:cBhvr>
                                        <p:cTn id="57" dur="250" fill="hold"/>
                                        <p:tgtEl>
                                          <p:spTgt spid="13">
                                            <p:txEl>
                                              <p:pRg st="3" end="3"/>
                                            </p:txEl>
                                          </p:spTgt>
                                        </p:tgtEl>
                                        <p:attrNameLst>
                                          <p:attrName>fillcolor</p:attrName>
                                        </p:attrNameLst>
                                      </p:cBhvr>
                                      <p:to>
                                        <p:clrVal>
                                          <a:schemeClr val="bg1"/>
                                        </p:clrVal>
                                      </p:to>
                                    </p:set>
                                    <p:set>
                                      <p:cBhvr>
                                        <p:cTn id="58" dur="250" fill="hold"/>
                                        <p:tgtEl>
                                          <p:spTgt spid="13">
                                            <p:txEl>
                                              <p:pRg st="3" end="3"/>
                                            </p:txEl>
                                          </p:spTgt>
                                        </p:tgtEl>
                                        <p:attrNameLst>
                                          <p:attrName>fill.type</p:attrName>
                                        </p:attrNameLst>
                                      </p:cBhvr>
                                      <p:to>
                                        <p:strVal val="solid"/>
                                      </p:to>
                                    </p:set>
                                  </p:childTnLst>
                                </p:cTn>
                              </p:par>
                            </p:childTnLst>
                          </p:cTn>
                        </p:par>
                        <p:par>
                          <p:cTn id="59" fill="hold">
                            <p:stCondLst>
                              <p:cond delay="3210"/>
                            </p:stCondLst>
                            <p:childTnLst>
                              <p:par>
                                <p:cTn id="60" presetID="16" presetClass="emph" presetSubtype="0" fill="hold" nodeType="afterEffect">
                                  <p:stCondLst>
                                    <p:cond delay="0"/>
                                  </p:stCondLst>
                                  <p:iterate type="lt">
                                    <p:tmPct val="4000"/>
                                  </p:iterate>
                                  <p:childTnLst>
                                    <p:set>
                                      <p:cBhvr override="childStyle">
                                        <p:cTn id="61" dur="250" fill="hold"/>
                                        <p:tgtEl>
                                          <p:spTgt spid="13">
                                            <p:txEl>
                                              <p:pRg st="4" end="4"/>
                                            </p:txEl>
                                          </p:spTgt>
                                        </p:tgtEl>
                                        <p:attrNameLst>
                                          <p:attrName>style.color</p:attrName>
                                        </p:attrNameLst>
                                      </p:cBhvr>
                                      <p:to>
                                        <p:clrVal>
                                          <a:schemeClr val="bg1"/>
                                        </p:clrVal>
                                      </p:to>
                                    </p:set>
                                    <p:set>
                                      <p:cBhvr>
                                        <p:cTn id="62" dur="250" fill="hold"/>
                                        <p:tgtEl>
                                          <p:spTgt spid="13">
                                            <p:txEl>
                                              <p:pRg st="4" end="4"/>
                                            </p:txEl>
                                          </p:spTgt>
                                        </p:tgtEl>
                                        <p:attrNameLst>
                                          <p:attrName>fillcolor</p:attrName>
                                        </p:attrNameLst>
                                      </p:cBhvr>
                                      <p:to>
                                        <p:clrVal>
                                          <a:schemeClr val="bg1"/>
                                        </p:clrVal>
                                      </p:to>
                                    </p:set>
                                    <p:set>
                                      <p:cBhvr>
                                        <p:cTn id="63" dur="250" fill="hold"/>
                                        <p:tgtEl>
                                          <p:spTgt spid="13">
                                            <p:txEl>
                                              <p:pRg st="4" end="4"/>
                                            </p:txEl>
                                          </p:spTgt>
                                        </p:tgtEl>
                                        <p:attrNameLst>
                                          <p:attrName>fill.type</p:attrName>
                                        </p:attrNameLst>
                                      </p:cBhvr>
                                      <p:to>
                                        <p:strVal val="solid"/>
                                      </p:to>
                                    </p:set>
                                  </p:childTnLst>
                                </p:cTn>
                              </p:par>
                            </p:childTnLst>
                          </p:cTn>
                        </p:par>
                        <p:par>
                          <p:cTn id="64" fill="hold">
                            <p:stCondLst>
                              <p:cond delay="3570"/>
                            </p:stCondLst>
                            <p:childTnLst>
                              <p:par>
                                <p:cTn id="65" presetID="16" presetClass="emph" presetSubtype="0" fill="hold" nodeType="afterEffect">
                                  <p:stCondLst>
                                    <p:cond delay="0"/>
                                  </p:stCondLst>
                                  <p:iterate type="lt">
                                    <p:tmPct val="4000"/>
                                  </p:iterate>
                                  <p:childTnLst>
                                    <p:set>
                                      <p:cBhvr override="childStyle">
                                        <p:cTn id="66" dur="250" fill="hold"/>
                                        <p:tgtEl>
                                          <p:spTgt spid="13">
                                            <p:txEl>
                                              <p:pRg st="5" end="5"/>
                                            </p:txEl>
                                          </p:spTgt>
                                        </p:tgtEl>
                                        <p:attrNameLst>
                                          <p:attrName>style.color</p:attrName>
                                        </p:attrNameLst>
                                      </p:cBhvr>
                                      <p:to>
                                        <p:clrVal>
                                          <a:schemeClr val="bg1"/>
                                        </p:clrVal>
                                      </p:to>
                                    </p:set>
                                    <p:set>
                                      <p:cBhvr>
                                        <p:cTn id="67" dur="250" fill="hold"/>
                                        <p:tgtEl>
                                          <p:spTgt spid="13">
                                            <p:txEl>
                                              <p:pRg st="5" end="5"/>
                                            </p:txEl>
                                          </p:spTgt>
                                        </p:tgtEl>
                                        <p:attrNameLst>
                                          <p:attrName>fillcolor</p:attrName>
                                        </p:attrNameLst>
                                      </p:cBhvr>
                                      <p:to>
                                        <p:clrVal>
                                          <a:schemeClr val="bg1"/>
                                        </p:clrVal>
                                      </p:to>
                                    </p:set>
                                    <p:set>
                                      <p:cBhvr>
                                        <p:cTn id="68" dur="250" fill="hold"/>
                                        <p:tgtEl>
                                          <p:spTgt spid="13">
                                            <p:txEl>
                                              <p:pRg st="5" end="5"/>
                                            </p:txEl>
                                          </p:spTgt>
                                        </p:tgtEl>
                                        <p:attrNameLst>
                                          <p:attrName>fill.type</p:attrName>
                                        </p:attrNameLst>
                                      </p:cBhvr>
                                      <p:to>
                                        <p:strVal val="solid"/>
                                      </p:to>
                                    </p:set>
                                  </p:childTnLst>
                                </p:cTn>
                              </p:par>
                            </p:childTnLst>
                          </p:cTn>
                        </p:par>
                        <p:par>
                          <p:cTn id="69" fill="hold">
                            <p:stCondLst>
                              <p:cond delay="3930"/>
                            </p:stCondLst>
                            <p:childTnLst>
                              <p:par>
                                <p:cTn id="70" presetID="16" presetClass="emph" presetSubtype="0" fill="hold" nodeType="afterEffect">
                                  <p:stCondLst>
                                    <p:cond delay="0"/>
                                  </p:stCondLst>
                                  <p:iterate type="lt">
                                    <p:tmPct val="4000"/>
                                  </p:iterate>
                                  <p:childTnLst>
                                    <p:set>
                                      <p:cBhvr override="childStyle">
                                        <p:cTn id="71" dur="250" fill="hold"/>
                                        <p:tgtEl>
                                          <p:spTgt spid="13">
                                            <p:txEl>
                                              <p:pRg st="6" end="6"/>
                                            </p:txEl>
                                          </p:spTgt>
                                        </p:tgtEl>
                                        <p:attrNameLst>
                                          <p:attrName>style.color</p:attrName>
                                        </p:attrNameLst>
                                      </p:cBhvr>
                                      <p:to>
                                        <p:clrVal>
                                          <a:schemeClr val="bg1"/>
                                        </p:clrVal>
                                      </p:to>
                                    </p:set>
                                    <p:set>
                                      <p:cBhvr>
                                        <p:cTn id="72" dur="250" fill="hold"/>
                                        <p:tgtEl>
                                          <p:spTgt spid="13">
                                            <p:txEl>
                                              <p:pRg st="6" end="6"/>
                                            </p:txEl>
                                          </p:spTgt>
                                        </p:tgtEl>
                                        <p:attrNameLst>
                                          <p:attrName>fillcolor</p:attrName>
                                        </p:attrNameLst>
                                      </p:cBhvr>
                                      <p:to>
                                        <p:clrVal>
                                          <a:schemeClr val="bg1"/>
                                        </p:clrVal>
                                      </p:to>
                                    </p:set>
                                    <p:set>
                                      <p:cBhvr>
                                        <p:cTn id="73" dur="250" fill="hold"/>
                                        <p:tgtEl>
                                          <p:spTgt spid="13">
                                            <p:txEl>
                                              <p:pRg st="6" end="6"/>
                                            </p:txEl>
                                          </p:spTgt>
                                        </p:tgtEl>
                                        <p:attrNameLst>
                                          <p:attrName>fill.type</p:attrName>
                                        </p:attrNameLst>
                                      </p:cBhvr>
                                      <p:to>
                                        <p:strVal val="solid"/>
                                      </p:to>
                                    </p:set>
                                  </p:childTnLst>
                                </p:cTn>
                              </p:par>
                            </p:childTnLst>
                          </p:cTn>
                        </p:par>
                        <p:par>
                          <p:cTn id="74" fill="hold">
                            <p:stCondLst>
                              <p:cond delay="4290"/>
                            </p:stCondLst>
                            <p:childTnLst>
                              <p:par>
                                <p:cTn id="75" presetID="16" presetClass="emph" presetSubtype="0" fill="hold" nodeType="afterEffect">
                                  <p:stCondLst>
                                    <p:cond delay="0"/>
                                  </p:stCondLst>
                                  <p:iterate type="lt">
                                    <p:tmPct val="4000"/>
                                  </p:iterate>
                                  <p:childTnLst>
                                    <p:set>
                                      <p:cBhvr override="childStyle">
                                        <p:cTn id="76" dur="250" fill="hold"/>
                                        <p:tgtEl>
                                          <p:spTgt spid="13">
                                            <p:txEl>
                                              <p:pRg st="7" end="7"/>
                                            </p:txEl>
                                          </p:spTgt>
                                        </p:tgtEl>
                                        <p:attrNameLst>
                                          <p:attrName>style.color</p:attrName>
                                        </p:attrNameLst>
                                      </p:cBhvr>
                                      <p:to>
                                        <p:clrVal>
                                          <a:schemeClr val="bg1"/>
                                        </p:clrVal>
                                      </p:to>
                                    </p:set>
                                    <p:set>
                                      <p:cBhvr>
                                        <p:cTn id="77" dur="250" fill="hold"/>
                                        <p:tgtEl>
                                          <p:spTgt spid="13">
                                            <p:txEl>
                                              <p:pRg st="7" end="7"/>
                                            </p:txEl>
                                          </p:spTgt>
                                        </p:tgtEl>
                                        <p:attrNameLst>
                                          <p:attrName>fillcolor</p:attrName>
                                        </p:attrNameLst>
                                      </p:cBhvr>
                                      <p:to>
                                        <p:clrVal>
                                          <a:schemeClr val="bg1"/>
                                        </p:clrVal>
                                      </p:to>
                                    </p:set>
                                    <p:set>
                                      <p:cBhvr>
                                        <p:cTn id="78" dur="250" fill="hold"/>
                                        <p:tgtEl>
                                          <p:spTgt spid="13">
                                            <p:txEl>
                                              <p:pRg st="7" end="7"/>
                                            </p:txEl>
                                          </p:spTgt>
                                        </p:tgtEl>
                                        <p:attrNameLst>
                                          <p:attrName>fill.type</p:attrName>
                                        </p:attrNameLst>
                                      </p:cBhvr>
                                      <p:to>
                                        <p:strVal val="solid"/>
                                      </p:to>
                                    </p:set>
                                  </p:childTnLst>
                                </p:cTn>
                              </p:par>
                            </p:childTnLst>
                          </p:cTn>
                        </p:par>
                        <p:par>
                          <p:cTn id="79" fill="hold">
                            <p:stCondLst>
                              <p:cond delay="4650"/>
                            </p:stCondLst>
                            <p:childTnLst>
                              <p:par>
                                <p:cTn id="80" presetID="16" presetClass="emph" presetSubtype="0" fill="hold" nodeType="afterEffect">
                                  <p:stCondLst>
                                    <p:cond delay="0"/>
                                  </p:stCondLst>
                                  <p:iterate type="lt">
                                    <p:tmPct val="4000"/>
                                  </p:iterate>
                                  <p:childTnLst>
                                    <p:set>
                                      <p:cBhvr override="childStyle">
                                        <p:cTn id="81" dur="250" fill="hold"/>
                                        <p:tgtEl>
                                          <p:spTgt spid="13">
                                            <p:txEl>
                                              <p:pRg st="8" end="8"/>
                                            </p:txEl>
                                          </p:spTgt>
                                        </p:tgtEl>
                                        <p:attrNameLst>
                                          <p:attrName>style.color</p:attrName>
                                        </p:attrNameLst>
                                      </p:cBhvr>
                                      <p:to>
                                        <p:clrVal>
                                          <a:schemeClr val="bg1"/>
                                        </p:clrVal>
                                      </p:to>
                                    </p:set>
                                    <p:set>
                                      <p:cBhvr>
                                        <p:cTn id="82" dur="250" fill="hold"/>
                                        <p:tgtEl>
                                          <p:spTgt spid="13">
                                            <p:txEl>
                                              <p:pRg st="8" end="8"/>
                                            </p:txEl>
                                          </p:spTgt>
                                        </p:tgtEl>
                                        <p:attrNameLst>
                                          <p:attrName>fillcolor</p:attrName>
                                        </p:attrNameLst>
                                      </p:cBhvr>
                                      <p:to>
                                        <p:clrVal>
                                          <a:schemeClr val="bg1"/>
                                        </p:clrVal>
                                      </p:to>
                                    </p:set>
                                    <p:set>
                                      <p:cBhvr>
                                        <p:cTn id="83" dur="250" fill="hold"/>
                                        <p:tgtEl>
                                          <p:spTgt spid="1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build="allAtOnce"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市場定位</a:t>
            </a:r>
          </a:p>
        </p:txBody>
      </p:sp>
    </p:spTree>
    <p:extLst>
      <p:ext uri="{BB962C8B-B14F-4D97-AF65-F5344CB8AC3E}">
        <p14:creationId xmlns:p14="http://schemas.microsoft.com/office/powerpoint/2010/main" val="3322837698"/>
      </p:ext>
    </p:extLst>
  </p:cSld>
  <p:clrMapOvr>
    <a:masterClrMapping/>
  </p:clrMapOvr>
  <mc:AlternateContent xmlns:mc="http://schemas.openxmlformats.org/markup-compatibility/2006" xmlns:p14="http://schemas.microsoft.com/office/powerpoint/2010/main">
    <mc:Choice Requires="p14">
      <p:transition p14:dur="25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 calcmode="lin" valueType="num">
                                      <p:cBhvr>
                                        <p:cTn id="9" dur="250" fill="hold"/>
                                        <p:tgtEl>
                                          <p:spTgt spid="7"/>
                                        </p:tgtEl>
                                        <p:attrNameLst>
                                          <p:attrName>style.rotation</p:attrName>
                                        </p:attrNameLst>
                                      </p:cBhvr>
                                      <p:tavLst>
                                        <p:tav tm="0">
                                          <p:val>
                                            <p:fltVal val="90"/>
                                          </p:val>
                                        </p:tav>
                                        <p:tav tm="100000">
                                          <p:val>
                                            <p:fltVal val="0"/>
                                          </p:val>
                                        </p:tav>
                                      </p:tavLst>
                                    </p:anim>
                                    <p:animEffect transition="in" filter="fade">
                                      <p:cBhvr>
                                        <p:cTn id="10" dur="250"/>
                                        <p:tgtEl>
                                          <p:spTgt spid="7"/>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250" fill="hold"/>
                                        <p:tgtEl>
                                          <p:spTgt spid="8"/>
                                        </p:tgtEl>
                                        <p:attrNameLst>
                                          <p:attrName>ppt_x</p:attrName>
                                        </p:attrNameLst>
                                      </p:cBhvr>
                                      <p:tavLst>
                                        <p:tav tm="0">
                                          <p:val>
                                            <p:strVal val="#ppt_x"/>
                                          </p:val>
                                        </p:tav>
                                        <p:tav tm="100000">
                                          <p:val>
                                            <p:strVal val="#ppt_x"/>
                                          </p:val>
                                        </p:tav>
                                      </p:tavLst>
                                    </p:anim>
                                    <p:anim calcmode="lin" valueType="num">
                                      <p:cBhvr additive="base">
                                        <p:cTn id="14" dur="250" fill="hold"/>
                                        <p:tgtEl>
                                          <p:spTgt spid="8"/>
                                        </p:tgtEl>
                                        <p:attrNameLst>
                                          <p:attrName>ppt_y</p:attrName>
                                        </p:attrNameLst>
                                      </p:cBhvr>
                                      <p:tavLst>
                                        <p:tav tm="0">
                                          <p:val>
                                            <p:strVal val="1+#ppt_h/2"/>
                                          </p:val>
                                        </p:tav>
                                        <p:tav tm="100000">
                                          <p:val>
                                            <p:strVal val="#ppt_y"/>
                                          </p:val>
                                        </p:tav>
                                      </p:tavLst>
                                    </p:anim>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354" y="0"/>
            <a:ext cx="9141292" cy="5143500"/>
          </a:xfrm>
          <a:prstGeom prst="rect">
            <a:avLst/>
          </a:prstGeom>
        </p:spPr>
      </p:pic>
      <p:sp>
        <p:nvSpPr>
          <p:cNvPr id="21" name="矩形 20"/>
          <p:cNvSpPr/>
          <p:nvPr/>
        </p:nvSpPr>
        <p:spPr>
          <a:xfrm>
            <a:off x="0" y="1072472"/>
            <a:ext cx="9144000" cy="3415394"/>
          </a:xfrm>
          <a:prstGeom prst="rect">
            <a:avLst/>
          </a:prstGeom>
          <a:solidFill>
            <a:srgbClr val="2727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272727"/>
                </a:solidFill>
                <a:latin typeface="Microsoft YaHei" charset="-122"/>
                <a:ea typeface="Microsoft YaHei" charset="-122"/>
                <a:cs typeface="Microsoft YaHei" charset="-122"/>
              </a:rPr>
              <a:t>市場定位圖</a:t>
            </a:r>
          </a:p>
        </p:txBody>
      </p:sp>
      <p:sp>
        <p:nvSpPr>
          <p:cNvPr id="5" name="矩形 4">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4" name="ïšḻïďê-Straight Connector 6"/>
          <p:cNvCxnSpPr/>
          <p:nvPr/>
        </p:nvCxnSpPr>
        <p:spPr>
          <a:xfrm>
            <a:off x="337561" y="2653664"/>
            <a:ext cx="32493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38730" y="1810508"/>
            <a:ext cx="3266073" cy="1089529"/>
          </a:xfrm>
          <a:prstGeom prst="rect">
            <a:avLst/>
          </a:prstGeom>
        </p:spPr>
        <p:txBody>
          <a:bodyPr wrap="square">
            <a:spAutoFit/>
            <a:scene3d>
              <a:camera prst="orthographicFront"/>
              <a:lightRig rig="threePt" dir="t"/>
            </a:scene3d>
            <a:sp3d contourW="12700"/>
          </a:bodyPr>
          <a:lstStyle/>
          <a:p>
            <a:pPr>
              <a:lnSpc>
                <a:spcPct val="120000"/>
              </a:lnSpc>
            </a:pPr>
            <a:r>
              <a:rPr lang="zh-TW" altLang="en-US" dirty="0">
                <a:solidFill>
                  <a:schemeClr val="bg1"/>
                </a:solidFill>
                <a:latin typeface="Microsoft YaHei UI" panose="020B0503020204020204" pitchFamily="34" charset="-122"/>
                <a:ea typeface="Microsoft YaHei UI" panose="020B0503020204020204" pitchFamily="34" charset="-122"/>
              </a:rPr>
              <a:t>以市場定位圖的兩維度作介紹，分為電影選擇與食物服務：</a:t>
            </a:r>
          </a:p>
          <a:p>
            <a:pPr>
              <a:lnSpc>
                <a:spcPct val="120000"/>
              </a:lnSpc>
            </a:pPr>
            <a:endParaRPr lang="zh-TW" altLang="en-US" b="1" dirty="0">
              <a:solidFill>
                <a:schemeClr val="bg1"/>
              </a:solidFill>
              <a:latin typeface="Microsoft YaHei UI" panose="020B0503020204020204" pitchFamily="34" charset="-122"/>
              <a:ea typeface="Microsoft YaHei UI" panose="020B0503020204020204" pitchFamily="34" charset="-122"/>
            </a:endParaRPr>
          </a:p>
        </p:txBody>
      </p:sp>
      <p:sp>
        <p:nvSpPr>
          <p:cNvPr id="20" name="矩形 19"/>
          <p:cNvSpPr/>
          <p:nvPr/>
        </p:nvSpPr>
        <p:spPr>
          <a:xfrm>
            <a:off x="1314634" y="2919960"/>
            <a:ext cx="2609294" cy="1015663"/>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p"/>
            </a:pPr>
            <a:r>
              <a:rPr lang="zh-TW" altLang="en-US" sz="1600" dirty="0">
                <a:solidFill>
                  <a:schemeClr val="bg1"/>
                </a:solidFill>
                <a:latin typeface="Microsoft YaHei UI" panose="020B0503020204020204" pitchFamily="34" charset="-122"/>
                <a:ea typeface="Microsoft YaHei UI" panose="020B0503020204020204" pitchFamily="34" charset="-122"/>
              </a:rPr>
              <a:t>二輪</a:t>
            </a:r>
            <a:r>
              <a:rPr lang="zh-TW" altLang="en-US" sz="1600" dirty="0" smtClean="0">
                <a:solidFill>
                  <a:schemeClr val="bg1"/>
                </a:solidFill>
                <a:latin typeface="Microsoft YaHei UI" panose="020B0503020204020204" pitchFamily="34" charset="-122"/>
                <a:ea typeface="Microsoft YaHei UI" panose="020B0503020204020204" pitchFamily="34" charset="-122"/>
              </a:rPr>
              <a:t>電影</a:t>
            </a:r>
            <a:endParaRPr lang="zh-TW" altLang="en-US" sz="1600" dirty="0">
              <a:solidFill>
                <a:schemeClr val="bg1"/>
              </a:solidFill>
              <a:latin typeface="Microsoft YaHei UI" panose="020B0503020204020204" pitchFamily="34" charset="-122"/>
              <a:ea typeface="Microsoft YaHei UI" panose="020B0503020204020204" pitchFamily="34" charset="-122"/>
            </a:endParaRPr>
          </a:p>
          <a:p>
            <a:pPr marL="342900" indent="-342900">
              <a:lnSpc>
                <a:spcPct val="120000"/>
              </a:lnSpc>
              <a:buFont typeface="Wingdings" panose="05000000000000000000" pitchFamily="2" charset="2"/>
              <a:buChar char="p"/>
            </a:pPr>
            <a:r>
              <a:rPr lang="zh-TW" altLang="en-US" sz="1600" dirty="0">
                <a:solidFill>
                  <a:schemeClr val="bg1"/>
                </a:solidFill>
                <a:latin typeface="Microsoft YaHei UI" panose="020B0503020204020204" pitchFamily="34" charset="-122"/>
                <a:ea typeface="Microsoft YaHei UI" panose="020B0503020204020204" pitchFamily="34" charset="-122"/>
              </a:rPr>
              <a:t>特殊主題</a:t>
            </a:r>
            <a:r>
              <a:rPr lang="zh-TW" altLang="en-US" sz="1600" dirty="0" smtClean="0">
                <a:solidFill>
                  <a:schemeClr val="bg1"/>
                </a:solidFill>
                <a:latin typeface="Microsoft YaHei UI" panose="020B0503020204020204" pitchFamily="34" charset="-122"/>
                <a:ea typeface="Microsoft YaHei UI" panose="020B0503020204020204" pitchFamily="34" charset="-122"/>
              </a:rPr>
              <a:t>電影</a:t>
            </a:r>
            <a:endParaRPr lang="zh-TW" altLang="en-US" sz="1600" dirty="0">
              <a:solidFill>
                <a:schemeClr val="bg1"/>
              </a:solidFill>
              <a:latin typeface="Microsoft YaHei UI" panose="020B0503020204020204" pitchFamily="34" charset="-122"/>
              <a:ea typeface="Microsoft YaHei UI" panose="020B0503020204020204" pitchFamily="34" charset="-122"/>
            </a:endParaRPr>
          </a:p>
          <a:p>
            <a:pPr marL="342900" indent="-342900">
              <a:lnSpc>
                <a:spcPct val="120000"/>
              </a:lnSpc>
              <a:buFont typeface="Wingdings" panose="05000000000000000000" pitchFamily="2" charset="2"/>
              <a:buChar char="p"/>
            </a:pPr>
            <a:r>
              <a:rPr lang="zh-TW" altLang="en-US" sz="1600" dirty="0">
                <a:solidFill>
                  <a:schemeClr val="bg1"/>
                </a:solidFill>
                <a:latin typeface="Microsoft YaHei UI" panose="020B0503020204020204" pitchFamily="34" charset="-122"/>
                <a:ea typeface="Microsoft YaHei UI" panose="020B0503020204020204" pitchFamily="34" charset="-122"/>
              </a:rPr>
              <a:t>食物服務</a:t>
            </a:r>
          </a:p>
        </p:txBody>
      </p:sp>
      <p:graphicFrame>
        <p:nvGraphicFramePr>
          <p:cNvPr id="23" name="物件 22">
            <a:extLst>
              <a:ext uri="{FF2B5EF4-FFF2-40B4-BE49-F238E27FC236}">
                <a16:creationId xmlns:a16="http://schemas.microsoft.com/office/drawing/2014/main" xmlns="" id="{C9BEF8E0-AD54-41C1-BC49-5214C0A12C19}"/>
              </a:ext>
            </a:extLst>
          </p:cNvPr>
          <p:cNvGraphicFramePr>
            <a:graphicFrameLocks noChangeAspect="1"/>
          </p:cNvGraphicFramePr>
          <p:nvPr>
            <p:extLst>
              <p:ext uri="{D42A27DB-BD31-4B8C-83A1-F6EECF244321}">
                <p14:modId xmlns:p14="http://schemas.microsoft.com/office/powerpoint/2010/main" val="1954337886"/>
              </p:ext>
            </p:extLst>
          </p:nvPr>
        </p:nvGraphicFramePr>
        <p:xfrm>
          <a:off x="3742179" y="1169650"/>
          <a:ext cx="4887912" cy="3221037"/>
        </p:xfrm>
        <a:graphic>
          <a:graphicData uri="http://schemas.openxmlformats.org/presentationml/2006/ole">
            <mc:AlternateContent xmlns:mc="http://schemas.openxmlformats.org/markup-compatibility/2006">
              <mc:Choice xmlns:v="urn:schemas-microsoft-com:vml" Requires="v">
                <p:oleObj spid="_x0000_s1046" name="Visio" r:id="rId4" imgW="8200857" imgH="4248243" progId="Visio.Drawing.15">
                  <p:embed/>
                </p:oleObj>
              </mc:Choice>
              <mc:Fallback>
                <p:oleObj name="Visio" r:id="rId4" imgW="8200857" imgH="4248243" progId="Visio.Drawing.15">
                  <p:embed/>
                  <p:pic>
                    <p:nvPicPr>
                      <p:cNvPr id="0" name=""/>
                      <p:cNvPicPr>
                        <a:picLocks noChangeAspect="1" noChangeArrowheads="1"/>
                      </p:cNvPicPr>
                      <p:nvPr/>
                    </p:nvPicPr>
                    <p:blipFill>
                      <a:blip r:embed="rId5"/>
                      <a:srcRect/>
                      <a:stretch>
                        <a:fillRect/>
                      </a:stretch>
                    </p:blipFill>
                    <p:spPr bwMode="auto">
                      <a:xfrm>
                        <a:off x="3742179" y="1169650"/>
                        <a:ext cx="4887912" cy="3221037"/>
                      </a:xfrm>
                      <a:prstGeom prst="rect">
                        <a:avLst/>
                      </a:prstGeom>
                      <a:noFill/>
                    </p:spPr>
                  </p:pic>
                </p:oleObj>
              </mc:Fallback>
            </mc:AlternateContent>
          </a:graphicData>
        </a:graphic>
      </p:graphicFrame>
      <p:sp>
        <p:nvSpPr>
          <p:cNvPr id="9" name="Marcador de número de diapositiva 21"/>
          <p:cNvSpPr txBox="1">
            <a:spLocks/>
          </p:cNvSpPr>
          <p:nvPr/>
        </p:nvSpPr>
        <p:spPr>
          <a:xfrm>
            <a:off x="6810266" y="4783211"/>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11</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95729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 calcmode="lin" valueType="num">
                                      <p:cBhvr>
                                        <p:cTn id="20"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0">
                                            <p:txEl>
                                              <p:pRg st="0" end="0"/>
                                            </p:txEl>
                                          </p:spTgt>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20">
                                            <p:txEl>
                                              <p:pRg st="1" end="1"/>
                                            </p:txEl>
                                          </p:spTgt>
                                        </p:tgtEl>
                                        <p:attrNameLst>
                                          <p:attrName>style.visibility</p:attrName>
                                        </p:attrNameLst>
                                      </p:cBhvr>
                                      <p:to>
                                        <p:strVal val="visible"/>
                                      </p:to>
                                    </p:set>
                                    <p:anim calcmode="lin" valueType="num">
                                      <p:cBhvr>
                                        <p:cTn id="26" dur="500" fill="hold"/>
                                        <p:tgtEl>
                                          <p:spTgt spid="20">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20">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20">
                                            <p:txEl>
                                              <p:pRg st="1" end="1"/>
                                            </p:txEl>
                                          </p:spTgt>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20">
                                            <p:txEl>
                                              <p:pRg st="2" end="2"/>
                                            </p:txEl>
                                          </p:spTgt>
                                        </p:tgtEl>
                                        <p:attrNameLst>
                                          <p:attrName>style.visibility</p:attrName>
                                        </p:attrNameLst>
                                      </p:cBhvr>
                                      <p:to>
                                        <p:strVal val="visible"/>
                                      </p:to>
                                    </p:set>
                                    <p:anim calcmode="lin" valueType="num">
                                      <p:cBhvr>
                                        <p:cTn id="32" dur="500" fill="hold"/>
                                        <p:tgtEl>
                                          <p:spTgt spid="20">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20">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圖片 26"/>
          <p:cNvPicPr>
            <a:picLocks noChangeAspect="1"/>
          </p:cNvPicPr>
          <p:nvPr/>
        </p:nvPicPr>
        <p:blipFill>
          <a:blip r:embed="rId2"/>
          <a:stretch>
            <a:fillRect/>
          </a:stretch>
        </p:blipFill>
        <p:spPr>
          <a:xfrm>
            <a:off x="1354" y="0"/>
            <a:ext cx="9141292" cy="5143500"/>
          </a:xfrm>
          <a:prstGeom prst="rect">
            <a:avLst/>
          </a:prstGeom>
        </p:spPr>
      </p:pic>
      <p:grpSp>
        <p:nvGrpSpPr>
          <p:cNvPr id="2" name="组合 38"/>
          <p:cNvGrpSpPr/>
          <p:nvPr/>
        </p:nvGrpSpPr>
        <p:grpSpPr>
          <a:xfrm>
            <a:off x="3159666" y="1421421"/>
            <a:ext cx="500743" cy="500743"/>
            <a:chOff x="6952343" y="-1290029"/>
            <a:chExt cx="1219200" cy="1219200"/>
          </a:xfrm>
        </p:grpSpPr>
        <p:sp>
          <p:nvSpPr>
            <p:cNvPr id="3" name="椭圆 2"/>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4" name="椭圆 7"/>
            <p:cNvSpPr/>
            <p:nvPr/>
          </p:nvSpPr>
          <p:spPr>
            <a:xfrm>
              <a:off x="7308851" y="-957943"/>
              <a:ext cx="506183" cy="555028"/>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p>
          </p:txBody>
        </p:sp>
      </p:grpSp>
      <p:sp>
        <p:nvSpPr>
          <p:cNvPr id="5" name="椭圆 4"/>
          <p:cNvSpPr/>
          <p:nvPr/>
        </p:nvSpPr>
        <p:spPr>
          <a:xfrm>
            <a:off x="3159666" y="3183670"/>
            <a:ext cx="500743" cy="500743"/>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44"/>
          <p:cNvGrpSpPr/>
          <p:nvPr/>
        </p:nvGrpSpPr>
        <p:grpSpPr>
          <a:xfrm>
            <a:off x="3159666" y="3183669"/>
            <a:ext cx="500743" cy="500743"/>
            <a:chOff x="6952343" y="-1290029"/>
            <a:chExt cx="1219200" cy="1219200"/>
          </a:xfrm>
        </p:grpSpPr>
        <p:sp>
          <p:nvSpPr>
            <p:cNvPr id="7" name="椭圆 6"/>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8" name="椭圆 15"/>
            <p:cNvSpPr/>
            <p:nvPr/>
          </p:nvSpPr>
          <p:spPr>
            <a:xfrm>
              <a:off x="7284429" y="-949588"/>
              <a:ext cx="555028" cy="53831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9" name="组合 41"/>
          <p:cNvGrpSpPr/>
          <p:nvPr/>
        </p:nvGrpSpPr>
        <p:grpSpPr>
          <a:xfrm>
            <a:off x="6281899" y="1420797"/>
            <a:ext cx="500743" cy="500743"/>
            <a:chOff x="6952343" y="-1290029"/>
            <a:chExt cx="1219200" cy="1219200"/>
          </a:xfrm>
        </p:grpSpPr>
        <p:sp>
          <p:nvSpPr>
            <p:cNvPr id="10" name="椭圆 9"/>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1" name="椭圆 18"/>
            <p:cNvSpPr/>
            <p:nvPr/>
          </p:nvSpPr>
          <p:spPr>
            <a:xfrm>
              <a:off x="7284429" y="-957362"/>
              <a:ext cx="555028" cy="553866"/>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p>
          </p:txBody>
        </p:sp>
      </p:grpSp>
      <p:grpSp>
        <p:nvGrpSpPr>
          <p:cNvPr id="12" name="组合 47"/>
          <p:cNvGrpSpPr/>
          <p:nvPr/>
        </p:nvGrpSpPr>
        <p:grpSpPr>
          <a:xfrm>
            <a:off x="6281899" y="3183045"/>
            <a:ext cx="500743" cy="500743"/>
            <a:chOff x="6952343" y="-1290029"/>
            <a:chExt cx="1219200" cy="1219200"/>
          </a:xfrm>
        </p:grpSpPr>
        <p:sp>
          <p:nvSpPr>
            <p:cNvPr id="13" name="椭圆 12"/>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14" name="椭圆 21"/>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dirty="0"/>
            </a:p>
          </p:txBody>
        </p:sp>
      </p:grpSp>
      <p:grpSp>
        <p:nvGrpSpPr>
          <p:cNvPr id="15" name="组合 26"/>
          <p:cNvGrpSpPr/>
          <p:nvPr/>
        </p:nvGrpSpPr>
        <p:grpSpPr>
          <a:xfrm>
            <a:off x="3767774" y="1421423"/>
            <a:ext cx="2268335" cy="1502874"/>
            <a:chOff x="8386921" y="2192795"/>
            <a:chExt cx="3024446" cy="2003827"/>
          </a:xfrm>
        </p:grpSpPr>
        <p:sp>
          <p:nvSpPr>
            <p:cNvPr id="16" name="矩形 15"/>
            <p:cNvSpPr/>
            <p:nvPr/>
          </p:nvSpPr>
          <p:spPr>
            <a:xfrm>
              <a:off x="8386921" y="2192795"/>
              <a:ext cx="2843643" cy="566308"/>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icrosoft YaHei UI" panose="020B0503020204020204" pitchFamily="34" charset="-122"/>
                  <a:ea typeface="Microsoft YaHei UI" panose="020B0503020204020204" pitchFamily="34" charset="-122"/>
                </a:rPr>
                <a:t>產品策略</a:t>
              </a:r>
              <a:r>
                <a:rPr lang="en-US" altLang="zh-CN" b="1" dirty="0" smtClean="0">
                  <a:latin typeface="Microsoft YaHei UI" panose="020B0503020204020204" pitchFamily="34" charset="-122"/>
                  <a:ea typeface="Microsoft YaHei UI" panose="020B0503020204020204" pitchFamily="34" charset="-122"/>
                </a:rPr>
                <a:t>(Product</a:t>
              </a:r>
              <a:r>
                <a:rPr lang="en-US" altLang="zh-CN" b="1" dirty="0">
                  <a:latin typeface="Microsoft YaHei UI" panose="020B0503020204020204" pitchFamily="34" charset="-122"/>
                  <a:ea typeface="Microsoft YaHei UI" panose="020B0503020204020204" pitchFamily="34" charset="-122"/>
                </a:rPr>
                <a:t>)</a:t>
              </a:r>
            </a:p>
          </p:txBody>
        </p:sp>
        <p:sp>
          <p:nvSpPr>
            <p:cNvPr id="17" name="文本框 16"/>
            <p:cNvSpPr txBox="1"/>
            <p:nvPr/>
          </p:nvSpPr>
          <p:spPr>
            <a:xfrm>
              <a:off x="8567721" y="2623375"/>
              <a:ext cx="2843646" cy="1573247"/>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400" dirty="0">
                  <a:latin typeface="Microsoft YaHei UI" panose="020B0503020204020204" pitchFamily="34" charset="-122"/>
                  <a:ea typeface="Microsoft YaHei UI" panose="020B0503020204020204" pitchFamily="34" charset="-122"/>
                  <a:cs typeface="Microsoft Himalaya" panose="01010100010101010101" pitchFamily="2" charset="0"/>
                </a:rPr>
                <a:t>注重開發的功能，要求產品有獨特的賣點，把產品的功能訴求放在第一位。</a:t>
              </a:r>
            </a:p>
            <a:p>
              <a:pPr>
                <a:lnSpc>
                  <a:spcPct val="114000"/>
                </a:lnSpc>
              </a:pPr>
              <a:endParaRPr lang="zh-TW" altLang="en-US" sz="600" dirty="0">
                <a:latin typeface="Century Gothic" panose="020B0502020202020204" pitchFamily="34" charset="0"/>
                <a:ea typeface="+mj-ea"/>
              </a:endParaRPr>
            </a:p>
          </p:txBody>
        </p:sp>
      </p:grpSp>
      <p:grpSp>
        <p:nvGrpSpPr>
          <p:cNvPr id="18" name="组合 29"/>
          <p:cNvGrpSpPr/>
          <p:nvPr/>
        </p:nvGrpSpPr>
        <p:grpSpPr>
          <a:xfrm>
            <a:off x="6877877" y="1420796"/>
            <a:ext cx="2147669" cy="1396427"/>
            <a:chOff x="8386922" y="2192795"/>
            <a:chExt cx="2863557" cy="1861903"/>
          </a:xfrm>
        </p:grpSpPr>
        <p:sp>
          <p:nvSpPr>
            <p:cNvPr id="19" name="矩形 18"/>
            <p:cNvSpPr/>
            <p:nvPr/>
          </p:nvSpPr>
          <p:spPr>
            <a:xfrm>
              <a:off x="8386922" y="2192795"/>
              <a:ext cx="2501951" cy="56630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icrosoft YaHei UI" panose="020B0503020204020204" pitchFamily="34" charset="-122"/>
                  <a:ea typeface="Microsoft YaHei UI" panose="020B0503020204020204" pitchFamily="34" charset="-122"/>
                </a:rPr>
                <a:t>價格策略</a:t>
              </a:r>
              <a:r>
                <a:rPr lang="en-US" altLang="zh-CN" b="1" dirty="0" smtClean="0">
                  <a:latin typeface="Microsoft YaHei UI" panose="020B0503020204020204" pitchFamily="34" charset="-122"/>
                  <a:ea typeface="Microsoft YaHei UI" panose="020B0503020204020204" pitchFamily="34" charset="-122"/>
                </a:rPr>
                <a:t>(Price</a:t>
              </a:r>
              <a:r>
                <a:rPr lang="en-US" altLang="zh-CN" b="1" dirty="0">
                  <a:latin typeface="Microsoft YaHei UI" panose="020B0503020204020204" pitchFamily="34" charset="-122"/>
                  <a:ea typeface="Microsoft YaHei UI" panose="020B0503020204020204" pitchFamily="34" charset="-122"/>
                </a:rPr>
                <a:t>)</a:t>
              </a:r>
            </a:p>
          </p:txBody>
        </p:sp>
        <p:sp>
          <p:nvSpPr>
            <p:cNvPr id="20" name="文本框 19"/>
            <p:cNvSpPr txBox="1"/>
            <p:nvPr/>
          </p:nvSpPr>
          <p:spPr>
            <a:xfrm>
              <a:off x="8566671" y="2621827"/>
              <a:ext cx="2683808" cy="1432871"/>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400" dirty="0">
                  <a:latin typeface="Microsoft YaHei UI" panose="020B0503020204020204" pitchFamily="34" charset="-122"/>
                  <a:ea typeface="Microsoft YaHei UI" panose="020B0503020204020204" pitchFamily="34" charset="-122"/>
                </a:rPr>
                <a:t>根據不同的市場定位，制定不同的價格策略，產品的定價依據是企業的品牌戰略。</a:t>
              </a:r>
            </a:p>
          </p:txBody>
        </p:sp>
      </p:grpSp>
      <p:grpSp>
        <p:nvGrpSpPr>
          <p:cNvPr id="21" name="组合 32"/>
          <p:cNvGrpSpPr/>
          <p:nvPr/>
        </p:nvGrpSpPr>
        <p:grpSpPr>
          <a:xfrm>
            <a:off x="3768206" y="3107662"/>
            <a:ext cx="2434771" cy="1445317"/>
            <a:chOff x="8387496" y="2140914"/>
            <a:chExt cx="3246360" cy="1927087"/>
          </a:xfrm>
        </p:grpSpPr>
        <p:sp>
          <p:nvSpPr>
            <p:cNvPr id="22" name="矩形 21"/>
            <p:cNvSpPr/>
            <p:nvPr/>
          </p:nvSpPr>
          <p:spPr>
            <a:xfrm>
              <a:off x="8387496" y="2140914"/>
              <a:ext cx="3246360" cy="566311"/>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icrosoft YaHei UI" panose="020B0503020204020204" pitchFamily="34" charset="-122"/>
                  <a:ea typeface="Microsoft YaHei UI" panose="020B0503020204020204" pitchFamily="34" charset="-122"/>
                </a:rPr>
                <a:t>推廣策略</a:t>
              </a:r>
              <a:r>
                <a:rPr lang="en-US" altLang="zh-CN" b="1" dirty="0" smtClean="0">
                  <a:latin typeface="Microsoft YaHei UI" panose="020B0503020204020204" pitchFamily="34" charset="-122"/>
                  <a:ea typeface="Microsoft YaHei UI" panose="020B0503020204020204" pitchFamily="34" charset="-122"/>
                </a:rPr>
                <a:t>(Promotion</a:t>
              </a:r>
              <a:r>
                <a:rPr lang="en-US" altLang="zh-CN" b="1" dirty="0">
                  <a:latin typeface="Microsoft YaHei UI" panose="020B0503020204020204" pitchFamily="34" charset="-122"/>
                  <a:ea typeface="Microsoft YaHei UI" panose="020B0503020204020204" pitchFamily="34" charset="-122"/>
                </a:rPr>
                <a:t>)</a:t>
              </a:r>
            </a:p>
          </p:txBody>
        </p:sp>
        <p:sp>
          <p:nvSpPr>
            <p:cNvPr id="23" name="文本框 22"/>
            <p:cNvSpPr txBox="1"/>
            <p:nvPr/>
          </p:nvSpPr>
          <p:spPr>
            <a:xfrm>
              <a:off x="8568304" y="2541516"/>
              <a:ext cx="2683809" cy="1526485"/>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200" dirty="0">
                  <a:latin typeface="Microsoft YaHei UI" panose="020B0503020204020204" pitchFamily="34" charset="-122"/>
                  <a:ea typeface="Microsoft YaHei UI" panose="020B0503020204020204" pitchFamily="34" charset="-122"/>
                </a:rPr>
                <a:t>市場行銷者使用的溝通方式，可以讓不同的群體可以了解產品。促銷一般包括：廣告、公共關係、個人銷售和銷售促銷。</a:t>
              </a:r>
            </a:p>
          </p:txBody>
        </p:sp>
      </p:grpSp>
      <p:grpSp>
        <p:nvGrpSpPr>
          <p:cNvPr id="24" name="组合 35"/>
          <p:cNvGrpSpPr/>
          <p:nvPr/>
        </p:nvGrpSpPr>
        <p:grpSpPr>
          <a:xfrm>
            <a:off x="6877875" y="3145952"/>
            <a:ext cx="2147671" cy="873704"/>
            <a:chOff x="8386922" y="2192795"/>
            <a:chExt cx="2863561" cy="1164935"/>
          </a:xfrm>
        </p:grpSpPr>
        <p:sp>
          <p:nvSpPr>
            <p:cNvPr id="25" name="矩形 24"/>
            <p:cNvSpPr/>
            <p:nvPr/>
          </p:nvSpPr>
          <p:spPr>
            <a:xfrm>
              <a:off x="8386922" y="2192795"/>
              <a:ext cx="2501950" cy="566309"/>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latin typeface="Microsoft YaHei UI" panose="020B0503020204020204" pitchFamily="34" charset="-122"/>
                  <a:ea typeface="Microsoft YaHei UI" panose="020B0503020204020204" pitchFamily="34" charset="-122"/>
                </a:rPr>
                <a:t>通路策略</a:t>
              </a:r>
              <a:r>
                <a:rPr lang="en-US" altLang="zh-CN" b="1" dirty="0" smtClean="0">
                  <a:latin typeface="Microsoft YaHei UI" panose="020B0503020204020204" pitchFamily="34" charset="-122"/>
                  <a:ea typeface="Microsoft YaHei UI" panose="020B0503020204020204" pitchFamily="34" charset="-122"/>
                </a:rPr>
                <a:t>(Place</a:t>
              </a:r>
              <a:r>
                <a:rPr lang="en-US" altLang="zh-CN" b="1" dirty="0">
                  <a:latin typeface="Microsoft YaHei UI" panose="020B0503020204020204" pitchFamily="34" charset="-122"/>
                  <a:ea typeface="Microsoft YaHei UI" panose="020B0503020204020204" pitchFamily="34" charset="-122"/>
                </a:rPr>
                <a:t>)</a:t>
              </a:r>
            </a:p>
          </p:txBody>
        </p:sp>
        <p:sp>
          <p:nvSpPr>
            <p:cNvPr id="26" name="文本框 25"/>
            <p:cNvSpPr txBox="1"/>
            <p:nvPr/>
          </p:nvSpPr>
          <p:spPr>
            <a:xfrm>
              <a:off x="8566674" y="2579742"/>
              <a:ext cx="2683809" cy="777988"/>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400" dirty="0">
                  <a:latin typeface="Microsoft YaHei UI" panose="020B0503020204020204" pitchFamily="34" charset="-122"/>
                  <a:ea typeface="Microsoft YaHei UI" panose="020B0503020204020204" pitchFamily="34" charset="-122"/>
                </a:rPr>
                <a:t>消費者或使用者購買或取得產品或服務的管道。</a:t>
              </a:r>
            </a:p>
          </p:txBody>
        </p:sp>
      </p:grpSp>
      <p:sp>
        <p:nvSpPr>
          <p:cNvPr id="28" name="矩形 27"/>
          <p:cNvSpPr/>
          <p:nvPr/>
        </p:nvSpPr>
        <p:spPr>
          <a:xfrm>
            <a:off x="3229697" y="39368"/>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行銷策略</a:t>
            </a:r>
            <a:r>
              <a:rPr lang="en-US" altLang="zh-TW" sz="2400" b="1" dirty="0">
                <a:solidFill>
                  <a:srgbClr val="272727"/>
                </a:solidFill>
                <a:latin typeface="Microsoft YaHei" charset="-122"/>
                <a:ea typeface="Microsoft YaHei" charset="-122"/>
                <a:cs typeface="Microsoft YaHei" charset="-122"/>
              </a:rPr>
              <a:t>4P</a:t>
            </a:r>
            <a:r>
              <a:rPr lang="zh-TW" altLang="en-US" sz="2400" b="1" dirty="0">
                <a:solidFill>
                  <a:srgbClr val="272727"/>
                </a:solidFill>
                <a:latin typeface="Microsoft YaHei" charset="-122"/>
                <a:ea typeface="Microsoft YaHei" charset="-122"/>
                <a:cs typeface="Microsoft YaHei" charset="-122"/>
              </a:rPr>
              <a:t>分析</a:t>
            </a:r>
            <a:endParaRPr lang="zh-CN" altLang="en-US" sz="2400" b="1" dirty="0">
              <a:solidFill>
                <a:srgbClr val="272727"/>
              </a:solidFill>
              <a:latin typeface="Microsoft YaHei" charset="-122"/>
              <a:ea typeface="Microsoft YaHei" charset="-122"/>
              <a:cs typeface="Microsoft YaHei" charset="-122"/>
            </a:endParaRPr>
          </a:p>
        </p:txBody>
      </p:sp>
      <p:pic>
        <p:nvPicPr>
          <p:cNvPr id="29" name="圖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1" y="0"/>
            <a:ext cx="3090403" cy="5143500"/>
          </a:xfrm>
          <a:prstGeom prst="rect">
            <a:avLst/>
          </a:prstGeom>
        </p:spPr>
      </p:pic>
      <p:sp>
        <p:nvSpPr>
          <p:cNvPr id="30" name="Marcador de número de diapositiva 21"/>
          <p:cNvSpPr txBox="1">
            <a:spLocks/>
          </p:cNvSpPr>
          <p:nvPr/>
        </p:nvSpPr>
        <p:spPr>
          <a:xfrm>
            <a:off x="6807686" y="4869688"/>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12</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679854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500"/>
                            </p:stCondLst>
                            <p:childTnLst>
                              <p:par>
                                <p:cTn id="31" presetID="12" presetClass="entr" presetSubtype="1"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p:tgtEl>
                                          <p:spTgt spid="15"/>
                                        </p:tgtEl>
                                        <p:attrNameLst>
                                          <p:attrName>ppt_y</p:attrName>
                                        </p:attrNameLst>
                                      </p:cBhvr>
                                      <p:tavLst>
                                        <p:tav tm="0">
                                          <p:val>
                                            <p:strVal val="#ppt_y-#ppt_h*1.125000"/>
                                          </p:val>
                                        </p:tav>
                                        <p:tav tm="100000">
                                          <p:val>
                                            <p:strVal val="#ppt_y"/>
                                          </p:val>
                                        </p:tav>
                                      </p:tavLst>
                                    </p:anim>
                                    <p:animEffect transition="in" filter="wipe(down)">
                                      <p:cBhvr>
                                        <p:cTn id="34" dur="500"/>
                                        <p:tgtEl>
                                          <p:spTgt spid="15"/>
                                        </p:tgtEl>
                                      </p:cBhvr>
                                    </p:animEffect>
                                  </p:childTnLst>
                                </p:cTn>
                              </p:par>
                            </p:childTnLst>
                          </p:cTn>
                        </p:par>
                        <p:par>
                          <p:cTn id="35" fill="hold">
                            <p:stCondLst>
                              <p:cond delay="1000"/>
                            </p:stCondLst>
                            <p:childTnLst>
                              <p:par>
                                <p:cTn id="36" presetID="12" presetClass="entr" presetSubtype="1"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p:tgtEl>
                                          <p:spTgt spid="18"/>
                                        </p:tgtEl>
                                        <p:attrNameLst>
                                          <p:attrName>ppt_y</p:attrName>
                                        </p:attrNameLst>
                                      </p:cBhvr>
                                      <p:tavLst>
                                        <p:tav tm="0">
                                          <p:val>
                                            <p:strVal val="#ppt_y-#ppt_h*1.125000"/>
                                          </p:val>
                                        </p:tav>
                                        <p:tav tm="100000">
                                          <p:val>
                                            <p:strVal val="#ppt_y"/>
                                          </p:val>
                                        </p:tav>
                                      </p:tavLst>
                                    </p:anim>
                                    <p:animEffect transition="in" filter="wipe(down)">
                                      <p:cBhvr>
                                        <p:cTn id="39" dur="500"/>
                                        <p:tgtEl>
                                          <p:spTgt spid="18"/>
                                        </p:tgtEl>
                                      </p:cBhvr>
                                    </p:animEffect>
                                  </p:childTnLst>
                                </p:cTn>
                              </p:par>
                            </p:childTnLst>
                          </p:cTn>
                        </p:par>
                        <p:par>
                          <p:cTn id="40" fill="hold">
                            <p:stCondLst>
                              <p:cond delay="1500"/>
                            </p:stCondLst>
                            <p:childTnLst>
                              <p:par>
                                <p:cTn id="41" presetID="12" presetClass="entr" presetSubtype="1"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p:tgtEl>
                                          <p:spTgt spid="21"/>
                                        </p:tgtEl>
                                        <p:attrNameLst>
                                          <p:attrName>ppt_y</p:attrName>
                                        </p:attrNameLst>
                                      </p:cBhvr>
                                      <p:tavLst>
                                        <p:tav tm="0">
                                          <p:val>
                                            <p:strVal val="#ppt_y-#ppt_h*1.125000"/>
                                          </p:val>
                                        </p:tav>
                                        <p:tav tm="100000">
                                          <p:val>
                                            <p:strVal val="#ppt_y"/>
                                          </p:val>
                                        </p:tav>
                                      </p:tavLst>
                                    </p:anim>
                                    <p:animEffect transition="in" filter="wipe(down)">
                                      <p:cBhvr>
                                        <p:cTn id="44" dur="500"/>
                                        <p:tgtEl>
                                          <p:spTgt spid="21"/>
                                        </p:tgtEl>
                                      </p:cBhvr>
                                    </p:animEffect>
                                  </p:childTnLst>
                                </p:cTn>
                              </p:par>
                            </p:childTnLst>
                          </p:cTn>
                        </p:par>
                        <p:par>
                          <p:cTn id="45" fill="hold">
                            <p:stCondLst>
                              <p:cond delay="2000"/>
                            </p:stCondLst>
                            <p:childTnLst>
                              <p:par>
                                <p:cTn id="46" presetID="12" presetClass="entr" presetSubtype="1"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p:tgtEl>
                                          <p:spTgt spid="24"/>
                                        </p:tgtEl>
                                        <p:attrNameLst>
                                          <p:attrName>ppt_y</p:attrName>
                                        </p:attrNameLst>
                                      </p:cBhvr>
                                      <p:tavLst>
                                        <p:tav tm="0">
                                          <p:val>
                                            <p:strVal val="#ppt_y-#ppt_h*1.125000"/>
                                          </p:val>
                                        </p:tav>
                                        <p:tav tm="100000">
                                          <p:val>
                                            <p:strVal val="#ppt_y"/>
                                          </p:val>
                                        </p:tav>
                                      </p:tavLst>
                                    </p:anim>
                                    <p:animEffect transition="in" filter="wipe(down)">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目標市場區隔</a:t>
            </a:r>
          </a:p>
        </p:txBody>
      </p:sp>
    </p:spTree>
    <p:extLst>
      <p:ext uri="{BB962C8B-B14F-4D97-AF65-F5344CB8AC3E}">
        <p14:creationId xmlns:p14="http://schemas.microsoft.com/office/powerpoint/2010/main" val="321895676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 calcmode="lin" valueType="num">
                                      <p:cBhvr>
                                        <p:cTn id="13" dur="250" fill="hold"/>
                                        <p:tgtEl>
                                          <p:spTgt spid="7"/>
                                        </p:tgtEl>
                                        <p:attrNameLst>
                                          <p:attrName>style.rotation</p:attrName>
                                        </p:attrNameLst>
                                      </p:cBhvr>
                                      <p:tavLst>
                                        <p:tav tm="0">
                                          <p:val>
                                            <p:fltVal val="90"/>
                                          </p:val>
                                        </p:tav>
                                        <p:tav tm="100000">
                                          <p:val>
                                            <p:fltVal val="0"/>
                                          </p:val>
                                        </p:tav>
                                      </p:tavLst>
                                    </p:anim>
                                    <p:animEffect transition="in" filter="fade">
                                      <p:cBhvr>
                                        <p:cTn id="14" dur="25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108520" y="843559"/>
            <a:ext cx="9263422" cy="4338768"/>
          </a:xfrm>
          <a:prstGeom prst="rect">
            <a:avLst/>
          </a:prstGeom>
          <a:solidFill>
            <a:srgbClr val="C19C7A">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îŝḷîḓé-Straight Connector 45">
            <a:extLst>
              <a:ext uri="{FF2B5EF4-FFF2-40B4-BE49-F238E27FC236}">
                <a16:creationId xmlns:a16="http://schemas.microsoft.com/office/drawing/2014/main" xmlns="" id="{C06B42EF-D574-4B94-BDE8-9659665AA883}"/>
              </a:ext>
            </a:extLst>
          </p:cNvPr>
          <p:cNvCxnSpPr>
            <a:stCxn id="22" idx="2"/>
            <a:endCxn id="13" idx="6"/>
          </p:cNvCxnSpPr>
          <p:nvPr/>
        </p:nvCxnSpPr>
        <p:spPr>
          <a:xfrm flipH="1">
            <a:off x="1151396" y="1363491"/>
            <a:ext cx="742746" cy="1182221"/>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5" name="îŝḷîḓé-Straight Connector 46">
            <a:extLst>
              <a:ext uri="{FF2B5EF4-FFF2-40B4-BE49-F238E27FC236}">
                <a16:creationId xmlns:a16="http://schemas.microsoft.com/office/drawing/2014/main" xmlns="" id="{479E9573-9F03-41C0-B5D2-7DA710A05ABD}"/>
              </a:ext>
            </a:extLst>
          </p:cNvPr>
          <p:cNvCxnSpPr>
            <a:stCxn id="31" idx="2"/>
            <a:endCxn id="22" idx="6"/>
          </p:cNvCxnSpPr>
          <p:nvPr/>
        </p:nvCxnSpPr>
        <p:spPr>
          <a:xfrm flipH="1" flipV="1">
            <a:off x="2791332" y="1363491"/>
            <a:ext cx="1317144" cy="311566"/>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6" name="îŝḷîḓé-Straight Connector 47">
            <a:extLst>
              <a:ext uri="{FF2B5EF4-FFF2-40B4-BE49-F238E27FC236}">
                <a16:creationId xmlns:a16="http://schemas.microsoft.com/office/drawing/2014/main" xmlns="" id="{22A82AE7-C77B-4D0F-959D-A1E00870CAEF}"/>
              </a:ext>
            </a:extLst>
          </p:cNvPr>
          <p:cNvCxnSpPr>
            <a:stCxn id="38" idx="2"/>
            <a:endCxn id="31" idx="6"/>
          </p:cNvCxnSpPr>
          <p:nvPr/>
        </p:nvCxnSpPr>
        <p:spPr>
          <a:xfrm flipH="1">
            <a:off x="4821561" y="1464419"/>
            <a:ext cx="1176272" cy="210638"/>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7" name="îŝḷîḓé-Straight Connector 48">
            <a:extLst>
              <a:ext uri="{FF2B5EF4-FFF2-40B4-BE49-F238E27FC236}">
                <a16:creationId xmlns:a16="http://schemas.microsoft.com/office/drawing/2014/main" xmlns="" id="{C78AA88D-5740-486D-85A2-FD03864A9E0B}"/>
              </a:ext>
            </a:extLst>
          </p:cNvPr>
          <p:cNvCxnSpPr>
            <a:stCxn id="45" idx="2"/>
            <a:endCxn id="38" idx="6"/>
          </p:cNvCxnSpPr>
          <p:nvPr/>
        </p:nvCxnSpPr>
        <p:spPr>
          <a:xfrm flipH="1" flipV="1">
            <a:off x="6913260" y="1464419"/>
            <a:ext cx="1275380" cy="1059497"/>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8" name="组合 40">
            <a:extLst>
              <a:ext uri="{FF2B5EF4-FFF2-40B4-BE49-F238E27FC236}">
                <a16:creationId xmlns:a16="http://schemas.microsoft.com/office/drawing/2014/main" xmlns="" id="{3ABB6D2E-1FC6-47F1-A70C-1E6131DCA4F1}"/>
              </a:ext>
            </a:extLst>
          </p:cNvPr>
          <p:cNvGrpSpPr/>
          <p:nvPr/>
        </p:nvGrpSpPr>
        <p:grpSpPr>
          <a:xfrm>
            <a:off x="84092" y="2140674"/>
            <a:ext cx="1328721" cy="1360414"/>
            <a:chOff x="493422" y="3420831"/>
            <a:chExt cx="2074338" cy="2140610"/>
          </a:xfrm>
        </p:grpSpPr>
        <p:grpSp>
          <p:nvGrpSpPr>
            <p:cNvPr id="9" name="Group 60">
              <a:extLst>
                <a:ext uri="{FF2B5EF4-FFF2-40B4-BE49-F238E27FC236}">
                  <a16:creationId xmlns:a16="http://schemas.microsoft.com/office/drawing/2014/main" xmlns="" id="{7C754CE7-38B5-42FE-BD13-8BDF652168A6}"/>
                </a:ext>
              </a:extLst>
            </p:cNvPr>
            <p:cNvGrpSpPr/>
            <p:nvPr/>
          </p:nvGrpSpPr>
          <p:grpSpPr>
            <a:xfrm>
              <a:off x="884993" y="3420831"/>
              <a:ext cx="1274654" cy="1274654"/>
              <a:chOff x="1185137" y="3398704"/>
              <a:chExt cx="1189285" cy="1189285"/>
            </a:xfrm>
            <a:effectLst/>
          </p:grpSpPr>
          <p:sp>
            <p:nvSpPr>
              <p:cNvPr id="13" name="îŝḷîḓé-Oval 63">
                <a:extLst>
                  <a:ext uri="{FF2B5EF4-FFF2-40B4-BE49-F238E27FC236}">
                    <a16:creationId xmlns:a16="http://schemas.microsoft.com/office/drawing/2014/main" xmlns="" id="{C4DB237C-4039-42A1-8CAE-3677B792D17E}"/>
                  </a:ext>
                </a:extLst>
              </p:cNvPr>
              <p:cNvSpPr>
                <a:spLocks/>
              </p:cNvSpPr>
              <p:nvPr/>
            </p:nvSpPr>
            <p:spPr bwMode="auto">
              <a:xfrm>
                <a:off x="1185137" y="3398704"/>
                <a:ext cx="1189285" cy="1189285"/>
              </a:xfrm>
              <a:prstGeom prst="ellipse">
                <a:avLst/>
              </a:prstGeom>
              <a:solidFill>
                <a:schemeClr val="accent1"/>
              </a:solidFill>
              <a:ln w="9525">
                <a:noFill/>
                <a:round/>
                <a:headEnd/>
                <a:tailEnd/>
              </a:ln>
            </p:spPr>
            <p:txBody>
              <a:bodyPr anchor="ctr"/>
              <a:lstStyle/>
              <a:p>
                <a:pPr algn="ctr"/>
                <a:endParaRPr/>
              </a:p>
            </p:txBody>
          </p:sp>
          <p:grpSp>
            <p:nvGrpSpPr>
              <p:cNvPr id="14" name="Group 64">
                <a:extLst>
                  <a:ext uri="{FF2B5EF4-FFF2-40B4-BE49-F238E27FC236}">
                    <a16:creationId xmlns:a16="http://schemas.microsoft.com/office/drawing/2014/main" xmlns="" id="{099EF221-8339-440A-94B0-D8944F60E73C}"/>
                  </a:ext>
                </a:extLst>
              </p:cNvPr>
              <p:cNvGrpSpPr>
                <a:grpSpLocks/>
              </p:cNvGrpSpPr>
              <p:nvPr/>
            </p:nvGrpSpPr>
            <p:grpSpPr bwMode="auto">
              <a:xfrm>
                <a:off x="1601897" y="3767512"/>
                <a:ext cx="355763" cy="451664"/>
                <a:chOff x="0" y="0"/>
                <a:chExt cx="450" cy="574"/>
              </a:xfrm>
              <a:solidFill>
                <a:srgbClr val="FFFFFF"/>
              </a:solidFill>
            </p:grpSpPr>
            <p:sp>
              <p:nvSpPr>
                <p:cNvPr id="15" name="îŝḷîḓé-Freeform: Shape 65">
                  <a:extLst>
                    <a:ext uri="{FF2B5EF4-FFF2-40B4-BE49-F238E27FC236}">
                      <a16:creationId xmlns:a16="http://schemas.microsoft.com/office/drawing/2014/main" xmlns="" id="{677D57DD-E028-4C52-A70F-D5BE458475AF}"/>
                    </a:ext>
                  </a:extLst>
                </p:cNvPr>
                <p:cNvSpPr>
                  <a:spLocks/>
                </p:cNvSpPr>
                <p:nvPr/>
              </p:nvSpPr>
              <p:spPr bwMode="auto">
                <a:xfrm>
                  <a:off x="0" y="248"/>
                  <a:ext cx="444" cy="326"/>
                </a:xfrm>
                <a:custGeom>
                  <a:avLst/>
                  <a:gdLst>
                    <a:gd name="T0" fmla="*/ 0 w 21533"/>
                    <a:gd name="T1" fmla="*/ 0 h 21508"/>
                    <a:gd name="T2" fmla="*/ 0 w 21533"/>
                    <a:gd name="T3" fmla="*/ 0 h 21508"/>
                    <a:gd name="T4" fmla="*/ 0 w 21533"/>
                    <a:gd name="T5" fmla="*/ 0 h 21508"/>
                    <a:gd name="T6" fmla="*/ 0 w 21533"/>
                    <a:gd name="T7" fmla="*/ 0 h 21508"/>
                    <a:gd name="T8" fmla="*/ 0 w 21533"/>
                    <a:gd name="T9" fmla="*/ 0 h 21508"/>
                    <a:gd name="T10" fmla="*/ 0 w 21533"/>
                    <a:gd name="T11" fmla="*/ 0 h 21508"/>
                    <a:gd name="T12" fmla="*/ 0 w 21533"/>
                    <a:gd name="T13" fmla="*/ 0 h 21508"/>
                    <a:gd name="T14" fmla="*/ 0 w 21533"/>
                    <a:gd name="T15" fmla="*/ 0 h 21508"/>
                    <a:gd name="T16" fmla="*/ 0 w 21533"/>
                    <a:gd name="T17" fmla="*/ 0 h 21508"/>
                    <a:gd name="T18" fmla="*/ 0 w 21533"/>
                    <a:gd name="T19" fmla="*/ 0 h 21508"/>
                    <a:gd name="T20" fmla="*/ 0 w 21533"/>
                    <a:gd name="T21" fmla="*/ 0 h 21508"/>
                    <a:gd name="T22" fmla="*/ 0 w 21533"/>
                    <a:gd name="T23" fmla="*/ 0 h 21508"/>
                    <a:gd name="T24" fmla="*/ 0 w 21533"/>
                    <a:gd name="T25" fmla="*/ 0 h 215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533" h="21508">
                      <a:moveTo>
                        <a:pt x="12618" y="15738"/>
                      </a:moveTo>
                      <a:cubicBezTo>
                        <a:pt x="11946" y="15738"/>
                        <a:pt x="11315" y="15383"/>
                        <a:pt x="10841" y="14739"/>
                      </a:cubicBezTo>
                      <a:lnTo>
                        <a:pt x="0" y="0"/>
                      </a:lnTo>
                      <a:lnTo>
                        <a:pt x="279" y="4267"/>
                      </a:lnTo>
                      <a:cubicBezTo>
                        <a:pt x="312" y="4784"/>
                        <a:pt x="561" y="5508"/>
                        <a:pt x="832" y="5876"/>
                      </a:cubicBezTo>
                      <a:lnTo>
                        <a:pt x="12127" y="21233"/>
                      </a:lnTo>
                      <a:cubicBezTo>
                        <a:pt x="12397" y="21600"/>
                        <a:pt x="12839" y="21600"/>
                        <a:pt x="13110" y="21233"/>
                      </a:cubicBezTo>
                      <a:lnTo>
                        <a:pt x="21330" y="10057"/>
                      </a:lnTo>
                      <a:cubicBezTo>
                        <a:pt x="21600" y="9689"/>
                        <a:pt x="21600" y="9088"/>
                        <a:pt x="21330" y="8721"/>
                      </a:cubicBezTo>
                      <a:lnTo>
                        <a:pt x="20076" y="7017"/>
                      </a:lnTo>
                      <a:lnTo>
                        <a:pt x="14395" y="14741"/>
                      </a:lnTo>
                      <a:cubicBezTo>
                        <a:pt x="13920" y="15385"/>
                        <a:pt x="13289" y="15738"/>
                        <a:pt x="12618" y="15738"/>
                      </a:cubicBezTo>
                      <a:close/>
                      <a:moveTo>
                        <a:pt x="12618" y="15738"/>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p>
              </p:txBody>
            </p:sp>
            <p:sp>
              <p:nvSpPr>
                <p:cNvPr id="16" name="îŝḷîḓé-Freeform: Shape 98">
                  <a:extLst>
                    <a:ext uri="{FF2B5EF4-FFF2-40B4-BE49-F238E27FC236}">
                      <a16:creationId xmlns:a16="http://schemas.microsoft.com/office/drawing/2014/main" xmlns="" id="{1B41BF82-744F-4C07-A011-52F72CA10EDA}"/>
                    </a:ext>
                  </a:extLst>
                </p:cNvPr>
                <p:cNvSpPr>
                  <a:spLocks/>
                </p:cNvSpPr>
                <p:nvPr/>
              </p:nvSpPr>
              <p:spPr bwMode="auto">
                <a:xfrm>
                  <a:off x="0" y="0"/>
                  <a:ext cx="450" cy="450"/>
                </a:xfrm>
                <a:custGeom>
                  <a:avLst/>
                  <a:gdLst>
                    <a:gd name="T0" fmla="*/ 0 w 21503"/>
                    <a:gd name="T1" fmla="*/ 0 h 21600"/>
                    <a:gd name="T2" fmla="*/ 0 w 21503"/>
                    <a:gd name="T3" fmla="*/ 0 h 21600"/>
                    <a:gd name="T4" fmla="*/ 0 w 21503"/>
                    <a:gd name="T5" fmla="*/ 0 h 21600"/>
                    <a:gd name="T6" fmla="*/ 0 w 21503"/>
                    <a:gd name="T7" fmla="*/ 0 h 21600"/>
                    <a:gd name="T8" fmla="*/ 0 w 21503"/>
                    <a:gd name="T9" fmla="*/ 0 h 21600"/>
                    <a:gd name="T10" fmla="*/ 0 w 21503"/>
                    <a:gd name="T11" fmla="*/ 0 h 21600"/>
                    <a:gd name="T12" fmla="*/ 0 w 21503"/>
                    <a:gd name="T13" fmla="*/ 0 h 21600"/>
                    <a:gd name="T14" fmla="*/ 0 w 21503"/>
                    <a:gd name="T15" fmla="*/ 0 h 21600"/>
                    <a:gd name="T16" fmla="*/ 0 w 21503"/>
                    <a:gd name="T17" fmla="*/ 0 h 21600"/>
                    <a:gd name="T18" fmla="*/ 0 w 21503"/>
                    <a:gd name="T19" fmla="*/ 0 h 21600"/>
                    <a:gd name="T20" fmla="*/ 0 w 21503"/>
                    <a:gd name="T21" fmla="*/ 0 h 21600"/>
                    <a:gd name="T22" fmla="*/ 0 w 21503"/>
                    <a:gd name="T23" fmla="*/ 0 h 21600"/>
                    <a:gd name="T24" fmla="*/ 0 w 21503"/>
                    <a:gd name="T25" fmla="*/ 0 h 21600"/>
                    <a:gd name="T26" fmla="*/ 0 w 21503"/>
                    <a:gd name="T27" fmla="*/ 0 h 21600"/>
                    <a:gd name="T28" fmla="*/ 0 w 21503"/>
                    <a:gd name="T29" fmla="*/ 0 h 21600"/>
                    <a:gd name="T30" fmla="*/ 0 w 21503"/>
                    <a:gd name="T31" fmla="*/ 0 h 21600"/>
                    <a:gd name="T32" fmla="*/ 0 w 21503"/>
                    <a:gd name="T33" fmla="*/ 0 h 21600"/>
                    <a:gd name="T34" fmla="*/ 0 w 21503"/>
                    <a:gd name="T35" fmla="*/ 0 h 21600"/>
                    <a:gd name="T36" fmla="*/ 0 w 21503"/>
                    <a:gd name="T37" fmla="*/ 0 h 21600"/>
                    <a:gd name="T38" fmla="*/ 0 w 21503"/>
                    <a:gd name="T39" fmla="*/ 0 h 21600"/>
                    <a:gd name="T40" fmla="*/ 0 w 21503"/>
                    <a:gd name="T41" fmla="*/ 0 h 21600"/>
                    <a:gd name="T42" fmla="*/ 0 w 21503"/>
                    <a:gd name="T43" fmla="*/ 0 h 21600"/>
                    <a:gd name="T44" fmla="*/ 0 w 21503"/>
                    <a:gd name="T45" fmla="*/ 0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503" h="21600">
                      <a:moveTo>
                        <a:pt x="10162" y="1105"/>
                      </a:moveTo>
                      <a:cubicBezTo>
                        <a:pt x="9896" y="837"/>
                        <a:pt x="9371" y="590"/>
                        <a:pt x="8995" y="556"/>
                      </a:cubicBezTo>
                      <a:lnTo>
                        <a:pt x="2969" y="4"/>
                      </a:lnTo>
                      <a:cubicBezTo>
                        <a:pt x="2940" y="2"/>
                        <a:pt x="2910" y="0"/>
                        <a:pt x="2879" y="0"/>
                      </a:cubicBezTo>
                      <a:cubicBezTo>
                        <a:pt x="2513" y="0"/>
                        <a:pt x="2048" y="182"/>
                        <a:pt x="1802" y="429"/>
                      </a:cubicBezTo>
                      <a:lnTo>
                        <a:pt x="427" y="1809"/>
                      </a:lnTo>
                      <a:cubicBezTo>
                        <a:pt x="161" y="2076"/>
                        <a:pt x="-30" y="2604"/>
                        <a:pt x="4" y="2980"/>
                      </a:cubicBezTo>
                      <a:lnTo>
                        <a:pt x="541" y="9044"/>
                      </a:lnTo>
                      <a:cubicBezTo>
                        <a:pt x="573" y="9421"/>
                        <a:pt x="819" y="9948"/>
                        <a:pt x="1086" y="10216"/>
                      </a:cubicBezTo>
                      <a:lnTo>
                        <a:pt x="12227" y="21399"/>
                      </a:lnTo>
                      <a:cubicBezTo>
                        <a:pt x="12360" y="21533"/>
                        <a:pt x="12535" y="21600"/>
                        <a:pt x="12712" y="21600"/>
                      </a:cubicBezTo>
                      <a:cubicBezTo>
                        <a:pt x="12887" y="21600"/>
                        <a:pt x="13063" y="21533"/>
                        <a:pt x="13196" y="21399"/>
                      </a:cubicBezTo>
                      <a:lnTo>
                        <a:pt x="21304" y="13261"/>
                      </a:lnTo>
                      <a:cubicBezTo>
                        <a:pt x="21570" y="12993"/>
                        <a:pt x="21570" y="12555"/>
                        <a:pt x="21304" y="12288"/>
                      </a:cubicBezTo>
                      <a:lnTo>
                        <a:pt x="10162" y="1105"/>
                      </a:lnTo>
                      <a:close/>
                      <a:moveTo>
                        <a:pt x="2561" y="2612"/>
                      </a:moveTo>
                      <a:cubicBezTo>
                        <a:pt x="2851" y="2321"/>
                        <a:pt x="3231" y="2175"/>
                        <a:pt x="3611" y="2175"/>
                      </a:cubicBezTo>
                      <a:cubicBezTo>
                        <a:pt x="3991" y="2175"/>
                        <a:pt x="4372" y="2321"/>
                        <a:pt x="4663" y="2613"/>
                      </a:cubicBezTo>
                      <a:cubicBezTo>
                        <a:pt x="5243" y="3196"/>
                        <a:pt x="5243" y="4140"/>
                        <a:pt x="4663" y="4722"/>
                      </a:cubicBezTo>
                      <a:cubicBezTo>
                        <a:pt x="4372" y="5014"/>
                        <a:pt x="3992" y="5160"/>
                        <a:pt x="3612" y="5160"/>
                      </a:cubicBezTo>
                      <a:cubicBezTo>
                        <a:pt x="3232" y="5160"/>
                        <a:pt x="2852" y="5014"/>
                        <a:pt x="2561" y="4722"/>
                      </a:cubicBezTo>
                      <a:cubicBezTo>
                        <a:pt x="1980" y="4139"/>
                        <a:pt x="1980" y="3195"/>
                        <a:pt x="2561" y="2612"/>
                      </a:cubicBezTo>
                      <a:close/>
                      <a:moveTo>
                        <a:pt x="2561" y="2612"/>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p>
              </p:txBody>
            </p:sp>
          </p:grpSp>
        </p:grpSp>
        <p:grpSp>
          <p:nvGrpSpPr>
            <p:cNvPr id="10" name="Group 30">
              <a:extLst>
                <a:ext uri="{FF2B5EF4-FFF2-40B4-BE49-F238E27FC236}">
                  <a16:creationId xmlns:a16="http://schemas.microsoft.com/office/drawing/2014/main" xmlns="" id="{E70AD63F-4A67-44EA-9143-0A6DE2F881D9}"/>
                </a:ext>
              </a:extLst>
            </p:cNvPr>
            <p:cNvGrpSpPr/>
            <p:nvPr/>
          </p:nvGrpSpPr>
          <p:grpSpPr>
            <a:xfrm>
              <a:off x="493422" y="4750412"/>
              <a:ext cx="2074338" cy="811029"/>
              <a:chOff x="5391685" y="5488955"/>
              <a:chExt cx="1565426" cy="811029"/>
            </a:xfrm>
          </p:grpSpPr>
          <p:sp>
            <p:nvSpPr>
              <p:cNvPr id="11" name="îŝḷîḓé-Rectangle 31">
                <a:extLst>
                  <a:ext uri="{FF2B5EF4-FFF2-40B4-BE49-F238E27FC236}">
                    <a16:creationId xmlns:a16="http://schemas.microsoft.com/office/drawing/2014/main" xmlns="" id="{4E186AB7-2F8C-4BF3-B1A6-2DAB4F23829C}"/>
                  </a:ext>
                </a:extLst>
              </p:cNvPr>
              <p:cNvSpPr/>
              <p:nvPr/>
            </p:nvSpPr>
            <p:spPr>
              <a:xfrm>
                <a:off x="5391685" y="5488955"/>
                <a:ext cx="1549107" cy="246221"/>
              </a:xfrm>
              <a:prstGeom prst="rect">
                <a:avLst/>
              </a:prstGeom>
            </p:spPr>
            <p:txBody>
              <a:bodyPr wrap="none" lIns="144000" tIns="0" rIns="144000" bIns="0">
                <a:noAutofit/>
              </a:bodyPr>
              <a:lstStyle/>
              <a:p>
                <a:pPr algn="ctr"/>
                <a:r>
                  <a:rPr lang="zh-CN" altLang="en-US" b="1" dirty="0">
                    <a:solidFill>
                      <a:schemeClr val="accent1"/>
                    </a:solidFill>
                    <a:latin typeface="Microsoft YaHei UI" panose="020B0503020204020204" pitchFamily="34" charset="-122"/>
                    <a:ea typeface="Microsoft YaHei UI" panose="020B0503020204020204" pitchFamily="34" charset="-122"/>
                  </a:rPr>
                  <a:t>充足性</a:t>
                </a:r>
              </a:p>
            </p:txBody>
          </p:sp>
          <p:sp>
            <p:nvSpPr>
              <p:cNvPr id="12" name="îŝḷîḓé-Rectangle 32">
                <a:extLst>
                  <a:ext uri="{FF2B5EF4-FFF2-40B4-BE49-F238E27FC236}">
                    <a16:creationId xmlns:a16="http://schemas.microsoft.com/office/drawing/2014/main" xmlns="" id="{7364CE97-D4AB-48ED-8875-169010E1F6AE}"/>
                  </a:ext>
                </a:extLst>
              </p:cNvPr>
              <p:cNvSpPr/>
              <p:nvPr/>
            </p:nvSpPr>
            <p:spPr>
              <a:xfrm>
                <a:off x="5408005" y="5952581"/>
                <a:ext cx="1549106" cy="347403"/>
              </a:xfrm>
              <a:prstGeom prst="rect">
                <a:avLst/>
              </a:prstGeom>
            </p:spPr>
            <p:txBody>
              <a:bodyPr wrap="square" lIns="144000" tIns="0" rIns="144000" bIns="0">
                <a:noAutofit/>
              </a:bodyPr>
              <a:lstStyle/>
              <a:p>
                <a:pPr algn="ctr">
                  <a:lnSpc>
                    <a:spcPct val="120000"/>
                  </a:lnSpc>
                </a:pPr>
                <a:r>
                  <a:rPr lang="zh-TW" altLang="en-US" sz="1400" dirty="0">
                    <a:solidFill>
                      <a:schemeClr val="dk1">
                        <a:lumMod val="100000"/>
                      </a:schemeClr>
                    </a:solidFill>
                    <a:latin typeface="Microsoft YaHei UI" panose="020B0503020204020204" pitchFamily="34" charset="-122"/>
                    <a:ea typeface="Microsoft YaHei UI" panose="020B0503020204020204" pitchFamily="34" charset="-122"/>
                  </a:rPr>
                  <a:t>被區隔出市場的消費者人數具有相當規模公司才值得投入資源</a:t>
                </a:r>
              </a:p>
            </p:txBody>
          </p:sp>
        </p:grpSp>
      </p:grpSp>
      <p:grpSp>
        <p:nvGrpSpPr>
          <p:cNvPr id="17" name="组合 41">
            <a:extLst>
              <a:ext uri="{FF2B5EF4-FFF2-40B4-BE49-F238E27FC236}">
                <a16:creationId xmlns:a16="http://schemas.microsoft.com/office/drawing/2014/main" xmlns="" id="{CF46FE53-A7B0-4D91-8EC7-B77C439C1AC7}"/>
              </a:ext>
            </a:extLst>
          </p:cNvPr>
          <p:cNvGrpSpPr/>
          <p:nvPr/>
        </p:nvGrpSpPr>
        <p:grpSpPr>
          <a:xfrm>
            <a:off x="1619672" y="915566"/>
            <a:ext cx="1479169" cy="1507864"/>
            <a:chOff x="2532496" y="2146176"/>
            <a:chExt cx="2101481" cy="2145456"/>
          </a:xfrm>
        </p:grpSpPr>
        <p:grpSp>
          <p:nvGrpSpPr>
            <p:cNvPr id="18" name="Group 49">
              <a:extLst>
                <a:ext uri="{FF2B5EF4-FFF2-40B4-BE49-F238E27FC236}">
                  <a16:creationId xmlns:a16="http://schemas.microsoft.com/office/drawing/2014/main" xmlns="" id="{2A771BC1-7024-4080-8341-A3FCB2BA82C5}"/>
                </a:ext>
              </a:extLst>
            </p:cNvPr>
            <p:cNvGrpSpPr/>
            <p:nvPr/>
          </p:nvGrpSpPr>
          <p:grpSpPr>
            <a:xfrm>
              <a:off x="2922440" y="2146176"/>
              <a:ext cx="1274654" cy="1274654"/>
              <a:chOff x="3086127" y="2209419"/>
              <a:chExt cx="1189285" cy="1189285"/>
            </a:xfrm>
            <a:effectLst/>
          </p:grpSpPr>
          <p:sp>
            <p:nvSpPr>
              <p:cNvPr id="22" name="îŝḷîḓé-Oval 50">
                <a:extLst>
                  <a:ext uri="{FF2B5EF4-FFF2-40B4-BE49-F238E27FC236}">
                    <a16:creationId xmlns:a16="http://schemas.microsoft.com/office/drawing/2014/main" xmlns="" id="{EB270330-088C-494D-8B7C-1C226ACCE401}"/>
                  </a:ext>
                </a:extLst>
              </p:cNvPr>
              <p:cNvSpPr>
                <a:spLocks/>
              </p:cNvSpPr>
              <p:nvPr/>
            </p:nvSpPr>
            <p:spPr bwMode="auto">
              <a:xfrm>
                <a:off x="3086127" y="2209419"/>
                <a:ext cx="1189285" cy="1189285"/>
              </a:xfrm>
              <a:prstGeom prst="ellipse">
                <a:avLst/>
              </a:prstGeom>
              <a:solidFill>
                <a:schemeClr val="accent2"/>
              </a:solidFill>
              <a:ln w="9525">
                <a:noFill/>
                <a:round/>
                <a:headEnd/>
                <a:tailEnd/>
              </a:ln>
            </p:spPr>
            <p:txBody>
              <a:bodyPr anchor="ctr"/>
              <a:lstStyle/>
              <a:p>
                <a:pPr algn="ctr"/>
                <a:endParaRPr/>
              </a:p>
            </p:txBody>
          </p:sp>
          <p:grpSp>
            <p:nvGrpSpPr>
              <p:cNvPr id="23" name="Group 51">
                <a:extLst>
                  <a:ext uri="{FF2B5EF4-FFF2-40B4-BE49-F238E27FC236}">
                    <a16:creationId xmlns:a16="http://schemas.microsoft.com/office/drawing/2014/main" xmlns="" id="{92AA90FA-12F5-4054-A7A9-1787A781EDDD}"/>
                  </a:ext>
                </a:extLst>
              </p:cNvPr>
              <p:cNvGrpSpPr>
                <a:grpSpLocks/>
              </p:cNvGrpSpPr>
              <p:nvPr/>
            </p:nvGrpSpPr>
            <p:grpSpPr bwMode="auto">
              <a:xfrm>
                <a:off x="3471951" y="2589063"/>
                <a:ext cx="417635" cy="417633"/>
                <a:chOff x="0" y="0"/>
                <a:chExt cx="576" cy="576"/>
              </a:xfrm>
              <a:solidFill>
                <a:srgbClr val="FFFFFF"/>
              </a:solidFill>
            </p:grpSpPr>
            <p:sp>
              <p:nvSpPr>
                <p:cNvPr id="24" name="îŝḷîḓé-Freeform: Shape 52">
                  <a:extLst>
                    <a:ext uri="{FF2B5EF4-FFF2-40B4-BE49-F238E27FC236}">
                      <a16:creationId xmlns:a16="http://schemas.microsoft.com/office/drawing/2014/main" xmlns="" id="{DF1BFE6F-D876-4997-84FB-D33B99EC022E}"/>
                    </a:ext>
                  </a:extLst>
                </p:cNvPr>
                <p:cNvSpPr>
                  <a:spLocks/>
                </p:cNvSpPr>
                <p:nvPr/>
              </p:nvSpPr>
              <p:spPr bwMode="auto">
                <a:xfrm>
                  <a:off x="0" y="0"/>
                  <a:ext cx="280" cy="2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704" y="21499"/>
                      </a:moveTo>
                      <a:lnTo>
                        <a:pt x="21469" y="14723"/>
                      </a:lnTo>
                      <a:lnTo>
                        <a:pt x="14173" y="7408"/>
                      </a:lnTo>
                      <a:lnTo>
                        <a:pt x="21600" y="0"/>
                      </a:lnTo>
                      <a:lnTo>
                        <a:pt x="17" y="0"/>
                      </a:lnTo>
                      <a:lnTo>
                        <a:pt x="0" y="21600"/>
                      </a:lnTo>
                      <a:lnTo>
                        <a:pt x="7378" y="14158"/>
                      </a:lnTo>
                      <a:lnTo>
                        <a:pt x="14704" y="21499"/>
                      </a:lnTo>
                      <a:close/>
                      <a:moveTo>
                        <a:pt x="14704" y="21499"/>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p>
              </p:txBody>
            </p:sp>
            <p:sp>
              <p:nvSpPr>
                <p:cNvPr id="25" name="îŝḷîḓé-Freeform: Shape 53">
                  <a:extLst>
                    <a:ext uri="{FF2B5EF4-FFF2-40B4-BE49-F238E27FC236}">
                      <a16:creationId xmlns:a16="http://schemas.microsoft.com/office/drawing/2014/main" xmlns="" id="{3BF35D9D-5838-4350-8DC5-28152A7020BF}"/>
                    </a:ext>
                  </a:extLst>
                </p:cNvPr>
                <p:cNvSpPr>
                  <a:spLocks/>
                </p:cNvSpPr>
                <p:nvPr/>
              </p:nvSpPr>
              <p:spPr bwMode="auto">
                <a:xfrm>
                  <a:off x="296" y="296"/>
                  <a:ext cx="280" cy="28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222" y="7443"/>
                      </a:moveTo>
                      <a:lnTo>
                        <a:pt x="6896" y="100"/>
                      </a:lnTo>
                      <a:lnTo>
                        <a:pt x="132" y="6878"/>
                      </a:lnTo>
                      <a:lnTo>
                        <a:pt x="7428" y="14193"/>
                      </a:lnTo>
                      <a:lnTo>
                        <a:pt x="0" y="21600"/>
                      </a:lnTo>
                      <a:lnTo>
                        <a:pt x="21585" y="21600"/>
                      </a:lnTo>
                      <a:lnTo>
                        <a:pt x="21600" y="0"/>
                      </a:lnTo>
                      <a:lnTo>
                        <a:pt x="14222" y="7443"/>
                      </a:lnTo>
                      <a:close/>
                      <a:moveTo>
                        <a:pt x="14222" y="7443"/>
                      </a:moveTo>
                    </a:path>
                  </a:pathLst>
                </a:custGeom>
                <a:grp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anchor="ctr"/>
                <a:lstStyle/>
                <a:p>
                  <a:pPr algn="ctr"/>
                  <a:endParaRPr/>
                </a:p>
              </p:txBody>
            </p:sp>
          </p:grpSp>
        </p:grpSp>
        <p:grpSp>
          <p:nvGrpSpPr>
            <p:cNvPr id="19" name="Group 33">
              <a:extLst>
                <a:ext uri="{FF2B5EF4-FFF2-40B4-BE49-F238E27FC236}">
                  <a16:creationId xmlns:a16="http://schemas.microsoft.com/office/drawing/2014/main" xmlns="" id="{88D9F5B0-5FA6-4348-83F5-989E35CD1BAC}"/>
                </a:ext>
              </a:extLst>
            </p:cNvPr>
            <p:cNvGrpSpPr/>
            <p:nvPr/>
          </p:nvGrpSpPr>
          <p:grpSpPr>
            <a:xfrm>
              <a:off x="2532496" y="3483469"/>
              <a:ext cx="2101481" cy="808163"/>
              <a:chOff x="5391685" y="5488955"/>
              <a:chExt cx="1585911" cy="808163"/>
            </a:xfrm>
          </p:grpSpPr>
          <p:sp>
            <p:nvSpPr>
              <p:cNvPr id="20" name="îŝḷîḓé-Rectangle 34">
                <a:extLst>
                  <a:ext uri="{FF2B5EF4-FFF2-40B4-BE49-F238E27FC236}">
                    <a16:creationId xmlns:a16="http://schemas.microsoft.com/office/drawing/2014/main" xmlns="" id="{2D3C3179-8334-47C2-A20B-E400132CB990}"/>
                  </a:ext>
                </a:extLst>
              </p:cNvPr>
              <p:cNvSpPr/>
              <p:nvPr/>
            </p:nvSpPr>
            <p:spPr>
              <a:xfrm>
                <a:off x="5391685" y="5488955"/>
                <a:ext cx="1549107" cy="246221"/>
              </a:xfrm>
              <a:prstGeom prst="rect">
                <a:avLst/>
              </a:prstGeom>
            </p:spPr>
            <p:txBody>
              <a:bodyPr wrap="none" lIns="144000" tIns="0" rIns="144000" bIns="0">
                <a:noAutofit/>
              </a:bodyPr>
              <a:lstStyle/>
              <a:p>
                <a:pPr algn="ctr"/>
                <a:r>
                  <a:rPr lang="zh-CN" altLang="en-US" b="1" dirty="0">
                    <a:solidFill>
                      <a:schemeClr val="accent2"/>
                    </a:solidFill>
                    <a:latin typeface="Microsoft YaHei UI" panose="020B0503020204020204" pitchFamily="34" charset="-122"/>
                    <a:ea typeface="Microsoft YaHei UI" panose="020B0503020204020204" pitchFamily="34" charset="-122"/>
                  </a:rPr>
                  <a:t>可觀察性</a:t>
                </a:r>
              </a:p>
            </p:txBody>
          </p:sp>
          <p:sp>
            <p:nvSpPr>
              <p:cNvPr id="21" name="îŝḷîḓé-Rectangle 35">
                <a:extLst>
                  <a:ext uri="{FF2B5EF4-FFF2-40B4-BE49-F238E27FC236}">
                    <a16:creationId xmlns:a16="http://schemas.microsoft.com/office/drawing/2014/main" xmlns="" id="{8370A255-38E4-4371-86D1-EA803A8269A7}"/>
                  </a:ext>
                </a:extLst>
              </p:cNvPr>
              <p:cNvSpPr/>
              <p:nvPr/>
            </p:nvSpPr>
            <p:spPr>
              <a:xfrm>
                <a:off x="5428489" y="5949715"/>
                <a:ext cx="1549107" cy="347403"/>
              </a:xfrm>
              <a:prstGeom prst="rect">
                <a:avLst/>
              </a:prstGeom>
            </p:spPr>
            <p:txBody>
              <a:bodyPr wrap="square" lIns="144000" tIns="0" rIns="144000" bIns="0">
                <a:noAutofit/>
              </a:bodyPr>
              <a:lstStyle/>
              <a:p>
                <a:pPr algn="ctr">
                  <a:lnSpc>
                    <a:spcPct val="120000"/>
                  </a:lnSpc>
                </a:pPr>
                <a:r>
                  <a:rPr lang="zh-TW" altLang="en-US" sz="1400" dirty="0">
                    <a:solidFill>
                      <a:schemeClr val="dk1">
                        <a:lumMod val="100000"/>
                      </a:schemeClr>
                    </a:solidFill>
                    <a:latin typeface="Microsoft YaHei UI" panose="020B0503020204020204" pitchFamily="34" charset="-122"/>
                    <a:ea typeface="Microsoft YaHei UI" panose="020B0503020204020204" pitchFamily="34" charset="-122"/>
                  </a:rPr>
                  <a:t>市場中的消費者可被指認出來</a:t>
                </a:r>
              </a:p>
            </p:txBody>
          </p:sp>
        </p:grpSp>
      </p:grpSp>
      <p:grpSp>
        <p:nvGrpSpPr>
          <p:cNvPr id="26" name="组合 42">
            <a:extLst>
              <a:ext uri="{FF2B5EF4-FFF2-40B4-BE49-F238E27FC236}">
                <a16:creationId xmlns:a16="http://schemas.microsoft.com/office/drawing/2014/main" xmlns="" id="{C5D4B60E-BFAE-4882-877F-41D7C4462FA6}"/>
              </a:ext>
            </a:extLst>
          </p:cNvPr>
          <p:cNvGrpSpPr/>
          <p:nvPr/>
        </p:nvGrpSpPr>
        <p:grpSpPr>
          <a:xfrm>
            <a:off x="3715958" y="1304911"/>
            <a:ext cx="1504823" cy="1228895"/>
            <a:chOff x="4388013" y="2783502"/>
            <a:chExt cx="2689902" cy="2115944"/>
          </a:xfrm>
        </p:grpSpPr>
        <p:grpSp>
          <p:nvGrpSpPr>
            <p:cNvPr id="27" name="Group 54">
              <a:extLst>
                <a:ext uri="{FF2B5EF4-FFF2-40B4-BE49-F238E27FC236}">
                  <a16:creationId xmlns:a16="http://schemas.microsoft.com/office/drawing/2014/main" xmlns="" id="{72F8582D-4F59-4916-A8A4-00DA566369F3}"/>
                </a:ext>
              </a:extLst>
            </p:cNvPr>
            <p:cNvGrpSpPr/>
            <p:nvPr/>
          </p:nvGrpSpPr>
          <p:grpSpPr>
            <a:xfrm>
              <a:off x="5089647" y="2783502"/>
              <a:ext cx="1274654" cy="1274654"/>
              <a:chOff x="5108188" y="2804061"/>
              <a:chExt cx="1189285" cy="1189285"/>
            </a:xfrm>
            <a:effectLst/>
          </p:grpSpPr>
          <p:sp>
            <p:nvSpPr>
              <p:cNvPr id="31" name="îŝḷîḓé-Oval 55">
                <a:extLst>
                  <a:ext uri="{FF2B5EF4-FFF2-40B4-BE49-F238E27FC236}">
                    <a16:creationId xmlns:a16="http://schemas.microsoft.com/office/drawing/2014/main" xmlns="" id="{C7EC8EFF-0F9E-4914-A4E1-D7A690E65A8B}"/>
                  </a:ext>
                </a:extLst>
              </p:cNvPr>
              <p:cNvSpPr>
                <a:spLocks/>
              </p:cNvSpPr>
              <p:nvPr/>
            </p:nvSpPr>
            <p:spPr bwMode="auto">
              <a:xfrm>
                <a:off x="5108188" y="2804061"/>
                <a:ext cx="1189285" cy="1189285"/>
              </a:xfrm>
              <a:prstGeom prst="ellipse">
                <a:avLst/>
              </a:prstGeom>
              <a:solidFill>
                <a:schemeClr val="accent3"/>
              </a:solidFill>
              <a:ln w="9525">
                <a:noFill/>
                <a:round/>
                <a:headEnd/>
                <a:tailEnd/>
              </a:ln>
            </p:spPr>
            <p:txBody>
              <a:bodyPr anchor="ctr"/>
              <a:lstStyle/>
              <a:p>
                <a:pPr algn="ctr"/>
                <a:endParaRPr/>
              </a:p>
            </p:txBody>
          </p:sp>
          <p:sp>
            <p:nvSpPr>
              <p:cNvPr id="32" name="îŝḷîḓé-Freeform: Shape 59">
                <a:extLst>
                  <a:ext uri="{FF2B5EF4-FFF2-40B4-BE49-F238E27FC236}">
                    <a16:creationId xmlns:a16="http://schemas.microsoft.com/office/drawing/2014/main" xmlns="" id="{9C35BFDD-CA49-4232-A8E3-13B0A394DCAD}"/>
                  </a:ext>
                </a:extLst>
              </p:cNvPr>
              <p:cNvSpPr>
                <a:spLocks/>
              </p:cNvSpPr>
              <p:nvPr/>
            </p:nvSpPr>
            <p:spPr bwMode="auto">
              <a:xfrm>
                <a:off x="5482590" y="3198138"/>
                <a:ext cx="451664" cy="451664"/>
              </a:xfrm>
              <a:custGeom>
                <a:avLst/>
                <a:gdLst>
                  <a:gd name="T0" fmla="*/ 193886301 w 21600"/>
                  <a:gd name="T1" fmla="*/ 72649219 h 21600"/>
                  <a:gd name="T2" fmla="*/ 193886301 w 21600"/>
                  <a:gd name="T3" fmla="*/ 0 h 21600"/>
                  <a:gd name="T4" fmla="*/ 0 w 21600"/>
                  <a:gd name="T5" fmla="*/ 0 h 21600"/>
                  <a:gd name="T6" fmla="*/ 0 w 21600"/>
                  <a:gd name="T7" fmla="*/ 193886301 h 21600"/>
                  <a:gd name="T8" fmla="*/ 72649219 w 21600"/>
                  <a:gd name="T9" fmla="*/ 193886301 h 21600"/>
                  <a:gd name="T10" fmla="*/ 178971547 w 21600"/>
                  <a:gd name="T11" fmla="*/ 286355233 h 21600"/>
                  <a:gd name="T12" fmla="*/ 286355233 w 21600"/>
                  <a:gd name="T13" fmla="*/ 178971547 h 21600"/>
                  <a:gd name="T14" fmla="*/ 193886301 w 21600"/>
                  <a:gd name="T15" fmla="*/ 72649219 h 21600"/>
                  <a:gd name="T16" fmla="*/ 71986933 w 21600"/>
                  <a:gd name="T17" fmla="*/ 170022876 h 21600"/>
                  <a:gd name="T18" fmla="*/ 23863425 w 21600"/>
                  <a:gd name="T19" fmla="*/ 170022876 h 21600"/>
                  <a:gd name="T20" fmla="*/ 23863425 w 21600"/>
                  <a:gd name="T21" fmla="*/ 23863425 h 21600"/>
                  <a:gd name="T22" fmla="*/ 170022876 w 21600"/>
                  <a:gd name="T23" fmla="*/ 23863425 h 21600"/>
                  <a:gd name="T24" fmla="*/ 170022876 w 21600"/>
                  <a:gd name="T25" fmla="*/ 71986933 h 21600"/>
                  <a:gd name="T26" fmla="*/ 71986933 w 21600"/>
                  <a:gd name="T27" fmla="*/ 170022876 h 21600"/>
                  <a:gd name="T28" fmla="*/ 178971547 w 21600"/>
                  <a:gd name="T29" fmla="*/ 262491808 h 21600"/>
                  <a:gd name="T30" fmla="*/ 96857260 w 21600"/>
                  <a:gd name="T31" fmla="*/ 193886301 h 21600"/>
                  <a:gd name="T32" fmla="*/ 193886301 w 21600"/>
                  <a:gd name="T33" fmla="*/ 193886301 h 21600"/>
                  <a:gd name="T34" fmla="*/ 193886301 w 21600"/>
                  <a:gd name="T35" fmla="*/ 96857260 h 21600"/>
                  <a:gd name="T36" fmla="*/ 262491808 w 21600"/>
                  <a:gd name="T37" fmla="*/ 178971547 h 21600"/>
                  <a:gd name="T38" fmla="*/ 178971547 w 21600"/>
                  <a:gd name="T39" fmla="*/ 262491808 h 21600"/>
                  <a:gd name="T40" fmla="*/ 178971547 w 21600"/>
                  <a:gd name="T41" fmla="*/ 262491808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moveTo>
                      <a:pt x="13500" y="19800"/>
                    </a:moveTo>
                  </a:path>
                </a:pathLst>
              </a:custGeom>
              <a:solidFill>
                <a:srgbClr val="FFFFFF"/>
              </a:solidFill>
              <a:ln>
                <a:noFill/>
              </a:ln>
            </p:spPr>
            <p:txBody>
              <a:bodyPr anchor="ctr"/>
              <a:lstStyle/>
              <a:p>
                <a:pPr algn="ctr"/>
                <a:endParaRPr/>
              </a:p>
            </p:txBody>
          </p:sp>
        </p:grpSp>
        <p:grpSp>
          <p:nvGrpSpPr>
            <p:cNvPr id="28" name="Group 36">
              <a:extLst>
                <a:ext uri="{FF2B5EF4-FFF2-40B4-BE49-F238E27FC236}">
                  <a16:creationId xmlns:a16="http://schemas.microsoft.com/office/drawing/2014/main" xmlns="" id="{9FCE412F-E9B3-4637-B3A0-F180BC648F8C}"/>
                </a:ext>
              </a:extLst>
            </p:cNvPr>
            <p:cNvGrpSpPr/>
            <p:nvPr/>
          </p:nvGrpSpPr>
          <p:grpSpPr>
            <a:xfrm>
              <a:off x="4388013" y="4101859"/>
              <a:ext cx="2689902" cy="797587"/>
              <a:chOff x="5155774" y="5488955"/>
              <a:chExt cx="2029970" cy="797587"/>
            </a:xfrm>
          </p:grpSpPr>
          <p:sp>
            <p:nvSpPr>
              <p:cNvPr id="29" name="iS1ide-Rectangle 37">
                <a:extLst>
                  <a:ext uri="{FF2B5EF4-FFF2-40B4-BE49-F238E27FC236}">
                    <a16:creationId xmlns:a16="http://schemas.microsoft.com/office/drawing/2014/main" xmlns="" id="{4770CC4C-3514-4AF5-8650-968D7D9A84EB}"/>
                  </a:ext>
                </a:extLst>
              </p:cNvPr>
              <p:cNvSpPr/>
              <p:nvPr/>
            </p:nvSpPr>
            <p:spPr>
              <a:xfrm>
                <a:off x="5391685" y="5488955"/>
                <a:ext cx="1549107" cy="246221"/>
              </a:xfrm>
              <a:prstGeom prst="rect">
                <a:avLst/>
              </a:prstGeom>
            </p:spPr>
            <p:txBody>
              <a:bodyPr wrap="none" lIns="144000" tIns="0" rIns="144000" bIns="0">
                <a:noAutofit/>
              </a:bodyPr>
              <a:lstStyle/>
              <a:p>
                <a:pPr algn="ctr"/>
                <a:r>
                  <a:rPr lang="zh-CN" altLang="en-US" b="1" dirty="0">
                    <a:solidFill>
                      <a:schemeClr val="accent3"/>
                    </a:solidFill>
                    <a:latin typeface="Microsoft YaHei UI" panose="020B0503020204020204" pitchFamily="34" charset="-122"/>
                    <a:ea typeface="Microsoft YaHei UI" panose="020B0503020204020204" pitchFamily="34" charset="-122"/>
                  </a:rPr>
                  <a:t>可接觸性</a:t>
                </a:r>
              </a:p>
            </p:txBody>
          </p:sp>
          <p:sp>
            <p:nvSpPr>
              <p:cNvPr id="30" name="iS1ide-Rectangle 38">
                <a:extLst>
                  <a:ext uri="{FF2B5EF4-FFF2-40B4-BE49-F238E27FC236}">
                    <a16:creationId xmlns:a16="http://schemas.microsoft.com/office/drawing/2014/main" xmlns="" id="{AB0EAC47-C6F3-403E-AF0B-9F86C34BDC3C}"/>
                  </a:ext>
                </a:extLst>
              </p:cNvPr>
              <p:cNvSpPr/>
              <p:nvPr/>
            </p:nvSpPr>
            <p:spPr>
              <a:xfrm>
                <a:off x="5155774" y="5939139"/>
                <a:ext cx="2029970" cy="347403"/>
              </a:xfrm>
              <a:prstGeom prst="rect">
                <a:avLst/>
              </a:prstGeom>
            </p:spPr>
            <p:txBody>
              <a:bodyPr wrap="square" lIns="144000" tIns="0" rIns="144000" bIns="0">
                <a:noAutofit/>
              </a:bodyPr>
              <a:lstStyle/>
              <a:p>
                <a:pPr algn="ctr">
                  <a:lnSpc>
                    <a:spcPct val="120000"/>
                  </a:lnSpc>
                </a:pPr>
                <a:r>
                  <a:rPr lang="zh-TW" altLang="en-US" sz="1400" dirty="0">
                    <a:solidFill>
                      <a:schemeClr val="dk1">
                        <a:lumMod val="100000"/>
                      </a:schemeClr>
                    </a:solidFill>
                    <a:latin typeface="Microsoft YaHei UI" panose="020B0503020204020204" pitchFamily="34" charset="-122"/>
                    <a:ea typeface="Microsoft YaHei UI" panose="020B0503020204020204" pitchFamily="34" charset="-122"/>
                  </a:rPr>
                  <a:t>公司有能力在有限資源下可接觸到區隔中的消費者</a:t>
                </a:r>
              </a:p>
            </p:txBody>
          </p:sp>
        </p:grpSp>
      </p:grpSp>
      <p:grpSp>
        <p:nvGrpSpPr>
          <p:cNvPr id="33" name="组合 43">
            <a:extLst>
              <a:ext uri="{FF2B5EF4-FFF2-40B4-BE49-F238E27FC236}">
                <a16:creationId xmlns:a16="http://schemas.microsoft.com/office/drawing/2014/main" xmlns="" id="{107145A3-4CCE-4568-8F43-A212D1C2FAA1}"/>
              </a:ext>
            </a:extLst>
          </p:cNvPr>
          <p:cNvGrpSpPr/>
          <p:nvPr/>
        </p:nvGrpSpPr>
        <p:grpSpPr>
          <a:xfrm>
            <a:off x="5644041" y="1039007"/>
            <a:ext cx="1623010" cy="1446556"/>
            <a:chOff x="7095153" y="2146175"/>
            <a:chExt cx="2259902" cy="2167147"/>
          </a:xfrm>
        </p:grpSpPr>
        <p:grpSp>
          <p:nvGrpSpPr>
            <p:cNvPr id="34" name="Group 99">
              <a:extLst>
                <a:ext uri="{FF2B5EF4-FFF2-40B4-BE49-F238E27FC236}">
                  <a16:creationId xmlns:a16="http://schemas.microsoft.com/office/drawing/2014/main" xmlns="" id="{8A73C664-7E8C-440B-9A08-B38730F08611}"/>
                </a:ext>
              </a:extLst>
            </p:cNvPr>
            <p:cNvGrpSpPr/>
            <p:nvPr/>
          </p:nvGrpSpPr>
          <p:grpSpPr>
            <a:xfrm>
              <a:off x="7587778" y="2146175"/>
              <a:ext cx="1274654" cy="1274654"/>
              <a:chOff x="7439008" y="2209418"/>
              <a:chExt cx="1189285" cy="1189285"/>
            </a:xfrm>
            <a:effectLst/>
          </p:grpSpPr>
          <p:sp>
            <p:nvSpPr>
              <p:cNvPr id="38" name="îŝḷîḓé-Oval 100">
                <a:extLst>
                  <a:ext uri="{FF2B5EF4-FFF2-40B4-BE49-F238E27FC236}">
                    <a16:creationId xmlns:a16="http://schemas.microsoft.com/office/drawing/2014/main" xmlns="" id="{D2051141-E293-4CF0-ADD2-D26D5AB4B8AE}"/>
                  </a:ext>
                </a:extLst>
              </p:cNvPr>
              <p:cNvSpPr>
                <a:spLocks/>
              </p:cNvSpPr>
              <p:nvPr/>
            </p:nvSpPr>
            <p:spPr bwMode="auto">
              <a:xfrm>
                <a:off x="7439008" y="2209418"/>
                <a:ext cx="1189285" cy="1189285"/>
              </a:xfrm>
              <a:prstGeom prst="ellipse">
                <a:avLst/>
              </a:prstGeom>
              <a:solidFill>
                <a:schemeClr val="accent4"/>
              </a:solidFill>
              <a:ln w="9525">
                <a:noFill/>
                <a:round/>
                <a:headEnd/>
                <a:tailEnd/>
              </a:ln>
            </p:spPr>
            <p:txBody>
              <a:bodyPr anchor="ctr"/>
              <a:lstStyle/>
              <a:p>
                <a:pPr algn="ctr"/>
                <a:endParaRPr/>
              </a:p>
            </p:txBody>
          </p:sp>
          <p:sp>
            <p:nvSpPr>
              <p:cNvPr id="39" name="îŝḷîḓé-Freeform: Shape 101">
                <a:extLst>
                  <a:ext uri="{FF2B5EF4-FFF2-40B4-BE49-F238E27FC236}">
                    <a16:creationId xmlns:a16="http://schemas.microsoft.com/office/drawing/2014/main" xmlns="" id="{625A4E1E-4DF2-4A7B-AF6E-549FB628B1B2}"/>
                  </a:ext>
                </a:extLst>
              </p:cNvPr>
              <p:cNvSpPr>
                <a:spLocks/>
              </p:cNvSpPr>
              <p:nvPr/>
            </p:nvSpPr>
            <p:spPr bwMode="auto">
              <a:xfrm>
                <a:off x="7806271" y="2612052"/>
                <a:ext cx="454758" cy="395980"/>
              </a:xfrm>
              <a:custGeom>
                <a:avLst/>
                <a:gdLst>
                  <a:gd name="T0" fmla="*/ 237766708 w 21600"/>
                  <a:gd name="T1" fmla="*/ 91228192 h 21600"/>
                  <a:gd name="T2" fmla="*/ 294279076 w 21600"/>
                  <a:gd name="T3" fmla="*/ 91228192 h 21600"/>
                  <a:gd name="T4" fmla="*/ 238147574 w 21600"/>
                  <a:gd name="T5" fmla="*/ 56415216 h 21600"/>
                  <a:gd name="T6" fmla="*/ 238147574 w 21600"/>
                  <a:gd name="T7" fmla="*/ 78232 h 21600"/>
                  <a:gd name="T8" fmla="*/ 192806796 w 21600"/>
                  <a:gd name="T9" fmla="*/ 78232 h 21600"/>
                  <a:gd name="T10" fmla="*/ 192806796 w 21600"/>
                  <a:gd name="T11" fmla="*/ 28290040 h 21600"/>
                  <a:gd name="T12" fmla="*/ 147207591 w 21600"/>
                  <a:gd name="T13" fmla="*/ 0 h 21600"/>
                  <a:gd name="T14" fmla="*/ 0 w 21600"/>
                  <a:gd name="T15" fmla="*/ 91228192 h 21600"/>
                  <a:gd name="T16" fmla="*/ 54700139 w 21600"/>
                  <a:gd name="T17" fmla="*/ 91228192 h 21600"/>
                  <a:gd name="T18" fmla="*/ 54700139 w 21600"/>
                  <a:gd name="T19" fmla="*/ 169173962 h 21600"/>
                  <a:gd name="T20" fmla="*/ 120014511 w 21600"/>
                  <a:gd name="T21" fmla="*/ 169173962 h 21600"/>
                  <a:gd name="T22" fmla="*/ 120014511 w 21600"/>
                  <a:gd name="T23" fmla="*/ 114082520 h 21600"/>
                  <a:gd name="T24" fmla="*/ 174536874 w 21600"/>
                  <a:gd name="T25" fmla="*/ 114082520 h 21600"/>
                  <a:gd name="T26" fmla="*/ 174536874 w 21600"/>
                  <a:gd name="T27" fmla="*/ 169173962 h 21600"/>
                  <a:gd name="T28" fmla="*/ 237766708 w 21600"/>
                  <a:gd name="T29" fmla="*/ 169173962 h 21600"/>
                  <a:gd name="T30" fmla="*/ 237766708 w 21600"/>
                  <a:gd name="T31" fmla="*/ 91228192 h 21600"/>
                  <a:gd name="T32" fmla="*/ 237766708 w 21600"/>
                  <a:gd name="T33" fmla="*/ 91228192 h 216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600" h="21600">
                    <a:moveTo>
                      <a:pt x="17452" y="11648"/>
                    </a:moveTo>
                    <a:lnTo>
                      <a:pt x="21600" y="11648"/>
                    </a:lnTo>
                    <a:lnTo>
                      <a:pt x="17480" y="7203"/>
                    </a:lnTo>
                    <a:lnTo>
                      <a:pt x="17480" y="10"/>
                    </a:lnTo>
                    <a:lnTo>
                      <a:pt x="14152" y="10"/>
                    </a:lnTo>
                    <a:lnTo>
                      <a:pt x="14152" y="3612"/>
                    </a:lnTo>
                    <a:lnTo>
                      <a:pt x="10805" y="0"/>
                    </a:lnTo>
                    <a:lnTo>
                      <a:pt x="0" y="11648"/>
                    </a:lnTo>
                    <a:lnTo>
                      <a:pt x="4015" y="11648"/>
                    </a:lnTo>
                    <a:lnTo>
                      <a:pt x="4015" y="21600"/>
                    </a:lnTo>
                    <a:lnTo>
                      <a:pt x="8809" y="21600"/>
                    </a:lnTo>
                    <a:lnTo>
                      <a:pt x="8809" y="14566"/>
                    </a:lnTo>
                    <a:lnTo>
                      <a:pt x="12811" y="14566"/>
                    </a:lnTo>
                    <a:lnTo>
                      <a:pt x="12811" y="21600"/>
                    </a:lnTo>
                    <a:lnTo>
                      <a:pt x="17452" y="21600"/>
                    </a:lnTo>
                    <a:lnTo>
                      <a:pt x="17452" y="11648"/>
                    </a:lnTo>
                    <a:close/>
                    <a:moveTo>
                      <a:pt x="17452" y="11648"/>
                    </a:moveTo>
                  </a:path>
                </a:pathLst>
              </a:custGeom>
              <a:solidFill>
                <a:srgbClr val="FFFFFF"/>
              </a:solidFill>
              <a:ln>
                <a:noFill/>
              </a:ln>
            </p:spPr>
            <p:txBody>
              <a:bodyPr anchor="ctr"/>
              <a:lstStyle/>
              <a:p>
                <a:pPr algn="ctr"/>
                <a:endParaRPr/>
              </a:p>
            </p:txBody>
          </p:sp>
        </p:grpSp>
        <p:grpSp>
          <p:nvGrpSpPr>
            <p:cNvPr id="35" name="Group 39">
              <a:extLst>
                <a:ext uri="{FF2B5EF4-FFF2-40B4-BE49-F238E27FC236}">
                  <a16:creationId xmlns:a16="http://schemas.microsoft.com/office/drawing/2014/main" xmlns="" id="{3D87B0B5-701C-4091-8903-97EC1F9BF978}"/>
                </a:ext>
              </a:extLst>
            </p:cNvPr>
            <p:cNvGrpSpPr/>
            <p:nvPr/>
          </p:nvGrpSpPr>
          <p:grpSpPr>
            <a:xfrm>
              <a:off x="7095153" y="3456387"/>
              <a:ext cx="2259902" cy="856935"/>
              <a:chOff x="5313505" y="5488954"/>
              <a:chExt cx="1705465" cy="856935"/>
            </a:xfrm>
          </p:grpSpPr>
          <p:sp>
            <p:nvSpPr>
              <p:cNvPr id="36" name="iS1ide-Rectangle 40">
                <a:extLst>
                  <a:ext uri="{FF2B5EF4-FFF2-40B4-BE49-F238E27FC236}">
                    <a16:creationId xmlns:a16="http://schemas.microsoft.com/office/drawing/2014/main" xmlns="" id="{B013E1E0-3150-4BC2-AF9A-D2A0B897B288}"/>
                  </a:ext>
                </a:extLst>
              </p:cNvPr>
              <p:cNvSpPr/>
              <p:nvPr/>
            </p:nvSpPr>
            <p:spPr>
              <a:xfrm>
                <a:off x="5391686" y="5488954"/>
                <a:ext cx="1549107" cy="246222"/>
              </a:xfrm>
              <a:prstGeom prst="rect">
                <a:avLst/>
              </a:prstGeom>
            </p:spPr>
            <p:txBody>
              <a:bodyPr wrap="none" lIns="144000" tIns="0" rIns="144000" bIns="0">
                <a:noAutofit/>
              </a:bodyPr>
              <a:lstStyle/>
              <a:p>
                <a:pPr algn="ctr"/>
                <a:r>
                  <a:rPr lang="zh-CN" altLang="en-US" b="1" dirty="0">
                    <a:solidFill>
                      <a:schemeClr val="accent4"/>
                    </a:solidFill>
                    <a:latin typeface="Microsoft YaHei UI" panose="020B0503020204020204" pitchFamily="34" charset="-122"/>
                    <a:ea typeface="Microsoft YaHei UI" panose="020B0503020204020204" pitchFamily="34" charset="-122"/>
                  </a:rPr>
                  <a:t>持久性</a:t>
                </a:r>
              </a:p>
            </p:txBody>
          </p:sp>
          <p:sp>
            <p:nvSpPr>
              <p:cNvPr id="37" name="iS1ide-Rectangle 41">
                <a:extLst>
                  <a:ext uri="{FF2B5EF4-FFF2-40B4-BE49-F238E27FC236}">
                    <a16:creationId xmlns:a16="http://schemas.microsoft.com/office/drawing/2014/main" xmlns="" id="{6FC2D7CE-D358-467E-BBCE-27D299E2D90B}"/>
                  </a:ext>
                </a:extLst>
              </p:cNvPr>
              <p:cNvSpPr/>
              <p:nvPr/>
            </p:nvSpPr>
            <p:spPr>
              <a:xfrm>
                <a:off x="5313505" y="5998486"/>
                <a:ext cx="1705465" cy="347403"/>
              </a:xfrm>
              <a:prstGeom prst="rect">
                <a:avLst/>
              </a:prstGeom>
            </p:spPr>
            <p:txBody>
              <a:bodyPr wrap="square" lIns="144000" tIns="0" rIns="144000" bIns="0">
                <a:noAutofit/>
              </a:bodyPr>
              <a:lstStyle/>
              <a:p>
                <a:pPr algn="ctr">
                  <a:lnSpc>
                    <a:spcPct val="120000"/>
                  </a:lnSpc>
                </a:pPr>
                <a:r>
                  <a:rPr lang="zh-TW" altLang="en-US" sz="1400" dirty="0">
                    <a:solidFill>
                      <a:schemeClr val="dk1">
                        <a:lumMod val="100000"/>
                      </a:schemeClr>
                    </a:solidFill>
                    <a:latin typeface="Microsoft YaHei UI" panose="020B0503020204020204" pitchFamily="34" charset="-122"/>
                    <a:ea typeface="Microsoft YaHei UI" panose="020B0503020204020204" pitchFamily="34" charset="-122"/>
                  </a:rPr>
                  <a:t>消費偏好在相當的時間內應具有持續性</a:t>
                </a:r>
              </a:p>
            </p:txBody>
          </p:sp>
        </p:grpSp>
      </p:grpSp>
      <p:grpSp>
        <p:nvGrpSpPr>
          <p:cNvPr id="40" name="组合 44">
            <a:extLst>
              <a:ext uri="{FF2B5EF4-FFF2-40B4-BE49-F238E27FC236}">
                <a16:creationId xmlns:a16="http://schemas.microsoft.com/office/drawing/2014/main" xmlns="" id="{75428003-ECFC-41DD-A19C-CFB2643EC685}"/>
              </a:ext>
            </a:extLst>
          </p:cNvPr>
          <p:cNvGrpSpPr/>
          <p:nvPr/>
        </p:nvGrpSpPr>
        <p:grpSpPr>
          <a:xfrm>
            <a:off x="7865072" y="2139691"/>
            <a:ext cx="1387448" cy="1356692"/>
            <a:chOff x="9107405" y="3420829"/>
            <a:chExt cx="2388870" cy="2250395"/>
          </a:xfrm>
        </p:grpSpPr>
        <p:grpSp>
          <p:nvGrpSpPr>
            <p:cNvPr id="41" name="Group 102">
              <a:extLst>
                <a:ext uri="{FF2B5EF4-FFF2-40B4-BE49-F238E27FC236}">
                  <a16:creationId xmlns:a16="http://schemas.microsoft.com/office/drawing/2014/main" xmlns="" id="{53E4D896-2F93-4847-BBFE-A17A05647998}"/>
                </a:ext>
              </a:extLst>
            </p:cNvPr>
            <p:cNvGrpSpPr/>
            <p:nvPr/>
          </p:nvGrpSpPr>
          <p:grpSpPr>
            <a:xfrm>
              <a:off x="9664516" y="3420829"/>
              <a:ext cx="1274654" cy="1274654"/>
              <a:chOff x="9376658" y="3398703"/>
              <a:chExt cx="1189285" cy="1189285"/>
            </a:xfrm>
            <a:effectLst/>
          </p:grpSpPr>
          <p:sp>
            <p:nvSpPr>
              <p:cNvPr id="45" name="îŝḷîḓé-Oval 103">
                <a:extLst>
                  <a:ext uri="{FF2B5EF4-FFF2-40B4-BE49-F238E27FC236}">
                    <a16:creationId xmlns:a16="http://schemas.microsoft.com/office/drawing/2014/main" xmlns="" id="{D8758EDD-6047-4E1D-9D67-6E3885D31C8B}"/>
                  </a:ext>
                </a:extLst>
              </p:cNvPr>
              <p:cNvSpPr>
                <a:spLocks/>
              </p:cNvSpPr>
              <p:nvPr/>
            </p:nvSpPr>
            <p:spPr bwMode="auto">
              <a:xfrm>
                <a:off x="9376658" y="3398703"/>
                <a:ext cx="1189285" cy="1189285"/>
              </a:xfrm>
              <a:prstGeom prst="ellipse">
                <a:avLst/>
              </a:prstGeom>
              <a:solidFill>
                <a:schemeClr val="accent5"/>
              </a:solidFill>
              <a:ln w="9525">
                <a:noFill/>
                <a:round/>
                <a:headEnd/>
                <a:tailEnd/>
              </a:ln>
            </p:spPr>
            <p:txBody>
              <a:bodyPr anchor="ctr"/>
              <a:lstStyle/>
              <a:p>
                <a:pPr algn="ctr"/>
                <a:endParaRPr/>
              </a:p>
            </p:txBody>
          </p:sp>
          <p:sp>
            <p:nvSpPr>
              <p:cNvPr id="46" name="îŝḷîḓé-Freeform: Shape 104">
                <a:extLst>
                  <a:ext uri="{FF2B5EF4-FFF2-40B4-BE49-F238E27FC236}">
                    <a16:creationId xmlns:a16="http://schemas.microsoft.com/office/drawing/2014/main" xmlns="" id="{8C1BC8D2-FF7C-42C1-BFAF-DBDC37F0ACE1}"/>
                  </a:ext>
                </a:extLst>
              </p:cNvPr>
              <p:cNvSpPr>
                <a:spLocks/>
              </p:cNvSpPr>
              <p:nvPr/>
            </p:nvSpPr>
            <p:spPr bwMode="auto">
              <a:xfrm>
                <a:off x="9743920" y="3767512"/>
                <a:ext cx="454759" cy="451664"/>
              </a:xfrm>
              <a:custGeom>
                <a:avLst/>
                <a:gdLst>
                  <a:gd name="T0" fmla="*/ 147142664 w 21600"/>
                  <a:gd name="T1" fmla="*/ 0 h 21600"/>
                  <a:gd name="T2" fmla="*/ 0 w 21600"/>
                  <a:gd name="T3" fmla="*/ 143178255 h 21600"/>
                  <a:gd name="T4" fmla="*/ 147142664 w 21600"/>
                  <a:gd name="T5" fmla="*/ 286355233 h 21600"/>
                  <a:gd name="T6" fmla="*/ 294284053 w 21600"/>
                  <a:gd name="T7" fmla="*/ 143178255 h 21600"/>
                  <a:gd name="T8" fmla="*/ 147142664 w 21600"/>
                  <a:gd name="T9" fmla="*/ 0 h 21600"/>
                  <a:gd name="T10" fmla="*/ 189308625 w 21600"/>
                  <a:gd name="T11" fmla="*/ 224974990 h 21600"/>
                  <a:gd name="T12" fmla="*/ 105682886 w 21600"/>
                  <a:gd name="T13" fmla="*/ 224974990 h 21600"/>
                  <a:gd name="T14" fmla="*/ 126173843 w 21600"/>
                  <a:gd name="T15" fmla="*/ 137874331 h 21600"/>
                  <a:gd name="T16" fmla="*/ 105682886 w 21600"/>
                  <a:gd name="T17" fmla="*/ 102942051 h 21600"/>
                  <a:gd name="T18" fmla="*/ 147495755 w 21600"/>
                  <a:gd name="T19" fmla="*/ 62256235 h 21600"/>
                  <a:gd name="T20" fmla="*/ 189308625 w 21600"/>
                  <a:gd name="T21" fmla="*/ 102942051 h 21600"/>
                  <a:gd name="T22" fmla="*/ 168668953 w 21600"/>
                  <a:gd name="T23" fmla="*/ 137980497 h 21600"/>
                  <a:gd name="T24" fmla="*/ 189308625 w 21600"/>
                  <a:gd name="T25" fmla="*/ 224974990 h 21600"/>
                  <a:gd name="T26" fmla="*/ 189308625 w 21600"/>
                  <a:gd name="T27" fmla="*/ 224974990 h 216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3895" y="16970"/>
                    </a:moveTo>
                    <a:lnTo>
                      <a:pt x="7757" y="16970"/>
                    </a:lnTo>
                    <a:lnTo>
                      <a:pt x="9261" y="10400"/>
                    </a:lnTo>
                    <a:cubicBezTo>
                      <a:pt x="8362" y="9865"/>
                      <a:pt x="7757" y="8887"/>
                      <a:pt x="7757" y="7765"/>
                    </a:cubicBezTo>
                    <a:cubicBezTo>
                      <a:pt x="7757" y="6070"/>
                      <a:pt x="9131" y="4696"/>
                      <a:pt x="10826" y="4696"/>
                    </a:cubicBezTo>
                    <a:cubicBezTo>
                      <a:pt x="12521" y="4696"/>
                      <a:pt x="13895" y="6070"/>
                      <a:pt x="13895" y="7765"/>
                    </a:cubicBezTo>
                    <a:cubicBezTo>
                      <a:pt x="13895" y="8892"/>
                      <a:pt x="13286" y="9874"/>
                      <a:pt x="12380" y="10408"/>
                    </a:cubicBezTo>
                    <a:lnTo>
                      <a:pt x="13895" y="16970"/>
                    </a:lnTo>
                    <a:close/>
                    <a:moveTo>
                      <a:pt x="13895" y="16970"/>
                    </a:moveTo>
                  </a:path>
                </a:pathLst>
              </a:custGeom>
              <a:solidFill>
                <a:srgbClr val="FFFFFF"/>
              </a:solidFill>
              <a:ln>
                <a:noFill/>
              </a:ln>
            </p:spPr>
            <p:txBody>
              <a:bodyPr anchor="ctr"/>
              <a:lstStyle/>
              <a:p>
                <a:pPr algn="ctr"/>
                <a:endParaRPr/>
              </a:p>
            </p:txBody>
          </p:sp>
        </p:grpSp>
        <p:grpSp>
          <p:nvGrpSpPr>
            <p:cNvPr id="42" name="Group 42">
              <a:extLst>
                <a:ext uri="{FF2B5EF4-FFF2-40B4-BE49-F238E27FC236}">
                  <a16:creationId xmlns:a16="http://schemas.microsoft.com/office/drawing/2014/main" xmlns="" id="{8BB72FA2-9F8E-452D-99C1-4873BBCF6DE4}"/>
                </a:ext>
              </a:extLst>
            </p:cNvPr>
            <p:cNvGrpSpPr/>
            <p:nvPr/>
          </p:nvGrpSpPr>
          <p:grpSpPr>
            <a:xfrm>
              <a:off x="9107405" y="4750412"/>
              <a:ext cx="2388870" cy="920812"/>
              <a:chOff x="5264840" y="5488955"/>
              <a:chExt cx="1802792" cy="920812"/>
            </a:xfrm>
          </p:grpSpPr>
          <p:sp>
            <p:nvSpPr>
              <p:cNvPr id="43" name="iS1ide-Rectangle 43">
                <a:extLst>
                  <a:ext uri="{FF2B5EF4-FFF2-40B4-BE49-F238E27FC236}">
                    <a16:creationId xmlns:a16="http://schemas.microsoft.com/office/drawing/2014/main" xmlns="" id="{94E3C5C0-4C81-49A3-953C-0F7CCF6AB8DF}"/>
                  </a:ext>
                </a:extLst>
              </p:cNvPr>
              <p:cNvSpPr/>
              <p:nvPr/>
            </p:nvSpPr>
            <p:spPr>
              <a:xfrm>
                <a:off x="5391685" y="5488955"/>
                <a:ext cx="1549107" cy="246221"/>
              </a:xfrm>
              <a:prstGeom prst="rect">
                <a:avLst/>
              </a:prstGeom>
            </p:spPr>
            <p:txBody>
              <a:bodyPr wrap="none" lIns="144000" tIns="0" rIns="144000" bIns="0">
                <a:noAutofit/>
              </a:bodyPr>
              <a:lstStyle/>
              <a:p>
                <a:pPr algn="ctr"/>
                <a:r>
                  <a:rPr lang="zh-CN" altLang="en-US" b="1" dirty="0">
                    <a:solidFill>
                      <a:schemeClr val="accent5"/>
                    </a:solidFill>
                    <a:latin typeface="Microsoft YaHei UI" panose="020B0503020204020204" pitchFamily="34" charset="-122"/>
                    <a:ea typeface="Microsoft YaHei UI" panose="020B0503020204020204" pitchFamily="34" charset="-122"/>
                  </a:rPr>
                  <a:t>資源充分性</a:t>
                </a:r>
              </a:p>
            </p:txBody>
          </p:sp>
          <p:sp>
            <p:nvSpPr>
              <p:cNvPr id="44" name="iS1ide-Rectangle 44">
                <a:extLst>
                  <a:ext uri="{FF2B5EF4-FFF2-40B4-BE49-F238E27FC236}">
                    <a16:creationId xmlns:a16="http://schemas.microsoft.com/office/drawing/2014/main" xmlns="" id="{ADA328CA-FBF5-4A77-B9DC-420BD41CF804}"/>
                  </a:ext>
                </a:extLst>
              </p:cNvPr>
              <p:cNvSpPr/>
              <p:nvPr/>
            </p:nvSpPr>
            <p:spPr>
              <a:xfrm>
                <a:off x="5264840" y="6062365"/>
                <a:ext cx="1802792" cy="347402"/>
              </a:xfrm>
              <a:prstGeom prst="rect">
                <a:avLst/>
              </a:prstGeom>
            </p:spPr>
            <p:txBody>
              <a:bodyPr wrap="square" lIns="144000" tIns="0" rIns="144000" bIns="0">
                <a:noAutofit/>
              </a:bodyPr>
              <a:lstStyle/>
              <a:p>
                <a:pPr algn="ctr">
                  <a:lnSpc>
                    <a:spcPct val="120000"/>
                  </a:lnSpc>
                </a:pPr>
                <a:r>
                  <a:rPr lang="zh-TW" altLang="en-US" sz="1400" dirty="0">
                    <a:solidFill>
                      <a:schemeClr val="dk1">
                        <a:lumMod val="100000"/>
                      </a:schemeClr>
                    </a:solidFill>
                    <a:latin typeface="Microsoft YaHei UI" panose="020B0503020204020204" pitchFamily="34" charset="-122"/>
                    <a:ea typeface="Microsoft YaHei UI" panose="020B0503020204020204" pitchFamily="34" charset="-122"/>
                  </a:rPr>
                  <a:t>公司有足夠的資源經營所區隔的市場</a:t>
                </a:r>
              </a:p>
            </p:txBody>
          </p:sp>
        </p:grpSp>
      </p:grpSp>
      <p:sp>
        <p:nvSpPr>
          <p:cNvPr id="65" name="矩形 64"/>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272727"/>
                </a:solidFill>
                <a:latin typeface="Microsoft YaHei" charset="-122"/>
                <a:ea typeface="Microsoft YaHei" charset="-122"/>
                <a:cs typeface="Microsoft YaHei" charset="-122"/>
              </a:rPr>
              <a:t>市場區隔</a:t>
            </a:r>
          </a:p>
        </p:txBody>
      </p:sp>
      <p:sp>
        <p:nvSpPr>
          <p:cNvPr id="66" name="矩形 65">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7" name="Oval 4"/>
          <p:cNvSpPr>
            <a:spLocks noChangeArrowheads="1"/>
          </p:cNvSpPr>
          <p:nvPr/>
        </p:nvSpPr>
        <p:spPr bwMode="auto">
          <a:xfrm>
            <a:off x="1412813" y="4135438"/>
            <a:ext cx="7850187" cy="1008062"/>
          </a:xfrm>
          <a:prstGeom prst="ellipse">
            <a:avLst/>
          </a:prstGeom>
          <a:noFill/>
          <a:ln w="28575">
            <a:noFill/>
            <a:round/>
            <a:headEnd/>
            <a:tailEnd/>
          </a:ln>
        </p:spPr>
        <p:txBody>
          <a:bodyPr wrap="none" anchor="ctr"/>
          <a:lstStyle/>
          <a:p>
            <a:pPr algn="ctr" fontAlgn="base">
              <a:spcBef>
                <a:spcPct val="0"/>
              </a:spcBef>
              <a:spcAft>
                <a:spcPct val="0"/>
              </a:spcAft>
            </a:pPr>
            <a:r>
              <a:rPr kumimoji="1" lang="zh-TW" altLang="en-US" sz="2200" b="1" dirty="0">
                <a:latin typeface="Microsoft YaHei UI" panose="020B0503020204020204" pitchFamily="34" charset="-122"/>
                <a:ea typeface="Microsoft YaHei UI" panose="020B0503020204020204" pitchFamily="34" charset="-122"/>
              </a:rPr>
              <a:t>每採用一項區隔基礎，就代表一種行銷溝通的特色</a:t>
            </a:r>
          </a:p>
        </p:txBody>
      </p:sp>
      <p:sp>
        <p:nvSpPr>
          <p:cNvPr id="68" name="Freeform 20">
            <a:extLst>
              <a:ext uri="{FF2B5EF4-FFF2-40B4-BE49-F238E27FC236}">
                <a16:creationId xmlns:a16="http://schemas.microsoft.com/office/drawing/2014/main" xmlns="" id="{E674EC10-6DF4-4D79-8C68-8E0E302F4814}"/>
              </a:ext>
            </a:extLst>
          </p:cNvPr>
          <p:cNvSpPr/>
          <p:nvPr/>
        </p:nvSpPr>
        <p:spPr>
          <a:xfrm>
            <a:off x="1678405" y="4277929"/>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0" name="Marcador de número de diapositiva 21"/>
          <p:cNvSpPr txBox="1">
            <a:spLocks/>
          </p:cNvSpPr>
          <p:nvPr/>
        </p:nvSpPr>
        <p:spPr>
          <a:xfrm>
            <a:off x="6912429" y="4868930"/>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14</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71035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ppt_w</p:attrName>
                                        </p:attrNameLst>
                                      </p:cBhvr>
                                      <p:tavLst>
                                        <p:tav tm="0">
                                          <p:val>
                                            <p:fltVal val="0"/>
                                          </p:val>
                                        </p:tav>
                                        <p:tav tm="100000">
                                          <p:val>
                                            <p:strVal val="#ppt_w"/>
                                          </p:val>
                                        </p:tav>
                                      </p:tavLst>
                                    </p:anim>
                                    <p:anim calcmode="lin" valueType="num">
                                      <p:cBhvr>
                                        <p:cTn id="38" dur="500" fill="hold"/>
                                        <p:tgtEl>
                                          <p:spTgt spid="33"/>
                                        </p:tgtEl>
                                        <p:attrNameLst>
                                          <p:attrName>ppt_h</p:attrName>
                                        </p:attrNameLst>
                                      </p:cBhvr>
                                      <p:tavLst>
                                        <p:tav tm="0">
                                          <p:val>
                                            <p:fltVal val="0"/>
                                          </p:val>
                                        </p:tav>
                                        <p:tav tm="100000">
                                          <p:val>
                                            <p:strVal val="#ppt_h"/>
                                          </p:val>
                                        </p:tav>
                                      </p:tavLst>
                                    </p:anim>
                                    <p:animEffect transition="in" filter="fade">
                                      <p:cBhvr>
                                        <p:cTn id="39" dur="500"/>
                                        <p:tgtEl>
                                          <p:spTgt spid="33"/>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fltVal val="0"/>
                                          </p:val>
                                        </p:tav>
                                        <p:tav tm="100000">
                                          <p:val>
                                            <p:strVal val="#ppt_h"/>
                                          </p:val>
                                        </p:tav>
                                      </p:tavLst>
                                    </p:anim>
                                    <p:animEffect transition="in" filter="fade">
                                      <p:cBhvr>
                                        <p:cTn id="49" dur="500"/>
                                        <p:tgtEl>
                                          <p:spTgt spid="40"/>
                                        </p:tgtEl>
                                      </p:cBhvr>
                                    </p:animEffect>
                                  </p:childTnLst>
                                </p:cTn>
                              </p:par>
                            </p:childTnLst>
                          </p:cTn>
                        </p:par>
                        <p:par>
                          <p:cTn id="50" fill="hold">
                            <p:stCondLst>
                              <p:cond delay="4500"/>
                            </p:stCondLst>
                            <p:childTnLst>
                              <p:par>
                                <p:cTn id="51" presetID="31" presetClass="entr" presetSubtype="0" fill="hold" grpId="1" nodeType="afterEffect">
                                  <p:stCondLst>
                                    <p:cond delay="0"/>
                                  </p:stCondLst>
                                  <p:childTnLst>
                                    <p:set>
                                      <p:cBhvr>
                                        <p:cTn id="52" dur="1" fill="hold">
                                          <p:stCondLst>
                                            <p:cond delay="0"/>
                                          </p:stCondLst>
                                        </p:cTn>
                                        <p:tgtEl>
                                          <p:spTgt spid="68"/>
                                        </p:tgtEl>
                                        <p:attrNameLst>
                                          <p:attrName>style.visibility</p:attrName>
                                        </p:attrNameLst>
                                      </p:cBhvr>
                                      <p:to>
                                        <p:strVal val="visible"/>
                                      </p:to>
                                    </p:set>
                                    <p:anim calcmode="lin" valueType="num">
                                      <p:cBhvr>
                                        <p:cTn id="53" dur="1000" fill="hold"/>
                                        <p:tgtEl>
                                          <p:spTgt spid="68"/>
                                        </p:tgtEl>
                                        <p:attrNameLst>
                                          <p:attrName>ppt_w</p:attrName>
                                        </p:attrNameLst>
                                      </p:cBhvr>
                                      <p:tavLst>
                                        <p:tav tm="0">
                                          <p:val>
                                            <p:fltVal val="0"/>
                                          </p:val>
                                        </p:tav>
                                        <p:tav tm="100000">
                                          <p:val>
                                            <p:strVal val="#ppt_w"/>
                                          </p:val>
                                        </p:tav>
                                      </p:tavLst>
                                    </p:anim>
                                    <p:anim calcmode="lin" valueType="num">
                                      <p:cBhvr>
                                        <p:cTn id="54" dur="1000" fill="hold"/>
                                        <p:tgtEl>
                                          <p:spTgt spid="68"/>
                                        </p:tgtEl>
                                        <p:attrNameLst>
                                          <p:attrName>ppt_h</p:attrName>
                                        </p:attrNameLst>
                                      </p:cBhvr>
                                      <p:tavLst>
                                        <p:tav tm="0">
                                          <p:val>
                                            <p:fltVal val="0"/>
                                          </p:val>
                                        </p:tav>
                                        <p:tav tm="100000">
                                          <p:val>
                                            <p:strVal val="#ppt_h"/>
                                          </p:val>
                                        </p:tav>
                                      </p:tavLst>
                                    </p:anim>
                                    <p:anim calcmode="lin" valueType="num">
                                      <p:cBhvr>
                                        <p:cTn id="55" dur="1000" fill="hold"/>
                                        <p:tgtEl>
                                          <p:spTgt spid="68"/>
                                        </p:tgtEl>
                                        <p:attrNameLst>
                                          <p:attrName>style.rotation</p:attrName>
                                        </p:attrNameLst>
                                      </p:cBhvr>
                                      <p:tavLst>
                                        <p:tav tm="0">
                                          <p:val>
                                            <p:fltVal val="90"/>
                                          </p:val>
                                        </p:tav>
                                        <p:tav tm="100000">
                                          <p:val>
                                            <p:fltVal val="0"/>
                                          </p:val>
                                        </p:tav>
                                      </p:tavLst>
                                    </p:anim>
                                    <p:animEffect transition="in" filter="fade">
                                      <p:cBhvr>
                                        <p:cTn id="56" dur="1000"/>
                                        <p:tgtEl>
                                          <p:spTgt spid="68"/>
                                        </p:tgtEl>
                                      </p:cBhvr>
                                    </p:animEffect>
                                  </p:childTnLst>
                                </p:cTn>
                              </p:par>
                            </p:childTnLst>
                          </p:cTn>
                        </p:par>
                        <p:par>
                          <p:cTn id="57" fill="hold">
                            <p:stCondLst>
                              <p:cond delay="5500"/>
                            </p:stCondLst>
                            <p:childTnLst>
                              <p:par>
                                <p:cTn id="58" presetID="32" presetClass="emph" presetSubtype="0" fill="hold" grpId="0" nodeType="afterEffect">
                                  <p:stCondLst>
                                    <p:cond delay="0"/>
                                  </p:stCondLst>
                                  <p:childTnLst>
                                    <p:animRot by="120000">
                                      <p:cBhvr>
                                        <p:cTn id="59" dur="100" fill="hold">
                                          <p:stCondLst>
                                            <p:cond delay="0"/>
                                          </p:stCondLst>
                                        </p:cTn>
                                        <p:tgtEl>
                                          <p:spTgt spid="68"/>
                                        </p:tgtEl>
                                        <p:attrNameLst>
                                          <p:attrName>r</p:attrName>
                                        </p:attrNameLst>
                                      </p:cBhvr>
                                    </p:animRot>
                                    <p:animRot by="-240000">
                                      <p:cBhvr>
                                        <p:cTn id="60" dur="200" fill="hold">
                                          <p:stCondLst>
                                            <p:cond delay="200"/>
                                          </p:stCondLst>
                                        </p:cTn>
                                        <p:tgtEl>
                                          <p:spTgt spid="68"/>
                                        </p:tgtEl>
                                        <p:attrNameLst>
                                          <p:attrName>r</p:attrName>
                                        </p:attrNameLst>
                                      </p:cBhvr>
                                    </p:animRot>
                                    <p:animRot by="240000">
                                      <p:cBhvr>
                                        <p:cTn id="61" dur="200" fill="hold">
                                          <p:stCondLst>
                                            <p:cond delay="400"/>
                                          </p:stCondLst>
                                        </p:cTn>
                                        <p:tgtEl>
                                          <p:spTgt spid="68"/>
                                        </p:tgtEl>
                                        <p:attrNameLst>
                                          <p:attrName>r</p:attrName>
                                        </p:attrNameLst>
                                      </p:cBhvr>
                                    </p:animRot>
                                    <p:animRot by="-240000">
                                      <p:cBhvr>
                                        <p:cTn id="62" dur="200" fill="hold">
                                          <p:stCondLst>
                                            <p:cond delay="600"/>
                                          </p:stCondLst>
                                        </p:cTn>
                                        <p:tgtEl>
                                          <p:spTgt spid="68"/>
                                        </p:tgtEl>
                                        <p:attrNameLst>
                                          <p:attrName>r</p:attrName>
                                        </p:attrNameLst>
                                      </p:cBhvr>
                                    </p:animRot>
                                    <p:animRot by="120000">
                                      <p:cBhvr>
                                        <p:cTn id="63" dur="200" fill="hold">
                                          <p:stCondLst>
                                            <p:cond delay="800"/>
                                          </p:stCondLst>
                                        </p:cTn>
                                        <p:tgtEl>
                                          <p:spTgt spid="68"/>
                                        </p:tgtEl>
                                        <p:attrNameLst>
                                          <p:attrName>r</p:attrName>
                                        </p:attrNameLst>
                                      </p:cBhvr>
                                    </p:animRot>
                                  </p:childTnLst>
                                </p:cTn>
                              </p:par>
                            </p:childTnLst>
                          </p:cTn>
                        </p:par>
                        <p:par>
                          <p:cTn id="64" fill="hold">
                            <p:stCondLst>
                              <p:cond delay="6500"/>
                            </p:stCondLst>
                            <p:childTnLst>
                              <p:par>
                                <p:cTn id="65" presetID="42" presetClass="entr" presetSubtype="0" fill="hold" nodeType="afterEffect">
                                  <p:stCondLst>
                                    <p:cond delay="0"/>
                                  </p:stCondLst>
                                  <p:childTnLst>
                                    <p:set>
                                      <p:cBhvr>
                                        <p:cTn id="66" dur="1" fill="hold">
                                          <p:stCondLst>
                                            <p:cond delay="0"/>
                                          </p:stCondLst>
                                        </p:cTn>
                                        <p:tgtEl>
                                          <p:spTgt spid="67">
                                            <p:txEl>
                                              <p:pRg st="0" end="0"/>
                                            </p:txEl>
                                          </p:spTgt>
                                        </p:tgtEl>
                                        <p:attrNameLst>
                                          <p:attrName>style.visibility</p:attrName>
                                        </p:attrNameLst>
                                      </p:cBhvr>
                                      <p:to>
                                        <p:strVal val="visible"/>
                                      </p:to>
                                    </p:set>
                                    <p:animEffect transition="in" filter="fade">
                                      <p:cBhvr>
                                        <p:cTn id="67" dur="750"/>
                                        <p:tgtEl>
                                          <p:spTgt spid="67">
                                            <p:txEl>
                                              <p:pRg st="0" end="0"/>
                                            </p:txEl>
                                          </p:spTgt>
                                        </p:tgtEl>
                                      </p:cBhvr>
                                    </p:animEffect>
                                    <p:anim calcmode="lin" valueType="num">
                                      <p:cBhvr>
                                        <p:cTn id="68" dur="75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69" dur="75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sp>
        <p:nvSpPr>
          <p:cNvPr id="21" name="矩形 20"/>
          <p:cNvSpPr/>
          <p:nvPr/>
        </p:nvSpPr>
        <p:spPr>
          <a:xfrm>
            <a:off x="0" y="1104409"/>
            <a:ext cx="8892480" cy="3415394"/>
          </a:xfrm>
          <a:prstGeom prst="rect">
            <a:avLst/>
          </a:prstGeom>
          <a:solidFill>
            <a:srgbClr val="2727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市場區隔變數</a:t>
            </a:r>
            <a:endParaRPr lang="zh-CN" altLang="en-US" sz="2400" b="1" dirty="0">
              <a:solidFill>
                <a:srgbClr val="272727"/>
              </a:solidFill>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4"/>
          <p:cNvGrpSpPr/>
          <p:nvPr/>
        </p:nvGrpSpPr>
        <p:grpSpPr>
          <a:xfrm>
            <a:off x="203579" y="1417760"/>
            <a:ext cx="1039520" cy="1080774"/>
            <a:chOff x="670092" y="4955928"/>
            <a:chExt cx="1425951" cy="1075876"/>
          </a:xfrm>
        </p:grpSpPr>
        <p:sp>
          <p:nvSpPr>
            <p:cNvPr id="7" name="ïšḻïďê-îṥļîḑé-Rectangle 120"/>
            <p:cNvSpPr>
              <a:spLocks/>
            </p:cNvSpPr>
            <p:nvPr/>
          </p:nvSpPr>
          <p:spPr bwMode="auto">
            <a:xfrm>
              <a:off x="670092" y="5022154"/>
              <a:ext cx="123761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a:bodyPr>
            <a:lstStyle/>
            <a:p>
              <a:r>
                <a:rPr lang="zh-TW" altLang="en-US" sz="2400" dirty="0" smtClean="0">
                  <a:solidFill>
                    <a:schemeClr val="bg1"/>
                  </a:solidFill>
                  <a:latin typeface="Microsoft YaHei UI" panose="020B0503020204020204" pitchFamily="34" charset="-122"/>
                  <a:ea typeface="Microsoft YaHei UI" panose="020B0503020204020204" pitchFamily="34" charset="-122"/>
                </a:rPr>
                <a:t>傳統</a:t>
              </a:r>
              <a:r>
                <a:rPr lang="zh-TW" altLang="en-US" sz="2400" b="1" dirty="0" smtClean="0">
                  <a:solidFill>
                    <a:schemeClr val="bg1"/>
                  </a:solidFill>
                  <a:latin typeface="Microsoft YaHei UI" panose="020B0503020204020204" pitchFamily="34" charset="-122"/>
                  <a:ea typeface="Microsoft YaHei UI" panose="020B0503020204020204" pitchFamily="34" charset="-122"/>
                </a:rPr>
                <a:t>區</a:t>
              </a:r>
              <a:endParaRPr lang="en-US" altLang="zh-TW" sz="2400" b="1" dirty="0" smtClean="0">
                <a:solidFill>
                  <a:schemeClr val="bg1"/>
                </a:solidFill>
                <a:latin typeface="Microsoft YaHei UI" panose="020B0503020204020204" pitchFamily="34" charset="-122"/>
                <a:ea typeface="Microsoft YaHei UI" panose="020B0503020204020204" pitchFamily="34" charset="-122"/>
              </a:endParaRPr>
            </a:p>
            <a:p>
              <a:r>
                <a:rPr lang="zh-TW" altLang="en-US" sz="2400" b="1" dirty="0" smtClean="0">
                  <a:solidFill>
                    <a:schemeClr val="bg1"/>
                  </a:solidFill>
                  <a:latin typeface="Microsoft YaHei UI" panose="020B0503020204020204" pitchFamily="34" charset="-122"/>
                  <a:ea typeface="Microsoft YaHei UI" panose="020B0503020204020204" pitchFamily="34" charset="-122"/>
                </a:rPr>
                <a:t>隔變數</a:t>
              </a:r>
              <a:endParaRPr lang="zh-TW" altLang="en-US" sz="2400" b="1" dirty="0">
                <a:solidFill>
                  <a:schemeClr val="bg1"/>
                </a:solidFill>
                <a:latin typeface="Microsoft YaHei UI" panose="020B0503020204020204" pitchFamily="34" charset="-122"/>
                <a:ea typeface="Microsoft YaHei UI" panose="020B0503020204020204" pitchFamily="34" charset="-122"/>
              </a:endParaRPr>
            </a:p>
            <a:p>
              <a:endParaRPr lang="en-US" sz="2400" dirty="0">
                <a:solidFill>
                  <a:schemeClr val="bg1"/>
                </a:solidFill>
                <a:latin typeface="Microsoft YaHei UI" panose="020B0503020204020204" pitchFamily="34" charset="-122"/>
                <a:ea typeface="Microsoft YaHei UI" panose="020B0503020204020204" pitchFamily="34" charset="-122"/>
              </a:endParaRPr>
            </a:p>
          </p:txBody>
        </p:sp>
        <p:cxnSp>
          <p:nvCxnSpPr>
            <p:cNvPr id="9" name="ïšḻïďê-Straight Connector 27"/>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grpSp>
        <p:nvGrpSpPr>
          <p:cNvPr id="10" name="组合 5"/>
          <p:cNvGrpSpPr/>
          <p:nvPr/>
        </p:nvGrpSpPr>
        <p:grpSpPr>
          <a:xfrm>
            <a:off x="266616" y="2979549"/>
            <a:ext cx="944703" cy="1090492"/>
            <a:chOff x="337490" y="4955928"/>
            <a:chExt cx="1758553" cy="1183646"/>
          </a:xfrm>
        </p:grpSpPr>
        <p:sp>
          <p:nvSpPr>
            <p:cNvPr id="11" name="ïšḻïďê-îṥļîḑé-Rectangle 120"/>
            <p:cNvSpPr>
              <a:spLocks/>
            </p:cNvSpPr>
            <p:nvPr/>
          </p:nvSpPr>
          <p:spPr bwMode="auto">
            <a:xfrm>
              <a:off x="337490" y="5129923"/>
              <a:ext cx="1497677" cy="1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normAutofit fontScale="92500" lnSpcReduction="10000"/>
            </a:bodyPr>
            <a:lstStyle/>
            <a:p>
              <a:r>
                <a:rPr lang="zh-TW" altLang="en-US" sz="2400" dirty="0" smtClean="0">
                  <a:solidFill>
                    <a:schemeClr val="bg1"/>
                  </a:solidFill>
                  <a:latin typeface="Microsoft YaHei UI" panose="020B0503020204020204" pitchFamily="34" charset="-122"/>
                  <a:ea typeface="Microsoft YaHei UI" panose="020B0503020204020204" pitchFamily="34" charset="-122"/>
                </a:rPr>
                <a:t>社會行</a:t>
              </a:r>
              <a:endParaRPr lang="en-US" altLang="zh-TW" sz="2400" dirty="0" smtClean="0">
                <a:solidFill>
                  <a:schemeClr val="bg1"/>
                </a:solidFill>
                <a:latin typeface="Microsoft YaHei UI" panose="020B0503020204020204" pitchFamily="34" charset="-122"/>
                <a:ea typeface="Microsoft YaHei UI" panose="020B0503020204020204" pitchFamily="34" charset="-122"/>
              </a:endParaRPr>
            </a:p>
            <a:p>
              <a:r>
                <a:rPr lang="zh-TW" altLang="en-US" sz="2400" dirty="0" smtClean="0">
                  <a:solidFill>
                    <a:schemeClr val="bg1"/>
                  </a:solidFill>
                  <a:latin typeface="Microsoft YaHei UI" panose="020B0503020204020204" pitchFamily="34" charset="-122"/>
                  <a:ea typeface="Microsoft YaHei UI" panose="020B0503020204020204" pitchFamily="34" charset="-122"/>
                </a:rPr>
                <a:t>銷區隔</a:t>
              </a:r>
              <a:endParaRPr lang="en-US" altLang="zh-TW" sz="2400" dirty="0" smtClean="0">
                <a:solidFill>
                  <a:schemeClr val="bg1"/>
                </a:solidFill>
                <a:latin typeface="Microsoft YaHei UI" panose="020B0503020204020204" pitchFamily="34" charset="-122"/>
                <a:ea typeface="Microsoft YaHei UI" panose="020B0503020204020204" pitchFamily="34" charset="-122"/>
              </a:endParaRPr>
            </a:p>
            <a:p>
              <a:r>
                <a:rPr lang="zh-TW" altLang="en-US" sz="2400" dirty="0" smtClean="0">
                  <a:solidFill>
                    <a:schemeClr val="bg1"/>
                  </a:solidFill>
                  <a:latin typeface="Microsoft YaHei UI" panose="020B0503020204020204" pitchFamily="34" charset="-122"/>
                  <a:ea typeface="Microsoft YaHei UI" panose="020B0503020204020204" pitchFamily="34" charset="-122"/>
                </a:rPr>
                <a:t>變數</a:t>
              </a:r>
              <a:endParaRPr lang="zh-TW" altLang="en-US" sz="2400" dirty="0">
                <a:solidFill>
                  <a:schemeClr val="bg1"/>
                </a:solidFill>
                <a:latin typeface="Microsoft YaHei UI" panose="020B0503020204020204" pitchFamily="34" charset="-122"/>
                <a:ea typeface="Microsoft YaHei UI" panose="020B0503020204020204" pitchFamily="34" charset="-122"/>
              </a:endParaRPr>
            </a:p>
            <a:p>
              <a:endParaRPr lang="en-US" sz="2400" dirty="0">
                <a:solidFill>
                  <a:schemeClr val="bg1"/>
                </a:solidFill>
                <a:latin typeface="Century Gothic" panose="020B0502020202020204" pitchFamily="34" charset="0"/>
              </a:endParaRPr>
            </a:p>
          </p:txBody>
        </p:sp>
        <p:cxnSp>
          <p:nvCxnSpPr>
            <p:cNvPr id="13" name="ïšḻïďê-Straight Connector 22"/>
            <p:cNvCxnSpPr/>
            <p:nvPr/>
          </p:nvCxnSpPr>
          <p:spPr>
            <a:xfrm>
              <a:off x="2096043" y="4955928"/>
              <a:ext cx="0" cy="77732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cxnSp>
        <p:nvCxnSpPr>
          <p:cNvPr id="14" name="ïšḻïďê-Straight Connector 6"/>
          <p:cNvCxnSpPr/>
          <p:nvPr/>
        </p:nvCxnSpPr>
        <p:spPr>
          <a:xfrm>
            <a:off x="337561" y="2653664"/>
            <a:ext cx="3249324"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12437" y="1270982"/>
            <a:ext cx="2956963" cy="1421928"/>
          </a:xfrm>
          <a:prstGeom prst="rect">
            <a:avLst/>
          </a:prstGeom>
        </p:spPr>
        <p:txBody>
          <a:bodyPr wrap="square">
            <a:spAutoFit/>
            <a:scene3d>
              <a:camera prst="orthographicFront"/>
              <a:lightRig rig="threePt" dir="t"/>
            </a:scene3d>
            <a:sp3d contourW="12700"/>
          </a:bodyPr>
          <a:lstStyle/>
          <a:p>
            <a:pPr marL="285750" indent="-285750">
              <a:lnSpc>
                <a:spcPct val="120000"/>
              </a:lnSpc>
              <a:buFont typeface="Wingdings" panose="05000000000000000000" pitchFamily="2" charset="2"/>
              <a:buChar char="ü"/>
            </a:pPr>
            <a:r>
              <a:rPr lang="zh-TW" altLang="en-US" dirty="0">
                <a:solidFill>
                  <a:schemeClr val="bg1"/>
                </a:solidFill>
                <a:latin typeface="Microsoft YaHei UI" panose="020B0503020204020204" pitchFamily="34" charset="-122"/>
                <a:ea typeface="Microsoft YaHei UI" panose="020B0503020204020204" pitchFamily="34" charset="-122"/>
              </a:rPr>
              <a:t>人口統計變數</a:t>
            </a:r>
          </a:p>
          <a:p>
            <a:pPr marL="285750" indent="-285750">
              <a:lnSpc>
                <a:spcPct val="120000"/>
              </a:lnSpc>
              <a:buFont typeface="Wingdings" panose="05000000000000000000" pitchFamily="2" charset="2"/>
              <a:buChar char="ü"/>
            </a:pPr>
            <a:r>
              <a:rPr lang="zh-TW" altLang="en-US" dirty="0">
                <a:solidFill>
                  <a:schemeClr val="bg1"/>
                </a:solidFill>
                <a:latin typeface="Microsoft YaHei UI" panose="020B0503020204020204" pitchFamily="34" charset="-122"/>
                <a:ea typeface="Microsoft YaHei UI" panose="020B0503020204020204" pitchFamily="34" charset="-122"/>
              </a:rPr>
              <a:t>地理變數</a:t>
            </a:r>
          </a:p>
          <a:p>
            <a:pPr marL="285750" indent="-285750">
              <a:lnSpc>
                <a:spcPct val="120000"/>
              </a:lnSpc>
              <a:buFont typeface="Wingdings" panose="05000000000000000000" pitchFamily="2" charset="2"/>
              <a:buChar char="ü"/>
            </a:pPr>
            <a:r>
              <a:rPr lang="zh-TW" altLang="en-US" dirty="0">
                <a:solidFill>
                  <a:schemeClr val="bg1"/>
                </a:solidFill>
                <a:latin typeface="Microsoft YaHei UI" panose="020B0503020204020204" pitchFamily="34" charset="-122"/>
                <a:ea typeface="Microsoft YaHei UI" panose="020B0503020204020204" pitchFamily="34" charset="-122"/>
              </a:rPr>
              <a:t>行為變數</a:t>
            </a:r>
          </a:p>
          <a:p>
            <a:pPr marL="285750" indent="-285750">
              <a:lnSpc>
                <a:spcPct val="120000"/>
              </a:lnSpc>
              <a:buFont typeface="Wingdings" panose="05000000000000000000" pitchFamily="2" charset="2"/>
              <a:buChar char="ü"/>
            </a:pPr>
            <a:r>
              <a:rPr lang="zh-TW" altLang="en-US" dirty="0">
                <a:solidFill>
                  <a:schemeClr val="bg1"/>
                </a:solidFill>
                <a:latin typeface="Microsoft YaHei UI" panose="020B0503020204020204" pitchFamily="34" charset="-122"/>
                <a:ea typeface="Microsoft YaHei UI" panose="020B0503020204020204" pitchFamily="34" charset="-122"/>
              </a:rPr>
              <a:t>心理統計變數</a:t>
            </a:r>
          </a:p>
        </p:txBody>
      </p:sp>
      <p:sp>
        <p:nvSpPr>
          <p:cNvPr id="20" name="矩形 19"/>
          <p:cNvSpPr/>
          <p:nvPr/>
        </p:nvSpPr>
        <p:spPr>
          <a:xfrm>
            <a:off x="1291359" y="2848040"/>
            <a:ext cx="2517904" cy="1471428"/>
          </a:xfrm>
          <a:prstGeom prst="rect">
            <a:avLst/>
          </a:prstGeom>
        </p:spPr>
        <p:txBody>
          <a:bodyPr wrap="square">
            <a:spAutoFit/>
            <a:scene3d>
              <a:camera prst="orthographicFront"/>
              <a:lightRig rig="threePt" dir="t"/>
            </a:scene3d>
            <a:sp3d contourW="12700"/>
          </a:bodyPr>
          <a:lstStyle/>
          <a:p>
            <a:pPr marL="342900" indent="-342900">
              <a:lnSpc>
                <a:spcPct val="120000"/>
              </a:lnSpc>
              <a:buFont typeface="Wingdings" panose="05000000000000000000" pitchFamily="2" charset="2"/>
              <a:buChar char="ü"/>
            </a:pPr>
            <a:r>
              <a:rPr lang="zh-TW" altLang="en-US" sz="1867" dirty="0">
                <a:solidFill>
                  <a:schemeClr val="bg1"/>
                </a:solidFill>
                <a:latin typeface="Microsoft YaHei UI" panose="020B0503020204020204" pitchFamily="34" charset="-122"/>
                <a:ea typeface="Microsoft YaHei UI" panose="020B0503020204020204" pitchFamily="34" charset="-122"/>
                <a:cs typeface="Microsoft Himalaya" panose="01010100010101010101" pitchFamily="2" charset="0"/>
              </a:rPr>
              <a:t>改變階段模式</a:t>
            </a:r>
          </a:p>
          <a:p>
            <a:pPr marL="342900" indent="-342900">
              <a:lnSpc>
                <a:spcPct val="120000"/>
              </a:lnSpc>
              <a:buFont typeface="Wingdings" panose="05000000000000000000" pitchFamily="2" charset="2"/>
              <a:buChar char="ü"/>
            </a:pPr>
            <a:r>
              <a:rPr lang="zh-TW" altLang="en-US" sz="1867" dirty="0">
                <a:solidFill>
                  <a:schemeClr val="bg1"/>
                </a:solidFill>
                <a:latin typeface="Microsoft YaHei UI" panose="020B0503020204020204" pitchFamily="34" charset="-122"/>
                <a:ea typeface="Microsoft YaHei UI" panose="020B0503020204020204" pitchFamily="34" charset="-122"/>
                <a:cs typeface="Microsoft Himalaya" panose="01010100010101010101" pitchFamily="2" charset="0"/>
              </a:rPr>
              <a:t>健康型態區隔模式</a:t>
            </a:r>
          </a:p>
          <a:p>
            <a:pPr marL="342900" indent="-342900">
              <a:lnSpc>
                <a:spcPct val="120000"/>
              </a:lnSpc>
              <a:buFont typeface="Wingdings" panose="05000000000000000000" pitchFamily="2" charset="2"/>
              <a:buChar char="ü"/>
            </a:pPr>
            <a:r>
              <a:rPr lang="zh-TW" altLang="en-US" sz="1867" dirty="0">
                <a:solidFill>
                  <a:schemeClr val="bg1"/>
                </a:solidFill>
                <a:latin typeface="Microsoft YaHei UI" panose="020B0503020204020204" pitchFamily="34" charset="-122"/>
                <a:ea typeface="Microsoft YaHei UI" panose="020B0503020204020204" pitchFamily="34" charset="-122"/>
                <a:cs typeface="Microsoft Himalaya" panose="01010100010101010101" pitchFamily="2" charset="0"/>
              </a:rPr>
              <a:t>意識形態市場區隔策略</a:t>
            </a:r>
          </a:p>
        </p:txBody>
      </p:sp>
      <p:sp>
        <p:nvSpPr>
          <p:cNvPr id="24" name="矩形 23"/>
          <p:cNvSpPr/>
          <p:nvPr/>
        </p:nvSpPr>
        <p:spPr>
          <a:xfrm>
            <a:off x="4644008" y="388200"/>
            <a:ext cx="4455671" cy="68614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pPr>
            <a:r>
              <a:rPr kumimoji="1" lang="zh-TW" altLang="en-US" sz="1200" b="1" dirty="0">
                <a:solidFill>
                  <a:srgbClr val="000000"/>
                </a:solidFill>
                <a:latin typeface="Microsoft YaHei UI" panose="020B0503020204020204" pitchFamily="34" charset="-122"/>
                <a:ea typeface="Microsoft YaHei UI" panose="020B0503020204020204" pitchFamily="34" charset="-122"/>
                <a:cs typeface="Times New Roman" pitchFamily="18" charset="0"/>
              </a:rPr>
              <a:t>在特殊的行銷情境中，會使用到一些特別的區隔變數。</a:t>
            </a:r>
          </a:p>
          <a:p>
            <a:pPr fontAlgn="base">
              <a:spcBef>
                <a:spcPct val="0"/>
              </a:spcBef>
              <a:spcAft>
                <a:spcPct val="0"/>
              </a:spcAft>
            </a:pPr>
            <a:r>
              <a:rPr kumimoji="1" lang="zh-TW" altLang="en-US" sz="1200" b="1" dirty="0">
                <a:solidFill>
                  <a:srgbClr val="000000"/>
                </a:solidFill>
                <a:latin typeface="Microsoft YaHei UI" panose="020B0503020204020204" pitchFamily="34" charset="-122"/>
                <a:ea typeface="Microsoft YaHei UI" panose="020B0503020204020204" pitchFamily="34" charset="-122"/>
                <a:cs typeface="Times New Roman" pitchFamily="18" charset="0"/>
              </a:rPr>
              <a:t>這些變數的採用往往</a:t>
            </a:r>
            <a:r>
              <a:rPr lang="zh-TW" altLang="en-US" sz="1200" b="1" dirty="0">
                <a:solidFill>
                  <a:srgbClr val="000000"/>
                </a:solidFill>
                <a:latin typeface="Microsoft YaHei UI" panose="020B0503020204020204" pitchFamily="34" charset="-122"/>
                <a:ea typeface="Microsoft YaHei UI" panose="020B0503020204020204" pitchFamily="34" charset="-122"/>
                <a:cs typeface="Times New Roman" pitchFamily="18" charset="0"/>
              </a:rPr>
              <a:t>需要行銷人員的創意</a:t>
            </a:r>
            <a:r>
              <a:rPr lang="zh-TW" altLang="en-US" sz="1200" b="1" dirty="0" smtClean="0">
                <a:solidFill>
                  <a:srgbClr val="000000"/>
                </a:solidFill>
                <a:latin typeface="Microsoft YaHei UI" panose="020B0503020204020204" pitchFamily="34" charset="-122"/>
                <a:ea typeface="Microsoft YaHei UI" panose="020B0503020204020204" pitchFamily="34" charset="-122"/>
                <a:cs typeface="Times New Roman" pitchFamily="18" charset="0"/>
              </a:rPr>
              <a:t>，</a:t>
            </a:r>
            <a:endParaRPr lang="en-US" altLang="zh-TW" sz="1200" b="1" dirty="0" smtClean="0">
              <a:solidFill>
                <a:srgbClr val="000000"/>
              </a:solidFill>
              <a:latin typeface="Microsoft YaHei UI" panose="020B0503020204020204" pitchFamily="34" charset="-122"/>
              <a:ea typeface="Microsoft YaHei UI" panose="020B0503020204020204" pitchFamily="34" charset="-122"/>
              <a:cs typeface="Times New Roman" pitchFamily="18" charset="0"/>
            </a:endParaRPr>
          </a:p>
          <a:p>
            <a:pPr fontAlgn="base">
              <a:spcBef>
                <a:spcPct val="0"/>
              </a:spcBef>
              <a:spcAft>
                <a:spcPct val="0"/>
              </a:spcAft>
            </a:pPr>
            <a:r>
              <a:rPr lang="zh-TW" altLang="en-US" sz="1200" b="1" dirty="0" smtClean="0">
                <a:solidFill>
                  <a:srgbClr val="000000"/>
                </a:solidFill>
                <a:latin typeface="Microsoft YaHei UI" panose="020B0503020204020204" pitchFamily="34" charset="-122"/>
                <a:ea typeface="Microsoft YaHei UI" panose="020B0503020204020204" pitchFamily="34" charset="-122"/>
                <a:cs typeface="Times New Roman" pitchFamily="18" charset="0"/>
              </a:rPr>
              <a:t>只要</a:t>
            </a:r>
            <a:r>
              <a:rPr lang="zh-TW" altLang="en-US" sz="1200" b="1" dirty="0">
                <a:solidFill>
                  <a:srgbClr val="000000"/>
                </a:solidFill>
                <a:latin typeface="Microsoft YaHei UI" panose="020B0503020204020204" pitchFamily="34" charset="-122"/>
                <a:ea typeface="Microsoft YaHei UI" panose="020B0503020204020204" pitchFamily="34" charset="-122"/>
                <a:cs typeface="Times New Roman" pitchFamily="18" charset="0"/>
              </a:rPr>
              <a:t>能符合基本的原則，任何變數都可以作為市場區隔的基礎</a:t>
            </a:r>
          </a:p>
        </p:txBody>
      </p:sp>
      <p:pic>
        <p:nvPicPr>
          <p:cNvPr id="25" name="圖片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447" y="1356661"/>
            <a:ext cx="5114553" cy="3429881"/>
          </a:xfrm>
          <a:prstGeom prst="rect">
            <a:avLst/>
          </a:prstGeom>
        </p:spPr>
      </p:pic>
      <p:sp>
        <p:nvSpPr>
          <p:cNvPr id="16" name="Marcador de número de diapositiva 21"/>
          <p:cNvSpPr txBox="1">
            <a:spLocks/>
          </p:cNvSpPr>
          <p:nvPr/>
        </p:nvSpPr>
        <p:spPr>
          <a:xfrm>
            <a:off x="6857855" y="484568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15</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373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1354" y="0"/>
            <a:ext cx="9141292" cy="5143500"/>
          </a:xfrm>
          <a:prstGeom prst="rect">
            <a:avLst/>
          </a:prstGeom>
        </p:spPr>
      </p:pic>
      <p:pic>
        <p:nvPicPr>
          <p:cNvPr id="15" name="圖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409762"/>
            <a:ext cx="1512553" cy="2991056"/>
          </a:xfrm>
          <a:prstGeom prst="rect">
            <a:avLst/>
          </a:prstGeom>
        </p:spPr>
      </p:pic>
      <p:sp>
        <p:nvSpPr>
          <p:cNvPr id="25" name="矩形 24">
            <a:extLst>
              <a:ext uri="{FF2B5EF4-FFF2-40B4-BE49-F238E27FC236}">
                <a16:creationId xmlns:a16="http://schemas.microsoft.com/office/drawing/2014/main" xmlns="" id="{CDA51A29-5004-4A23-ADFD-DD80A56C5F06}"/>
              </a:ext>
            </a:extLst>
          </p:cNvPr>
          <p:cNvSpPr/>
          <p:nvPr/>
        </p:nvSpPr>
        <p:spPr>
          <a:xfrm>
            <a:off x="5910498" y="1400187"/>
            <a:ext cx="2607286" cy="3000631"/>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a:extLst>
              <a:ext uri="{FF2B5EF4-FFF2-40B4-BE49-F238E27FC236}">
                <a16:creationId xmlns:a16="http://schemas.microsoft.com/office/drawing/2014/main" xmlns="" id="{CDA51A29-5004-4A23-ADFD-DD80A56C5F06}"/>
              </a:ext>
            </a:extLst>
          </p:cNvPr>
          <p:cNvSpPr/>
          <p:nvPr/>
        </p:nvSpPr>
        <p:spPr>
          <a:xfrm>
            <a:off x="1974403" y="1413124"/>
            <a:ext cx="2607286" cy="300063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 name="组合 15"/>
          <p:cNvGrpSpPr/>
          <p:nvPr/>
        </p:nvGrpSpPr>
        <p:grpSpPr>
          <a:xfrm>
            <a:off x="2061785" y="1477276"/>
            <a:ext cx="2469210" cy="1552649"/>
            <a:chOff x="8386922" y="2192795"/>
            <a:chExt cx="3292280" cy="2070199"/>
          </a:xfrm>
        </p:grpSpPr>
        <p:sp>
          <p:nvSpPr>
            <p:cNvPr id="3" name="矩形 2"/>
            <p:cNvSpPr/>
            <p:nvPr/>
          </p:nvSpPr>
          <p:spPr>
            <a:xfrm>
              <a:off x="8386922" y="2192795"/>
              <a:ext cx="2501950"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bg1"/>
                  </a:solidFill>
                  <a:latin typeface="Microsoft YaHei UI" panose="020B0503020204020204" pitchFamily="34" charset="-122"/>
                  <a:ea typeface="Microsoft YaHei UI" panose="020B0503020204020204" pitchFamily="34" charset="-122"/>
                </a:rPr>
                <a:t>二輪電影</a:t>
              </a:r>
            </a:p>
          </p:txBody>
        </p:sp>
        <p:sp>
          <p:nvSpPr>
            <p:cNvPr id="4" name="文本框 3"/>
            <p:cNvSpPr txBox="1"/>
            <p:nvPr/>
          </p:nvSpPr>
          <p:spPr>
            <a:xfrm>
              <a:off x="8540881" y="2542352"/>
              <a:ext cx="3138321" cy="1720642"/>
            </a:xfrm>
            <a:prstGeom prst="rect">
              <a:avLst/>
            </a:prstGeom>
            <a:noFill/>
          </p:spPr>
          <p:txBody>
            <a:bodyPr wrap="square" rtlCol="0">
              <a:spAutoFit/>
              <a:scene3d>
                <a:camera prst="orthographicFront"/>
                <a:lightRig rig="threePt" dir="t"/>
              </a:scene3d>
              <a:sp3d contourW="12700"/>
            </a:bodyPr>
            <a:lstStyle/>
            <a:p>
              <a:pPr marL="285750" indent="-285750">
                <a:lnSpc>
                  <a:spcPct val="150000"/>
                </a:lnSpc>
                <a:buFont typeface="Wingdings" panose="05000000000000000000" pitchFamily="2" charset="2"/>
                <a:buChar char="p"/>
              </a:pPr>
              <a:r>
                <a:rPr lang="en-US" altLang="zh-TW" dirty="0">
                  <a:solidFill>
                    <a:schemeClr val="bg1"/>
                  </a:solidFill>
                  <a:latin typeface="Microsoft YaHei UI" panose="020B0503020204020204" pitchFamily="34" charset="-122"/>
                  <a:ea typeface="Microsoft YaHei UI" panose="020B0503020204020204" pitchFamily="34" charset="-122"/>
                </a:rPr>
                <a:t>25</a:t>
              </a:r>
              <a:r>
                <a:rPr lang="zh-TW" altLang="en-US" dirty="0">
                  <a:solidFill>
                    <a:schemeClr val="bg1"/>
                  </a:solidFill>
                  <a:latin typeface="Microsoft YaHei UI" panose="020B0503020204020204" pitchFamily="34" charset="-122"/>
                  <a:ea typeface="Microsoft YaHei UI" panose="020B0503020204020204" pitchFamily="34" charset="-122"/>
                </a:rPr>
                <a:t>歲到</a:t>
              </a:r>
              <a:r>
                <a:rPr lang="en-US" altLang="zh-TW" dirty="0">
                  <a:solidFill>
                    <a:schemeClr val="bg1"/>
                  </a:solidFill>
                  <a:latin typeface="Microsoft YaHei UI" panose="020B0503020204020204" pitchFamily="34" charset="-122"/>
                  <a:ea typeface="Microsoft YaHei UI" panose="020B0503020204020204" pitchFamily="34" charset="-122"/>
                </a:rPr>
                <a:t>40</a:t>
              </a:r>
              <a:r>
                <a:rPr lang="zh-TW" altLang="en-US" dirty="0" smtClean="0">
                  <a:solidFill>
                    <a:schemeClr val="bg1"/>
                  </a:solidFill>
                  <a:latin typeface="Microsoft YaHei UI" panose="020B0503020204020204" pitchFamily="34" charset="-122"/>
                  <a:ea typeface="Microsoft YaHei UI" panose="020B0503020204020204" pitchFamily="34" charset="-122"/>
                </a:rPr>
                <a:t>歲</a:t>
              </a:r>
              <a:endParaRPr lang="en-US" altLang="zh-TW" dirty="0" smtClean="0">
                <a:solidFill>
                  <a:schemeClr val="bg1"/>
                </a:solidFill>
                <a:latin typeface="Microsoft YaHei UI" panose="020B0503020204020204" pitchFamily="34" charset="-122"/>
                <a:ea typeface="Microsoft YaHei UI" panose="020B0503020204020204" pitchFamily="34" charset="-122"/>
              </a:endParaRPr>
            </a:p>
            <a:p>
              <a:pPr marL="285750" indent="-285750">
                <a:lnSpc>
                  <a:spcPct val="150000"/>
                </a:lnSpc>
                <a:buFont typeface="Wingdings" panose="05000000000000000000" pitchFamily="2" charset="2"/>
                <a:buChar char="p"/>
              </a:pPr>
              <a:r>
                <a:rPr lang="zh-TW" altLang="en-US" dirty="0" smtClean="0">
                  <a:solidFill>
                    <a:schemeClr val="bg1"/>
                  </a:solidFill>
                  <a:latin typeface="Microsoft YaHei UI" panose="020B0503020204020204" pitchFamily="34" charset="-122"/>
                  <a:ea typeface="Microsoft YaHei UI" panose="020B0503020204020204" pitchFamily="34" charset="-122"/>
                </a:rPr>
                <a:t>聰明</a:t>
              </a:r>
              <a:r>
                <a:rPr lang="zh-TW" altLang="en-US" dirty="0">
                  <a:solidFill>
                    <a:schemeClr val="bg1"/>
                  </a:solidFill>
                  <a:latin typeface="Microsoft YaHei UI" panose="020B0503020204020204" pitchFamily="34" charset="-122"/>
                  <a:ea typeface="Microsoft YaHei UI" panose="020B0503020204020204" pitchFamily="34" charset="-122"/>
                </a:rPr>
                <a:t>、對電影品味講究</a:t>
              </a:r>
            </a:p>
          </p:txBody>
        </p:sp>
      </p:grpSp>
      <p:grpSp>
        <p:nvGrpSpPr>
          <p:cNvPr id="8" name="组合 21"/>
          <p:cNvGrpSpPr/>
          <p:nvPr/>
        </p:nvGrpSpPr>
        <p:grpSpPr>
          <a:xfrm>
            <a:off x="6011885" y="1477278"/>
            <a:ext cx="2505898" cy="2870359"/>
            <a:chOff x="8386922" y="2192795"/>
            <a:chExt cx="3341197" cy="3827143"/>
          </a:xfrm>
        </p:grpSpPr>
        <p:sp>
          <p:nvSpPr>
            <p:cNvPr id="9" name="矩形 8"/>
            <p:cNvSpPr/>
            <p:nvPr/>
          </p:nvSpPr>
          <p:spPr>
            <a:xfrm>
              <a:off x="8386922" y="2192795"/>
              <a:ext cx="2501950" cy="615553"/>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b="1" dirty="0">
                  <a:solidFill>
                    <a:schemeClr val="bg1"/>
                  </a:solidFill>
                  <a:latin typeface="Microsoft YaHei UI" panose="020B0503020204020204" pitchFamily="34" charset="-122"/>
                  <a:ea typeface="Microsoft YaHei UI" panose="020B0503020204020204" pitchFamily="34" charset="-122"/>
                </a:rPr>
                <a:t>主題電影</a:t>
              </a:r>
            </a:p>
          </p:txBody>
        </p:sp>
        <p:sp>
          <p:nvSpPr>
            <p:cNvPr id="10" name="文本框 9"/>
            <p:cNvSpPr txBox="1"/>
            <p:nvPr/>
          </p:nvSpPr>
          <p:spPr>
            <a:xfrm>
              <a:off x="8502770" y="2572843"/>
              <a:ext cx="3225349" cy="3447095"/>
            </a:xfrm>
            <a:prstGeom prst="rect">
              <a:avLst/>
            </a:prstGeom>
            <a:noFill/>
          </p:spPr>
          <p:txBody>
            <a:bodyPr wrap="square" rtlCol="0">
              <a:spAutoFit/>
              <a:scene3d>
                <a:camera prst="orthographicFront"/>
                <a:lightRig rig="threePt" dir="t"/>
              </a:scene3d>
              <a:sp3d contourW="12700"/>
            </a:bodyPr>
            <a:lstStyle/>
            <a:p>
              <a:pPr marL="285750" indent="-285750">
                <a:lnSpc>
                  <a:spcPct val="150000"/>
                </a:lnSpc>
                <a:buFont typeface="Wingdings" panose="05000000000000000000" pitchFamily="2" charset="2"/>
                <a:buChar char="p"/>
              </a:pPr>
              <a:r>
                <a:rPr lang="en-US" altLang="zh-TW" dirty="0">
                  <a:solidFill>
                    <a:schemeClr val="bg1"/>
                  </a:solidFill>
                  <a:latin typeface="Microsoft YaHei UI" panose="020B0503020204020204" pitchFamily="34" charset="-122"/>
                  <a:ea typeface="Microsoft YaHei UI" panose="020B0503020204020204" pitchFamily="34" charset="-122"/>
                </a:rPr>
                <a:t>18</a:t>
              </a:r>
              <a:r>
                <a:rPr lang="zh-TW" altLang="en-US" dirty="0">
                  <a:solidFill>
                    <a:schemeClr val="bg1"/>
                  </a:solidFill>
                  <a:latin typeface="Microsoft YaHei UI" panose="020B0503020204020204" pitchFamily="34" charset="-122"/>
                  <a:ea typeface="Microsoft YaHei UI" panose="020B0503020204020204" pitchFamily="34" charset="-122"/>
                </a:rPr>
                <a:t>歲到</a:t>
              </a:r>
              <a:r>
                <a:rPr lang="en-US" altLang="zh-TW" dirty="0">
                  <a:solidFill>
                    <a:schemeClr val="bg1"/>
                  </a:solidFill>
                  <a:latin typeface="Microsoft YaHei UI" panose="020B0503020204020204" pitchFamily="34" charset="-122"/>
                  <a:ea typeface="Microsoft YaHei UI" panose="020B0503020204020204" pitchFamily="34" charset="-122"/>
                </a:rPr>
                <a:t>30</a:t>
              </a:r>
              <a:r>
                <a:rPr lang="zh-TW" altLang="en-US" dirty="0">
                  <a:solidFill>
                    <a:schemeClr val="bg1"/>
                  </a:solidFill>
                  <a:latin typeface="Microsoft YaHei UI" panose="020B0503020204020204" pitchFamily="34" charset="-122"/>
                  <a:ea typeface="Microsoft YaHei UI" panose="020B0503020204020204" pitchFamily="34" charset="-122"/>
                </a:rPr>
                <a:t>歲、男性</a:t>
              </a:r>
              <a:r>
                <a:rPr lang="zh-TW" altLang="en-US" dirty="0" smtClean="0">
                  <a:solidFill>
                    <a:schemeClr val="bg1"/>
                  </a:solidFill>
                  <a:latin typeface="Microsoft YaHei UI" panose="020B0503020204020204" pitchFamily="34" charset="-122"/>
                  <a:ea typeface="Microsoft YaHei UI" panose="020B0503020204020204" pitchFamily="34" charset="-122"/>
                </a:rPr>
                <a:t>為主</a:t>
              </a:r>
              <a:r>
                <a:rPr lang="zh-TW" altLang="en-US" dirty="0">
                  <a:solidFill>
                    <a:schemeClr val="bg1"/>
                  </a:solidFill>
                  <a:latin typeface="Microsoft YaHei UI" panose="020B0503020204020204" pitchFamily="34" charset="-122"/>
                  <a:ea typeface="Microsoft YaHei UI" panose="020B0503020204020204" pitchFamily="34" charset="-122"/>
                </a:rPr>
                <a:t>、</a:t>
              </a:r>
              <a:r>
                <a:rPr lang="zh-TW" altLang="en-US" dirty="0" smtClean="0">
                  <a:solidFill>
                    <a:schemeClr val="bg1"/>
                  </a:solidFill>
                  <a:latin typeface="Microsoft YaHei UI" panose="020B0503020204020204" pitchFamily="34" charset="-122"/>
                  <a:ea typeface="Microsoft YaHei UI" panose="020B0503020204020204" pitchFamily="34" charset="-122"/>
                </a:rPr>
                <a:t>酒類消費者</a:t>
              </a:r>
              <a:endParaRPr lang="en-US" altLang="zh-TW" dirty="0" smtClean="0">
                <a:solidFill>
                  <a:schemeClr val="bg1"/>
                </a:solidFill>
                <a:latin typeface="Microsoft YaHei UI" panose="020B0503020204020204" pitchFamily="34" charset="-122"/>
                <a:ea typeface="Microsoft YaHei UI" panose="020B0503020204020204" pitchFamily="34" charset="-122"/>
              </a:endParaRPr>
            </a:p>
            <a:p>
              <a:pPr marL="285750" indent="-285750">
                <a:lnSpc>
                  <a:spcPct val="150000"/>
                </a:lnSpc>
                <a:buFont typeface="Wingdings" panose="05000000000000000000" pitchFamily="2" charset="2"/>
                <a:buChar char="p"/>
              </a:pPr>
              <a:r>
                <a:rPr lang="zh-TW" altLang="en-US" dirty="0" smtClean="0">
                  <a:solidFill>
                    <a:schemeClr val="bg1"/>
                  </a:solidFill>
                  <a:latin typeface="Microsoft YaHei UI" panose="020B0503020204020204" pitchFamily="34" charset="-122"/>
                  <a:ea typeface="Microsoft YaHei UI" panose="020B0503020204020204" pitchFamily="34" charset="-122"/>
                </a:rPr>
                <a:t>這個</a:t>
              </a:r>
              <a:r>
                <a:rPr lang="zh-TW" altLang="en-US" dirty="0">
                  <a:solidFill>
                    <a:schemeClr val="bg1"/>
                  </a:solidFill>
                  <a:latin typeface="Microsoft YaHei UI" panose="020B0503020204020204" pitchFamily="34" charset="-122"/>
                  <a:ea typeface="Microsoft YaHei UI" panose="020B0503020204020204" pitchFamily="34" charset="-122"/>
                </a:rPr>
                <a:t>族群同時也是非主流、專業</a:t>
              </a:r>
              <a:r>
                <a:rPr lang="zh-TW" altLang="en-US" dirty="0" smtClean="0">
                  <a:solidFill>
                    <a:schemeClr val="bg1"/>
                  </a:solidFill>
                  <a:latin typeface="Microsoft YaHei UI" panose="020B0503020204020204" pitchFamily="34" charset="-122"/>
                  <a:ea typeface="Microsoft YaHei UI" panose="020B0503020204020204" pitchFamily="34" charset="-122"/>
                </a:rPr>
                <a:t>獨立錄影帶</a:t>
              </a:r>
              <a:r>
                <a:rPr lang="zh-TW" altLang="en-US" dirty="0">
                  <a:solidFill>
                    <a:schemeClr val="bg1"/>
                  </a:solidFill>
                  <a:latin typeface="Microsoft YaHei UI" panose="020B0503020204020204" pitchFamily="34" charset="-122"/>
                  <a:ea typeface="Microsoft YaHei UI" panose="020B0503020204020204" pitchFamily="34" charset="-122"/>
                </a:rPr>
                <a:t>出租店</a:t>
              </a:r>
              <a:r>
                <a:rPr lang="zh-TW" altLang="en-US" dirty="0" smtClean="0">
                  <a:solidFill>
                    <a:schemeClr val="bg1"/>
                  </a:solidFill>
                  <a:latin typeface="Microsoft YaHei UI" panose="020B0503020204020204" pitchFamily="34" charset="-122"/>
                  <a:ea typeface="Microsoft YaHei UI" panose="020B0503020204020204" pitchFamily="34" charset="-122"/>
                </a:rPr>
                <a:t>消費者</a:t>
              </a:r>
              <a:endParaRPr lang="zh-TW" altLang="en-US" dirty="0">
                <a:solidFill>
                  <a:schemeClr val="bg1"/>
                </a:solidFill>
                <a:latin typeface="Microsoft YaHei UI" panose="020B0503020204020204" pitchFamily="34" charset="-122"/>
                <a:ea typeface="Microsoft YaHei UI" panose="020B0503020204020204" pitchFamily="34" charset="-122"/>
              </a:endParaRPr>
            </a:p>
          </p:txBody>
        </p:sp>
      </p:grpSp>
      <p:sp>
        <p:nvSpPr>
          <p:cNvPr id="19" name="矩形 18"/>
          <p:cNvSpPr/>
          <p:nvPr/>
        </p:nvSpPr>
        <p:spPr>
          <a:xfrm>
            <a:off x="311051" y="106936"/>
            <a:ext cx="4404965" cy="535531"/>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阿拉摩餐廳電影院市場區隔</a:t>
            </a:r>
          </a:p>
        </p:txBody>
      </p:sp>
      <p:sp>
        <p:nvSpPr>
          <p:cNvPr id="21" name="矩形 20">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4" name="圖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1451" y="1400187"/>
            <a:ext cx="1339046" cy="3000631"/>
          </a:xfrm>
          <a:prstGeom prst="rect">
            <a:avLst/>
          </a:prstGeom>
        </p:spPr>
      </p:pic>
      <p:sp>
        <p:nvSpPr>
          <p:cNvPr id="16" name="Marcador de número de diapositiva 21"/>
          <p:cNvSpPr txBox="1">
            <a:spLocks/>
          </p:cNvSpPr>
          <p:nvPr/>
        </p:nvSpPr>
        <p:spPr>
          <a:xfrm>
            <a:off x="6779418" y="4869688"/>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16</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016425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是否適合多樣化電影院市場</a:t>
            </a:r>
          </a:p>
        </p:txBody>
      </p:sp>
    </p:spTree>
    <p:extLst>
      <p:ext uri="{BB962C8B-B14F-4D97-AF65-F5344CB8AC3E}">
        <p14:creationId xmlns:p14="http://schemas.microsoft.com/office/powerpoint/2010/main" val="298688317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250" fill="hold"/>
                                        <p:tgtEl>
                                          <p:spTgt spid="7"/>
                                        </p:tgtEl>
                                        <p:attrNameLst>
                                          <p:attrName>ppt_w</p:attrName>
                                        </p:attrNameLst>
                                      </p:cBhvr>
                                      <p:tavLst>
                                        <p:tav tm="0">
                                          <p:val>
                                            <p:fltVal val="0"/>
                                          </p:val>
                                        </p:tav>
                                        <p:tav tm="100000">
                                          <p:val>
                                            <p:strVal val="#ppt_w"/>
                                          </p:val>
                                        </p:tav>
                                      </p:tavLst>
                                    </p:anim>
                                    <p:anim calcmode="lin" valueType="num">
                                      <p:cBhvr>
                                        <p:cTn id="13" dur="250" fill="hold"/>
                                        <p:tgtEl>
                                          <p:spTgt spid="7"/>
                                        </p:tgtEl>
                                        <p:attrNameLst>
                                          <p:attrName>ppt_h</p:attrName>
                                        </p:attrNameLst>
                                      </p:cBhvr>
                                      <p:tavLst>
                                        <p:tav tm="0">
                                          <p:val>
                                            <p:fltVal val="0"/>
                                          </p:val>
                                        </p:tav>
                                        <p:tav tm="100000">
                                          <p:val>
                                            <p:strVal val="#ppt_h"/>
                                          </p:val>
                                        </p:tav>
                                      </p:tavLst>
                                    </p:anim>
                                    <p:anim calcmode="lin" valueType="num">
                                      <p:cBhvr>
                                        <p:cTn id="14" dur="250" fill="hold"/>
                                        <p:tgtEl>
                                          <p:spTgt spid="7"/>
                                        </p:tgtEl>
                                        <p:attrNameLst>
                                          <p:attrName>style.rotation</p:attrName>
                                        </p:attrNameLst>
                                      </p:cBhvr>
                                      <p:tavLst>
                                        <p:tav tm="0">
                                          <p:val>
                                            <p:fltVal val="90"/>
                                          </p:val>
                                        </p:tav>
                                        <p:tav tm="100000">
                                          <p:val>
                                            <p:fltVal val="0"/>
                                          </p:val>
                                        </p:tav>
                                      </p:tavLst>
                                    </p:anim>
                                    <p:animEffect transition="in" filter="fade">
                                      <p:cBhvr>
                                        <p:cTn id="15" dur="250"/>
                                        <p:tgtEl>
                                          <p:spTgt spid="7"/>
                                        </p:tgtEl>
                                      </p:cBhvr>
                                    </p:animEffect>
                                  </p:childTnLst>
                                </p:cTn>
                              </p:par>
                            </p:childTnLst>
                          </p:cTn>
                        </p:par>
                        <p:par>
                          <p:cTn id="16" fill="hold">
                            <p:stCondLst>
                              <p:cond delay="500"/>
                            </p:stCondLst>
                            <p:childTnLst>
                              <p:par>
                                <p:cTn id="17" presetID="3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250" fill="hold"/>
                                        <p:tgtEl>
                                          <p:spTgt spid="10"/>
                                        </p:tgtEl>
                                        <p:attrNameLst>
                                          <p:attrName>ppt_w</p:attrName>
                                        </p:attrNameLst>
                                      </p:cBhvr>
                                      <p:tavLst>
                                        <p:tav tm="0">
                                          <p:val>
                                            <p:fltVal val="0"/>
                                          </p:val>
                                        </p:tav>
                                        <p:tav tm="100000">
                                          <p:val>
                                            <p:strVal val="#ppt_w"/>
                                          </p:val>
                                        </p:tav>
                                      </p:tavLst>
                                    </p:anim>
                                    <p:anim calcmode="lin" valueType="num">
                                      <p:cBhvr>
                                        <p:cTn id="20" dur="250" fill="hold"/>
                                        <p:tgtEl>
                                          <p:spTgt spid="10"/>
                                        </p:tgtEl>
                                        <p:attrNameLst>
                                          <p:attrName>ppt_h</p:attrName>
                                        </p:attrNameLst>
                                      </p:cBhvr>
                                      <p:tavLst>
                                        <p:tav tm="0">
                                          <p:val>
                                            <p:fltVal val="0"/>
                                          </p:val>
                                        </p:tav>
                                        <p:tav tm="100000">
                                          <p:val>
                                            <p:strVal val="#ppt_h"/>
                                          </p:val>
                                        </p:tav>
                                      </p:tavLst>
                                    </p:anim>
                                    <p:anim calcmode="lin" valueType="num">
                                      <p:cBhvr>
                                        <p:cTn id="21" dur="250" fill="hold"/>
                                        <p:tgtEl>
                                          <p:spTgt spid="10"/>
                                        </p:tgtEl>
                                        <p:attrNameLst>
                                          <p:attrName>style.rotation</p:attrName>
                                        </p:attrNameLst>
                                      </p:cBhvr>
                                      <p:tavLst>
                                        <p:tav tm="0">
                                          <p:val>
                                            <p:fltVal val="90"/>
                                          </p:val>
                                        </p:tav>
                                        <p:tav tm="100000">
                                          <p:val>
                                            <p:fltVal val="0"/>
                                          </p:val>
                                        </p:tav>
                                      </p:tavLst>
                                    </p:anim>
                                    <p:animEffect transition="in" filter="fade">
                                      <p:cBhvr>
                                        <p:cTn id="22" dur="250"/>
                                        <p:tgtEl>
                                          <p:spTgt spid="10"/>
                                        </p:tgtEl>
                                      </p:cBhvr>
                                    </p:animEffect>
                                  </p:childTnLst>
                                </p:cTn>
                              </p:par>
                            </p:childTnLst>
                          </p:cTn>
                        </p:par>
                        <p:par>
                          <p:cTn id="23" fill="hold">
                            <p:stCondLst>
                              <p:cond delay="750"/>
                            </p:stCondLst>
                            <p:childTnLst>
                              <p:par>
                                <p:cTn id="24" presetID="3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250" fill="hold"/>
                                        <p:tgtEl>
                                          <p:spTgt spid="9"/>
                                        </p:tgtEl>
                                        <p:attrNameLst>
                                          <p:attrName>ppt_w</p:attrName>
                                        </p:attrNameLst>
                                      </p:cBhvr>
                                      <p:tavLst>
                                        <p:tav tm="0">
                                          <p:val>
                                            <p:fltVal val="0"/>
                                          </p:val>
                                        </p:tav>
                                        <p:tav tm="100000">
                                          <p:val>
                                            <p:strVal val="#ppt_w"/>
                                          </p:val>
                                        </p:tav>
                                      </p:tavLst>
                                    </p:anim>
                                    <p:anim calcmode="lin" valueType="num">
                                      <p:cBhvr>
                                        <p:cTn id="27" dur="250" fill="hold"/>
                                        <p:tgtEl>
                                          <p:spTgt spid="9"/>
                                        </p:tgtEl>
                                        <p:attrNameLst>
                                          <p:attrName>ppt_h</p:attrName>
                                        </p:attrNameLst>
                                      </p:cBhvr>
                                      <p:tavLst>
                                        <p:tav tm="0">
                                          <p:val>
                                            <p:fltVal val="0"/>
                                          </p:val>
                                        </p:tav>
                                        <p:tav tm="100000">
                                          <p:val>
                                            <p:strVal val="#ppt_h"/>
                                          </p:val>
                                        </p:tav>
                                      </p:tavLst>
                                    </p:anim>
                                    <p:anim calcmode="lin" valueType="num">
                                      <p:cBhvr>
                                        <p:cTn id="28" dur="250" fill="hold"/>
                                        <p:tgtEl>
                                          <p:spTgt spid="9"/>
                                        </p:tgtEl>
                                        <p:attrNameLst>
                                          <p:attrName>style.rotation</p:attrName>
                                        </p:attrNameLst>
                                      </p:cBhvr>
                                      <p:tavLst>
                                        <p:tav tm="0">
                                          <p:val>
                                            <p:fltVal val="90"/>
                                          </p:val>
                                        </p:tav>
                                        <p:tav tm="100000">
                                          <p:val>
                                            <p:fltVal val="0"/>
                                          </p:val>
                                        </p:tav>
                                      </p:tavLst>
                                    </p:anim>
                                    <p:animEffect transition="in" filter="fade">
                                      <p:cBhvr>
                                        <p:cTn id="29" dur="250"/>
                                        <p:tgtEl>
                                          <p:spTgt spid="9"/>
                                        </p:tgtEl>
                                      </p:cBhvr>
                                    </p:animEffect>
                                  </p:childTnLst>
                                </p:cTn>
                              </p:par>
                            </p:childTnLst>
                          </p:cTn>
                        </p:par>
                        <p:par>
                          <p:cTn id="30" fill="hold">
                            <p:stCondLst>
                              <p:cond delay="1000"/>
                            </p:stCondLst>
                            <p:childTnLst>
                              <p:par>
                                <p:cTn id="31" presetID="31"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250" fill="hold"/>
                                        <p:tgtEl>
                                          <p:spTgt spid="14"/>
                                        </p:tgtEl>
                                        <p:attrNameLst>
                                          <p:attrName>ppt_w</p:attrName>
                                        </p:attrNameLst>
                                      </p:cBhvr>
                                      <p:tavLst>
                                        <p:tav tm="0">
                                          <p:val>
                                            <p:fltVal val="0"/>
                                          </p:val>
                                        </p:tav>
                                        <p:tav tm="100000">
                                          <p:val>
                                            <p:strVal val="#ppt_w"/>
                                          </p:val>
                                        </p:tav>
                                      </p:tavLst>
                                    </p:anim>
                                    <p:anim calcmode="lin" valueType="num">
                                      <p:cBhvr>
                                        <p:cTn id="34" dur="250" fill="hold"/>
                                        <p:tgtEl>
                                          <p:spTgt spid="14"/>
                                        </p:tgtEl>
                                        <p:attrNameLst>
                                          <p:attrName>ppt_h</p:attrName>
                                        </p:attrNameLst>
                                      </p:cBhvr>
                                      <p:tavLst>
                                        <p:tav tm="0">
                                          <p:val>
                                            <p:fltVal val="0"/>
                                          </p:val>
                                        </p:tav>
                                        <p:tav tm="100000">
                                          <p:val>
                                            <p:strVal val="#ppt_h"/>
                                          </p:val>
                                        </p:tav>
                                      </p:tavLst>
                                    </p:anim>
                                    <p:anim calcmode="lin" valueType="num">
                                      <p:cBhvr>
                                        <p:cTn id="35" dur="250" fill="hold"/>
                                        <p:tgtEl>
                                          <p:spTgt spid="14"/>
                                        </p:tgtEl>
                                        <p:attrNameLst>
                                          <p:attrName>style.rotation</p:attrName>
                                        </p:attrNameLst>
                                      </p:cBhvr>
                                      <p:tavLst>
                                        <p:tav tm="0">
                                          <p:val>
                                            <p:fltVal val="90"/>
                                          </p:val>
                                        </p:tav>
                                        <p:tav tm="100000">
                                          <p:val>
                                            <p:fltVal val="0"/>
                                          </p:val>
                                        </p:tav>
                                      </p:tavLst>
                                    </p:anim>
                                    <p:animEffect transition="in" filter="fade">
                                      <p:cBhvr>
                                        <p:cTn id="3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H="1">
            <a:off x="2592987" y="658535"/>
            <a:ext cx="1384703" cy="138261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平行四边形 4"/>
          <p:cNvSpPr/>
          <p:nvPr/>
        </p:nvSpPr>
        <p:spPr>
          <a:xfrm>
            <a:off x="2375231" y="1692288"/>
            <a:ext cx="910108" cy="763036"/>
          </a:xfrm>
          <a:prstGeom prst="parallelogram">
            <a:avLst>
              <a:gd name="adj" fmla="val 10015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平行四边形 5"/>
          <p:cNvSpPr/>
          <p:nvPr/>
        </p:nvSpPr>
        <p:spPr>
          <a:xfrm>
            <a:off x="2853951" y="3284721"/>
            <a:ext cx="1541983" cy="1292801"/>
          </a:xfrm>
          <a:prstGeom prst="parallelogram">
            <a:avLst>
              <a:gd name="adj" fmla="val 10015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28" name="组合 27"/>
          <p:cNvGrpSpPr/>
          <p:nvPr/>
        </p:nvGrpSpPr>
        <p:grpSpPr>
          <a:xfrm>
            <a:off x="2356019" y="1252539"/>
            <a:ext cx="453702" cy="500743"/>
            <a:chOff x="6952343" y="-1290029"/>
            <a:chExt cx="1219200" cy="1219200"/>
          </a:xfrm>
        </p:grpSpPr>
        <p:sp>
          <p:nvSpPr>
            <p:cNvPr id="29" name="椭圆 28"/>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sp>
          <p:nvSpPr>
            <p:cNvPr id="30" name="椭圆 8"/>
            <p:cNvSpPr/>
            <p:nvPr/>
          </p:nvSpPr>
          <p:spPr>
            <a:xfrm>
              <a:off x="7284429" y="-952531"/>
              <a:ext cx="555028" cy="544205"/>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grpSp>
      <p:grpSp>
        <p:nvGrpSpPr>
          <p:cNvPr id="31" name="组合 30"/>
          <p:cNvGrpSpPr/>
          <p:nvPr/>
        </p:nvGrpSpPr>
        <p:grpSpPr>
          <a:xfrm>
            <a:off x="6270433" y="1364295"/>
            <a:ext cx="500743" cy="500743"/>
            <a:chOff x="6952343" y="-1290029"/>
            <a:chExt cx="1219200" cy="1219200"/>
          </a:xfrm>
        </p:grpSpPr>
        <p:sp>
          <p:nvSpPr>
            <p:cNvPr id="32" name="椭圆 31"/>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sp>
          <p:nvSpPr>
            <p:cNvPr id="33" name="椭圆 11"/>
            <p:cNvSpPr/>
            <p:nvPr/>
          </p:nvSpPr>
          <p:spPr>
            <a:xfrm>
              <a:off x="7284429" y="-957524"/>
              <a:ext cx="555028" cy="554191"/>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grpSp>
      <p:grpSp>
        <p:nvGrpSpPr>
          <p:cNvPr id="34" name="组合 33"/>
          <p:cNvGrpSpPr/>
          <p:nvPr/>
        </p:nvGrpSpPr>
        <p:grpSpPr>
          <a:xfrm>
            <a:off x="4565568" y="3427829"/>
            <a:ext cx="500743" cy="500743"/>
            <a:chOff x="6952343" y="-1290029"/>
            <a:chExt cx="1219200" cy="1219200"/>
          </a:xfrm>
        </p:grpSpPr>
        <p:sp>
          <p:nvSpPr>
            <p:cNvPr id="35" name="椭圆 34"/>
            <p:cNvSpPr/>
            <p:nvPr/>
          </p:nvSpPr>
          <p:spPr>
            <a:xfrm>
              <a:off x="6952343" y="-1290029"/>
              <a:ext cx="1219200" cy="12192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sp>
          <p:nvSpPr>
            <p:cNvPr id="36" name="椭圆 14"/>
            <p:cNvSpPr/>
            <p:nvPr/>
          </p:nvSpPr>
          <p:spPr>
            <a:xfrm>
              <a:off x="7284429" y="-880693"/>
              <a:ext cx="555028" cy="400528"/>
            </a:xfrm>
            <a:custGeom>
              <a:avLst/>
              <a:gdLst>
                <a:gd name="connsiteX0" fmla="*/ 91000 w 605879"/>
                <a:gd name="connsiteY0" fmla="*/ 173662 h 437224"/>
                <a:gd name="connsiteX1" fmla="*/ 331193 w 605879"/>
                <a:gd name="connsiteY1" fmla="*/ 173662 h 437224"/>
                <a:gd name="connsiteX2" fmla="*/ 342454 w 605879"/>
                <a:gd name="connsiteY2" fmla="*/ 184882 h 437224"/>
                <a:gd name="connsiteX3" fmla="*/ 331193 w 605879"/>
                <a:gd name="connsiteY3" fmla="*/ 196102 h 437224"/>
                <a:gd name="connsiteX4" fmla="*/ 91000 w 605879"/>
                <a:gd name="connsiteY4" fmla="*/ 196102 h 437224"/>
                <a:gd name="connsiteX5" fmla="*/ 79739 w 605879"/>
                <a:gd name="connsiteY5" fmla="*/ 184882 h 437224"/>
                <a:gd name="connsiteX6" fmla="*/ 91000 w 605879"/>
                <a:gd name="connsiteY6" fmla="*/ 173662 h 437224"/>
                <a:gd name="connsiteX7" fmla="*/ 421630 w 605879"/>
                <a:gd name="connsiteY7" fmla="*/ 131441 h 437224"/>
                <a:gd name="connsiteX8" fmla="*/ 423552 w 605879"/>
                <a:gd name="connsiteY8" fmla="*/ 152274 h 437224"/>
                <a:gd name="connsiteX9" fmla="*/ 275961 w 605879"/>
                <a:gd name="connsiteY9" fmla="*/ 300986 h 437224"/>
                <a:gd name="connsiteX10" fmla="*/ 408175 w 605879"/>
                <a:gd name="connsiteY10" fmla="*/ 358277 h 437224"/>
                <a:gd name="connsiteX11" fmla="*/ 418060 w 605879"/>
                <a:gd name="connsiteY11" fmla="*/ 365267 h 437224"/>
                <a:gd name="connsiteX12" fmla="*/ 488218 w 605879"/>
                <a:gd name="connsiteY12" fmla="*/ 410360 h 437224"/>
                <a:gd name="connsiteX13" fmla="*/ 474214 w 605879"/>
                <a:gd name="connsiteY13" fmla="*/ 363348 h 437224"/>
                <a:gd name="connsiteX14" fmla="*/ 482039 w 605879"/>
                <a:gd name="connsiteY14" fmla="*/ 349916 h 437224"/>
                <a:gd name="connsiteX15" fmla="*/ 583363 w 605879"/>
                <a:gd name="connsiteY15" fmla="*/ 244928 h 437224"/>
                <a:gd name="connsiteX16" fmla="*/ 421630 w 605879"/>
                <a:gd name="connsiteY16" fmla="*/ 131441 h 437224"/>
                <a:gd name="connsiteX17" fmla="*/ 75898 w 605879"/>
                <a:gd name="connsiteY17" fmla="*/ 120173 h 437224"/>
                <a:gd name="connsiteX18" fmla="*/ 340509 w 605879"/>
                <a:gd name="connsiteY18" fmla="*/ 120173 h 437224"/>
                <a:gd name="connsiteX19" fmla="*/ 351769 w 605879"/>
                <a:gd name="connsiteY19" fmla="*/ 131428 h 437224"/>
                <a:gd name="connsiteX20" fmla="*/ 340509 w 605879"/>
                <a:gd name="connsiteY20" fmla="*/ 142683 h 437224"/>
                <a:gd name="connsiteX21" fmla="*/ 75898 w 605879"/>
                <a:gd name="connsiteY21" fmla="*/ 142683 h 437224"/>
                <a:gd name="connsiteX22" fmla="*/ 64638 w 605879"/>
                <a:gd name="connsiteY22" fmla="*/ 131428 h 437224"/>
                <a:gd name="connsiteX23" fmla="*/ 75898 w 605879"/>
                <a:gd name="connsiteY23" fmla="*/ 120173 h 437224"/>
                <a:gd name="connsiteX24" fmla="*/ 210609 w 605879"/>
                <a:gd name="connsiteY24" fmla="*/ 22478 h 437224"/>
                <a:gd name="connsiteX25" fmla="*/ 22516 w 605879"/>
                <a:gd name="connsiteY25" fmla="*/ 153508 h 437224"/>
                <a:gd name="connsiteX26" fmla="*/ 139216 w 605879"/>
                <a:gd name="connsiteY26" fmla="*/ 274807 h 437224"/>
                <a:gd name="connsiteX27" fmla="*/ 147042 w 605879"/>
                <a:gd name="connsiteY27" fmla="*/ 288102 h 437224"/>
                <a:gd name="connsiteX28" fmla="*/ 130017 w 605879"/>
                <a:gd name="connsiteY28" fmla="*/ 344297 h 437224"/>
                <a:gd name="connsiteX29" fmla="*/ 214041 w 605879"/>
                <a:gd name="connsiteY29" fmla="*/ 291254 h 437224"/>
                <a:gd name="connsiteX30" fmla="*/ 223927 w 605879"/>
                <a:gd name="connsiteY30" fmla="*/ 284264 h 437224"/>
                <a:gd name="connsiteX31" fmla="*/ 398839 w 605879"/>
                <a:gd name="connsiteY31" fmla="*/ 152960 h 437224"/>
                <a:gd name="connsiteX32" fmla="*/ 369596 w 605879"/>
                <a:gd name="connsiteY32" fmla="*/ 80592 h 437224"/>
                <a:gd name="connsiteX33" fmla="*/ 210609 w 605879"/>
                <a:gd name="connsiteY33" fmla="*/ 22478 h 437224"/>
                <a:gd name="connsiteX34" fmla="*/ 210609 w 605879"/>
                <a:gd name="connsiteY34" fmla="*/ 0 h 437224"/>
                <a:gd name="connsiteX35" fmla="*/ 385796 w 605879"/>
                <a:gd name="connsiteY35" fmla="*/ 64967 h 437224"/>
                <a:gd name="connsiteX36" fmla="*/ 414079 w 605879"/>
                <a:gd name="connsiteY36" fmla="*/ 109100 h 437224"/>
                <a:gd name="connsiteX37" fmla="*/ 419845 w 605879"/>
                <a:gd name="connsiteY37" fmla="*/ 108963 h 437224"/>
                <a:gd name="connsiteX38" fmla="*/ 605879 w 605879"/>
                <a:gd name="connsiteY38" fmla="*/ 244928 h 437224"/>
                <a:gd name="connsiteX39" fmla="*/ 498515 w 605879"/>
                <a:gd name="connsiteY39" fmla="*/ 368420 h 437224"/>
                <a:gd name="connsiteX40" fmla="*/ 516088 w 605879"/>
                <a:gd name="connsiteY40" fmla="*/ 414609 h 437224"/>
                <a:gd name="connsiteX41" fmla="*/ 522953 w 605879"/>
                <a:gd name="connsiteY41" fmla="*/ 428178 h 437224"/>
                <a:gd name="connsiteX42" fmla="*/ 510185 w 605879"/>
                <a:gd name="connsiteY42" fmla="*/ 437224 h 437224"/>
                <a:gd name="connsiteX43" fmla="*/ 400487 w 605879"/>
                <a:gd name="connsiteY43" fmla="*/ 380344 h 437224"/>
                <a:gd name="connsiteX44" fmla="*/ 250836 w 605879"/>
                <a:gd name="connsiteY44" fmla="*/ 304275 h 437224"/>
                <a:gd name="connsiteX45" fmla="*/ 231752 w 605879"/>
                <a:gd name="connsiteY45" fmla="*/ 306331 h 437224"/>
                <a:gd name="connsiteX46" fmla="*/ 107639 w 605879"/>
                <a:gd name="connsiteY46" fmla="*/ 371161 h 437224"/>
                <a:gd name="connsiteX47" fmla="*/ 94596 w 605879"/>
                <a:gd name="connsiteY47" fmla="*/ 361978 h 437224"/>
                <a:gd name="connsiteX48" fmla="*/ 102009 w 605879"/>
                <a:gd name="connsiteY48" fmla="*/ 348135 h 437224"/>
                <a:gd name="connsiteX49" fmla="*/ 122741 w 605879"/>
                <a:gd name="connsiteY49" fmla="*/ 293173 h 437224"/>
                <a:gd name="connsiteX50" fmla="*/ 0 w 605879"/>
                <a:gd name="connsiteY50" fmla="*/ 153508 h 437224"/>
                <a:gd name="connsiteX51" fmla="*/ 210609 w 605879"/>
                <a:gd name="connsiteY51" fmla="*/ 0 h 43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879" h="437224">
                  <a:moveTo>
                    <a:pt x="91000" y="173662"/>
                  </a:moveTo>
                  <a:lnTo>
                    <a:pt x="331193" y="173662"/>
                  </a:lnTo>
                  <a:cubicBezTo>
                    <a:pt x="337373" y="173662"/>
                    <a:pt x="342454" y="178725"/>
                    <a:pt x="342454" y="184882"/>
                  </a:cubicBezTo>
                  <a:cubicBezTo>
                    <a:pt x="342454" y="191040"/>
                    <a:pt x="337373" y="196102"/>
                    <a:pt x="331193" y="196102"/>
                  </a:cubicBezTo>
                  <a:lnTo>
                    <a:pt x="91000" y="196102"/>
                  </a:lnTo>
                  <a:cubicBezTo>
                    <a:pt x="84683" y="196102"/>
                    <a:pt x="79739" y="191040"/>
                    <a:pt x="79739" y="184882"/>
                  </a:cubicBezTo>
                  <a:cubicBezTo>
                    <a:pt x="79739" y="178725"/>
                    <a:pt x="84683" y="173662"/>
                    <a:pt x="91000" y="173662"/>
                  </a:cubicBezTo>
                  <a:close/>
                  <a:moveTo>
                    <a:pt x="421630" y="131441"/>
                  </a:moveTo>
                  <a:cubicBezTo>
                    <a:pt x="423003" y="138294"/>
                    <a:pt x="423552" y="145284"/>
                    <a:pt x="423552" y="152274"/>
                  </a:cubicBezTo>
                  <a:cubicBezTo>
                    <a:pt x="423552" y="220668"/>
                    <a:pt x="362456" y="281249"/>
                    <a:pt x="275961" y="300986"/>
                  </a:cubicBezTo>
                  <a:cubicBezTo>
                    <a:pt x="302047" y="334017"/>
                    <a:pt x="350924" y="355536"/>
                    <a:pt x="408175" y="358277"/>
                  </a:cubicBezTo>
                  <a:cubicBezTo>
                    <a:pt x="412569" y="358551"/>
                    <a:pt x="416413" y="361293"/>
                    <a:pt x="418060" y="365267"/>
                  </a:cubicBezTo>
                  <a:cubicBezTo>
                    <a:pt x="427259" y="388019"/>
                    <a:pt x="463505" y="403370"/>
                    <a:pt x="488218" y="410360"/>
                  </a:cubicBezTo>
                  <a:cubicBezTo>
                    <a:pt x="483962" y="399944"/>
                    <a:pt x="479156" y="385004"/>
                    <a:pt x="474214" y="363348"/>
                  </a:cubicBezTo>
                  <a:cubicBezTo>
                    <a:pt x="472841" y="357455"/>
                    <a:pt x="476273" y="351698"/>
                    <a:pt x="482039" y="349916"/>
                  </a:cubicBezTo>
                  <a:cubicBezTo>
                    <a:pt x="543685" y="332236"/>
                    <a:pt x="583500" y="290980"/>
                    <a:pt x="583363" y="244928"/>
                  </a:cubicBezTo>
                  <a:cubicBezTo>
                    <a:pt x="583363" y="182839"/>
                    <a:pt x="511009" y="132126"/>
                    <a:pt x="421630" y="131441"/>
                  </a:cubicBezTo>
                  <a:close/>
                  <a:moveTo>
                    <a:pt x="75898" y="120173"/>
                  </a:moveTo>
                  <a:lnTo>
                    <a:pt x="340509" y="120173"/>
                  </a:lnTo>
                  <a:cubicBezTo>
                    <a:pt x="346826" y="120173"/>
                    <a:pt x="351769" y="125114"/>
                    <a:pt x="351769" y="131428"/>
                  </a:cubicBezTo>
                  <a:cubicBezTo>
                    <a:pt x="351769" y="137604"/>
                    <a:pt x="346826" y="142683"/>
                    <a:pt x="340509" y="142683"/>
                  </a:cubicBezTo>
                  <a:lnTo>
                    <a:pt x="75898" y="142683"/>
                  </a:lnTo>
                  <a:cubicBezTo>
                    <a:pt x="69719" y="142683"/>
                    <a:pt x="64638" y="137604"/>
                    <a:pt x="64638" y="131428"/>
                  </a:cubicBezTo>
                  <a:cubicBezTo>
                    <a:pt x="64638" y="125114"/>
                    <a:pt x="69719" y="120173"/>
                    <a:pt x="75898" y="120173"/>
                  </a:cubicBezTo>
                  <a:close/>
                  <a:moveTo>
                    <a:pt x="210609" y="22478"/>
                  </a:moveTo>
                  <a:cubicBezTo>
                    <a:pt x="106952" y="22478"/>
                    <a:pt x="22516" y="81277"/>
                    <a:pt x="22516" y="153508"/>
                  </a:cubicBezTo>
                  <a:cubicBezTo>
                    <a:pt x="22516" y="206688"/>
                    <a:pt x="68372" y="254385"/>
                    <a:pt x="139216" y="274807"/>
                  </a:cubicBezTo>
                  <a:cubicBezTo>
                    <a:pt x="144983" y="276452"/>
                    <a:pt x="148415" y="282208"/>
                    <a:pt x="147042" y="288102"/>
                  </a:cubicBezTo>
                  <a:cubicBezTo>
                    <a:pt x="140864" y="314966"/>
                    <a:pt x="135097" y="332647"/>
                    <a:pt x="130017" y="344297"/>
                  </a:cubicBezTo>
                  <a:cubicBezTo>
                    <a:pt x="158437" y="336622"/>
                    <a:pt x="203058" y="318667"/>
                    <a:pt x="214041" y="291254"/>
                  </a:cubicBezTo>
                  <a:cubicBezTo>
                    <a:pt x="215689" y="287280"/>
                    <a:pt x="219533" y="284538"/>
                    <a:pt x="223927" y="284264"/>
                  </a:cubicBezTo>
                  <a:cubicBezTo>
                    <a:pt x="320170" y="279604"/>
                    <a:pt x="395407" y="223135"/>
                    <a:pt x="398839" y="152960"/>
                  </a:cubicBezTo>
                  <a:cubicBezTo>
                    <a:pt x="400075" y="126918"/>
                    <a:pt x="389915" y="101836"/>
                    <a:pt x="369596" y="80592"/>
                  </a:cubicBezTo>
                  <a:cubicBezTo>
                    <a:pt x="334860" y="44133"/>
                    <a:pt x="275412" y="22478"/>
                    <a:pt x="210609" y="22478"/>
                  </a:cubicBezTo>
                  <a:close/>
                  <a:moveTo>
                    <a:pt x="210609" y="0"/>
                  </a:moveTo>
                  <a:cubicBezTo>
                    <a:pt x="281453" y="0"/>
                    <a:pt x="346942" y="24260"/>
                    <a:pt x="385796" y="64967"/>
                  </a:cubicBezTo>
                  <a:cubicBezTo>
                    <a:pt x="398702" y="78536"/>
                    <a:pt x="408175" y="93338"/>
                    <a:pt x="414079" y="109100"/>
                  </a:cubicBezTo>
                  <a:cubicBezTo>
                    <a:pt x="416001" y="108963"/>
                    <a:pt x="417923" y="108963"/>
                    <a:pt x="419845" y="108963"/>
                  </a:cubicBezTo>
                  <a:cubicBezTo>
                    <a:pt x="522404" y="108963"/>
                    <a:pt x="606016" y="169955"/>
                    <a:pt x="605879" y="244928"/>
                  </a:cubicBezTo>
                  <a:cubicBezTo>
                    <a:pt x="605879" y="298519"/>
                    <a:pt x="564141" y="346079"/>
                    <a:pt x="498515" y="368420"/>
                  </a:cubicBezTo>
                  <a:cubicBezTo>
                    <a:pt x="506066" y="398025"/>
                    <a:pt x="512931" y="412279"/>
                    <a:pt x="516088" y="414609"/>
                  </a:cubicBezTo>
                  <a:cubicBezTo>
                    <a:pt x="524601" y="418858"/>
                    <a:pt x="523228" y="426671"/>
                    <a:pt x="522953" y="428178"/>
                  </a:cubicBezTo>
                  <a:cubicBezTo>
                    <a:pt x="522541" y="429686"/>
                    <a:pt x="520207" y="437224"/>
                    <a:pt x="510185" y="437224"/>
                  </a:cubicBezTo>
                  <a:cubicBezTo>
                    <a:pt x="497828" y="437224"/>
                    <a:pt x="423689" y="421325"/>
                    <a:pt x="400487" y="380344"/>
                  </a:cubicBezTo>
                  <a:cubicBezTo>
                    <a:pt x="333899" y="375410"/>
                    <a:pt x="277746" y="346764"/>
                    <a:pt x="250836" y="304275"/>
                  </a:cubicBezTo>
                  <a:cubicBezTo>
                    <a:pt x="244521" y="305098"/>
                    <a:pt x="238205" y="305783"/>
                    <a:pt x="231752" y="306331"/>
                  </a:cubicBezTo>
                  <a:cubicBezTo>
                    <a:pt x="206216" y="353069"/>
                    <a:pt x="121643" y="371161"/>
                    <a:pt x="107639" y="371161"/>
                  </a:cubicBezTo>
                  <a:cubicBezTo>
                    <a:pt x="97616" y="371161"/>
                    <a:pt x="95145" y="364171"/>
                    <a:pt x="94596" y="361978"/>
                  </a:cubicBezTo>
                  <a:cubicBezTo>
                    <a:pt x="94184" y="360470"/>
                    <a:pt x="92948" y="352658"/>
                    <a:pt x="102009" y="348135"/>
                  </a:cubicBezTo>
                  <a:cubicBezTo>
                    <a:pt x="105030" y="345942"/>
                    <a:pt x="113130" y="331550"/>
                    <a:pt x="122741" y="293173"/>
                  </a:cubicBezTo>
                  <a:cubicBezTo>
                    <a:pt x="47778" y="268228"/>
                    <a:pt x="0" y="214226"/>
                    <a:pt x="0" y="153508"/>
                  </a:cubicBezTo>
                  <a:cubicBezTo>
                    <a:pt x="0" y="68804"/>
                    <a:pt x="94458" y="0"/>
                    <a:pt x="2106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latin typeface="Microsoft YaHei UI" panose="020B0503020204020204" pitchFamily="34" charset="-122"/>
                <a:ea typeface="Microsoft YaHei UI" panose="020B0503020204020204" pitchFamily="34" charset="-122"/>
              </a:endParaRPr>
            </a:p>
          </p:txBody>
        </p:sp>
      </p:grpSp>
      <p:grpSp>
        <p:nvGrpSpPr>
          <p:cNvPr id="19" name="组合 18"/>
          <p:cNvGrpSpPr/>
          <p:nvPr/>
        </p:nvGrpSpPr>
        <p:grpSpPr>
          <a:xfrm>
            <a:off x="21125" y="1159224"/>
            <a:ext cx="2396685" cy="1725269"/>
            <a:chOff x="7855469" y="2192795"/>
            <a:chExt cx="3033403" cy="2300356"/>
          </a:xfrm>
        </p:grpSpPr>
        <p:sp>
          <p:nvSpPr>
            <p:cNvPr id="20" name="矩形 19"/>
            <p:cNvSpPr/>
            <p:nvPr/>
          </p:nvSpPr>
          <p:spPr>
            <a:xfrm>
              <a:off x="8386922" y="2192795"/>
              <a:ext cx="2501950" cy="1058751"/>
            </a:xfrm>
            <a:prstGeom prst="rect">
              <a:avLst/>
            </a:prstGeom>
          </p:spPr>
          <p:txBody>
            <a:bodyPr wrap="square">
              <a:spAutoFit/>
              <a:scene3d>
                <a:camera prst="orthographicFront"/>
                <a:lightRig rig="threePt" dir="t"/>
              </a:scene3d>
              <a:sp3d contourW="12700"/>
            </a:bodyPr>
            <a:lstStyle/>
            <a:p>
              <a:pPr algn="r">
                <a:lnSpc>
                  <a:spcPct val="120000"/>
                </a:lnSpc>
              </a:pPr>
              <a:r>
                <a:rPr lang="zh-TW" altLang="en-US" b="1" dirty="0">
                  <a:solidFill>
                    <a:schemeClr val="tx1">
                      <a:lumMod val="75000"/>
                      <a:lumOff val="25000"/>
                    </a:schemeClr>
                  </a:solidFill>
                  <a:latin typeface="Microsoft YaHei UI" panose="020B0503020204020204" pitchFamily="34" charset="-122"/>
                  <a:ea typeface="Microsoft YaHei UI" panose="020B0503020204020204" pitchFamily="34" charset="-122"/>
                </a:rPr>
                <a:t>合格參賽要件</a:t>
              </a:r>
              <a:r>
                <a:rPr lang="zh-TW" altLang="en-US" sz="2000" b="1" dirty="0">
                  <a:solidFill>
                    <a:schemeClr val="tx1">
                      <a:lumMod val="75000"/>
                      <a:lumOff val="25000"/>
                    </a:schemeClr>
                  </a:solidFill>
                  <a:latin typeface="Microsoft YaHei UI" panose="020B0503020204020204" pitchFamily="34" charset="-122"/>
                  <a:ea typeface="Microsoft YaHei UI" panose="020B0503020204020204" pitchFamily="34" charset="-122"/>
                </a:rPr>
                <a:t/>
              </a:r>
              <a:br>
                <a:rPr lang="zh-TW" altLang="en-US" sz="2000" b="1" dirty="0">
                  <a:solidFill>
                    <a:schemeClr val="tx1">
                      <a:lumMod val="75000"/>
                      <a:lumOff val="25000"/>
                    </a:schemeClr>
                  </a:solidFill>
                  <a:latin typeface="Microsoft YaHei UI" panose="020B0503020204020204" pitchFamily="34" charset="-122"/>
                  <a:ea typeface="Microsoft YaHei UI" panose="020B0503020204020204" pitchFamily="34" charset="-122"/>
                </a:rPr>
              </a:br>
              <a:endParaRPr lang="zh-CN" altLang="en-US" sz="2000"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1" name="文本框 20"/>
            <p:cNvSpPr txBox="1"/>
            <p:nvPr/>
          </p:nvSpPr>
          <p:spPr>
            <a:xfrm>
              <a:off x="7855469" y="2728567"/>
              <a:ext cx="2682641" cy="1764584"/>
            </a:xfrm>
            <a:prstGeom prst="rect">
              <a:avLst/>
            </a:prstGeom>
            <a:noFill/>
          </p:spPr>
          <p:txBody>
            <a:bodyPr wrap="square" rtlCol="0">
              <a:spAutoFit/>
              <a:scene3d>
                <a:camera prst="orthographicFront"/>
                <a:lightRig rig="threePt" dir="t"/>
              </a:scene3d>
              <a:sp3d contourW="12700"/>
            </a:bodyPr>
            <a:lstStyle/>
            <a:p>
              <a:pPr algn="r"/>
              <a:r>
                <a:rPr lang="zh-TW" altLang="zh-TW" sz="1600" b="1" dirty="0">
                  <a:solidFill>
                    <a:schemeClr val="bg1">
                      <a:lumMod val="50000"/>
                    </a:schemeClr>
                  </a:solidFill>
                  <a:latin typeface="Microsoft YaHei UI" panose="020B0503020204020204" pitchFamily="34" charset="-122"/>
                  <a:ea typeface="Microsoft YaHei UI" panose="020B0503020204020204" pitchFamily="34" charset="-122"/>
                </a:rPr>
                <a:t>一家服務公司要成為市場的競爭者前，必須在每個競爭面向先達到一定水準，才能取得參賽資格。</a:t>
              </a:r>
            </a:p>
          </p:txBody>
        </p:sp>
      </p:grpSp>
      <p:grpSp>
        <p:nvGrpSpPr>
          <p:cNvPr id="22" name="组合 21"/>
          <p:cNvGrpSpPr/>
          <p:nvPr/>
        </p:nvGrpSpPr>
        <p:grpSpPr>
          <a:xfrm>
            <a:off x="6815022" y="1013139"/>
            <a:ext cx="2198631" cy="2129886"/>
            <a:chOff x="8386922" y="2192795"/>
            <a:chExt cx="2931508" cy="2839850"/>
          </a:xfrm>
        </p:grpSpPr>
        <p:sp>
          <p:nvSpPr>
            <p:cNvPr id="23" name="矩形 22"/>
            <p:cNvSpPr/>
            <p:nvPr/>
          </p:nvSpPr>
          <p:spPr>
            <a:xfrm>
              <a:off x="8386922" y="2192795"/>
              <a:ext cx="2501950" cy="529547"/>
            </a:xfrm>
            <a:prstGeom prst="rect">
              <a:avLst/>
            </a:prstGeom>
          </p:spPr>
          <p:txBody>
            <a:bodyPr wrap="square">
              <a:spAutoFit/>
              <a:scene3d>
                <a:camera prst="orthographicFront"/>
                <a:lightRig rig="threePt" dir="t"/>
              </a:scene3d>
              <a:sp3d contourW="12700"/>
            </a:bodyPr>
            <a:lstStyle/>
            <a:p>
              <a:pPr>
                <a:lnSpc>
                  <a:spcPct val="120000"/>
                </a:lnSpc>
              </a:pPr>
              <a:r>
                <a:rPr lang="zh-TW" altLang="en-US" b="1" dirty="0">
                  <a:solidFill>
                    <a:schemeClr val="tx1">
                      <a:lumMod val="75000"/>
                      <a:lumOff val="25000"/>
                    </a:schemeClr>
                  </a:solidFill>
                  <a:latin typeface="Microsoft YaHei UI" panose="020B0503020204020204" pitchFamily="34" charset="-122"/>
                  <a:ea typeface="Microsoft YaHei UI" panose="020B0503020204020204" pitchFamily="34" charset="-122"/>
                </a:rPr>
                <a:t>服務贏家要件</a:t>
              </a:r>
              <a:endParaRPr lang="zh-CN" altLang="en-US"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4" name="文本框 23"/>
            <p:cNvSpPr txBox="1"/>
            <p:nvPr/>
          </p:nvSpPr>
          <p:spPr>
            <a:xfrm>
              <a:off x="8537181" y="2641733"/>
              <a:ext cx="2781249" cy="2390912"/>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400" b="1" dirty="0">
                  <a:solidFill>
                    <a:schemeClr val="bg1">
                      <a:lumMod val="50000"/>
                    </a:schemeClr>
                  </a:solidFill>
                  <a:latin typeface="Microsoft YaHei UI" panose="020B0503020204020204" pitchFamily="34" charset="-122"/>
                  <a:ea typeface="Microsoft YaHei UI" panose="020B0503020204020204" pitchFamily="34" charset="-122"/>
                </a:rPr>
                <a:t>服務贏家要件的構面：像是價格、方便或聲譽等，是顧客用來與競爭者之間做選擇的條件。根據顧客在購買時的需求，服務贏家要件可以是不同的。</a:t>
              </a:r>
            </a:p>
          </p:txBody>
        </p:sp>
      </p:grpSp>
      <p:grpSp>
        <p:nvGrpSpPr>
          <p:cNvPr id="25" name="组合 24"/>
          <p:cNvGrpSpPr/>
          <p:nvPr/>
        </p:nvGrpSpPr>
        <p:grpSpPr>
          <a:xfrm>
            <a:off x="5143008" y="3229333"/>
            <a:ext cx="3250154" cy="1620198"/>
            <a:chOff x="8386922" y="2192795"/>
            <a:chExt cx="4333538" cy="2160263"/>
          </a:xfrm>
        </p:grpSpPr>
        <p:sp>
          <p:nvSpPr>
            <p:cNvPr id="26" name="矩形 25"/>
            <p:cNvSpPr/>
            <p:nvPr/>
          </p:nvSpPr>
          <p:spPr>
            <a:xfrm>
              <a:off x="8386922" y="2192795"/>
              <a:ext cx="2501950" cy="529547"/>
            </a:xfrm>
            <a:prstGeom prst="rect">
              <a:avLst/>
            </a:prstGeom>
          </p:spPr>
          <p:txBody>
            <a:bodyPr wrap="square">
              <a:spAutoFit/>
              <a:scene3d>
                <a:camera prst="orthographicFront"/>
                <a:lightRig rig="threePt" dir="t"/>
              </a:scene3d>
              <a:sp3d contourW="12700"/>
            </a:bodyPr>
            <a:lstStyle/>
            <a:p>
              <a:pPr>
                <a:lnSpc>
                  <a:spcPct val="120000"/>
                </a:lnSpc>
              </a:pPr>
              <a:r>
                <a:rPr lang="zh-TW" altLang="en-US" b="1" dirty="0">
                  <a:solidFill>
                    <a:schemeClr val="tx1">
                      <a:lumMod val="75000"/>
                      <a:lumOff val="25000"/>
                    </a:schemeClr>
                  </a:solidFill>
                  <a:latin typeface="Microsoft YaHei UI" panose="020B0503020204020204" pitchFamily="34" charset="-122"/>
                  <a:ea typeface="Microsoft YaHei UI" panose="020B0503020204020204" pitchFamily="34" charset="-122"/>
                </a:rPr>
                <a:t>服務輸家要件</a:t>
              </a:r>
              <a:endParaRPr lang="zh-CN" altLang="en-US" b="1" dirty="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7" name="文本框 26"/>
            <p:cNvSpPr txBox="1"/>
            <p:nvPr/>
          </p:nvSpPr>
          <p:spPr>
            <a:xfrm>
              <a:off x="8512087" y="2617028"/>
              <a:ext cx="4208373" cy="1736030"/>
            </a:xfrm>
            <a:prstGeom prst="rect">
              <a:avLst/>
            </a:prstGeom>
            <a:noFill/>
          </p:spPr>
          <p:txBody>
            <a:bodyPr wrap="square" rtlCol="0">
              <a:spAutoFit/>
              <a:scene3d>
                <a:camera prst="orthographicFront"/>
                <a:lightRig rig="threePt" dir="t"/>
              </a:scene3d>
              <a:sp3d contourW="12700"/>
            </a:bodyPr>
            <a:lstStyle/>
            <a:p>
              <a:pPr>
                <a:lnSpc>
                  <a:spcPct val="114000"/>
                </a:lnSpc>
              </a:pPr>
              <a:r>
                <a:rPr lang="zh-TW" altLang="en-US" sz="1400" b="1" dirty="0">
                  <a:solidFill>
                    <a:schemeClr val="bg1">
                      <a:lumMod val="50000"/>
                    </a:schemeClr>
                  </a:solidFill>
                  <a:latin typeface="Microsoft YaHei UI" panose="020B0503020204020204" pitchFamily="34" charset="-122"/>
                  <a:ea typeface="Microsoft YaHei UI" panose="020B0503020204020204" pitchFamily="34" charset="-122"/>
                </a:rPr>
                <a:t>無法提供與競爭同業相同或更好的服務，會造成顧客不滿，成為服務輸家要件。基於許多原因，可靠性、個人化、速度等構面特別容易成為服務輸家要件。</a:t>
              </a:r>
            </a:p>
          </p:txBody>
        </p:sp>
      </p:grpSp>
      <p:sp>
        <p:nvSpPr>
          <p:cNvPr id="37" name="矩形 36"/>
          <p:cNvSpPr/>
          <p:nvPr/>
        </p:nvSpPr>
        <p:spPr>
          <a:xfrm>
            <a:off x="251520" y="-52313"/>
            <a:ext cx="4404965" cy="941155"/>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阿拉摩餐廳電影院如何利用三種一般性策略進行競爭</a:t>
            </a:r>
          </a:p>
        </p:txBody>
      </p:sp>
      <p:sp>
        <p:nvSpPr>
          <p:cNvPr id="38" name="矩形 37">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 name="圖片 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rot="2471493">
            <a:off x="2496272" y="-1849187"/>
            <a:ext cx="2159057" cy="8907768"/>
          </a:xfrm>
          <a:prstGeom prst="parallelogram">
            <a:avLst/>
          </a:prstGeom>
        </p:spPr>
      </p:pic>
      <p:sp>
        <p:nvSpPr>
          <p:cNvPr id="39" name="Marcador de número de diapositiva 21"/>
          <p:cNvSpPr txBox="1">
            <a:spLocks/>
          </p:cNvSpPr>
          <p:nvPr/>
        </p:nvSpPr>
        <p:spPr>
          <a:xfrm>
            <a:off x="6815022" y="4853882"/>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18</a:t>
            </a:r>
          </a:p>
        </p:txBody>
      </p:sp>
    </p:spTree>
    <p:extLst>
      <p:ext uri="{BB962C8B-B14F-4D97-AF65-F5344CB8AC3E}">
        <p14:creationId xmlns:p14="http://schemas.microsoft.com/office/powerpoint/2010/main" val="31865492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1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500" fill="hold"/>
                                        <p:tgtEl>
                                          <p:spTgt spid="31"/>
                                        </p:tgtEl>
                                        <p:attrNameLst>
                                          <p:attrName>ppt_x</p:attrName>
                                        </p:attrNameLst>
                                      </p:cBhvr>
                                      <p:tavLst>
                                        <p:tav tm="0">
                                          <p:val>
                                            <p:strVal val="#ppt_x"/>
                                          </p:val>
                                        </p:tav>
                                        <p:tav tm="100000">
                                          <p:val>
                                            <p:strVal val="#ppt_x"/>
                                          </p:val>
                                        </p:tav>
                                      </p:tavLst>
                                    </p:anim>
                                    <p:anim calcmode="lin" valueType="num">
                                      <p:cBhvr additive="base">
                                        <p:cTn id="29" dur="500" fill="hold"/>
                                        <p:tgtEl>
                                          <p:spTgt spid="3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childTnLst>
                          </p:cTn>
                        </p:par>
                        <p:par>
                          <p:cTn id="34" fill="hold">
                            <p:stCondLst>
                              <p:cond delay="1000"/>
                            </p:stCondLst>
                            <p:childTnLst>
                              <p:par>
                                <p:cTn id="35" presetID="2" presetClass="entr" presetSubtype="2"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1+#ppt_w/2"/>
                                          </p:val>
                                        </p:tav>
                                        <p:tav tm="100000">
                                          <p:val>
                                            <p:strVal val="#ppt_x"/>
                                          </p:val>
                                        </p:tav>
                                      </p:tavLst>
                                    </p:anim>
                                    <p:anim calcmode="lin" valueType="num">
                                      <p:cBhvr additive="base">
                                        <p:cTn id="38" dur="5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1500"/>
                            </p:stCondLst>
                            <p:childTnLst>
                              <p:par>
                                <p:cTn id="40" presetID="2" presetClass="entr" presetSubtype="2"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1+#ppt_w/2"/>
                                          </p:val>
                                        </p:tav>
                                        <p:tav tm="100000">
                                          <p:val>
                                            <p:strVal val="#ppt_x"/>
                                          </p:val>
                                        </p:tav>
                                      </p:tavLst>
                                    </p:anim>
                                    <p:anim calcmode="lin" valueType="num">
                                      <p:cBhvr additive="base">
                                        <p:cTn id="43" dur="500" fill="hold"/>
                                        <p:tgtEl>
                                          <p:spTgt spid="22"/>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 presetClass="entr" presetSubtype="2"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1+#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îšḻíḋé"/>
          <p:cNvSpPr/>
          <p:nvPr/>
        </p:nvSpPr>
        <p:spPr>
          <a:xfrm>
            <a:off x="4661355" y="1056895"/>
            <a:ext cx="1829566" cy="254659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5" name="îṣļîďè"/>
          <p:cNvSpPr/>
          <p:nvPr/>
        </p:nvSpPr>
        <p:spPr>
          <a:xfrm>
            <a:off x="851193" y="1056895"/>
            <a:ext cx="1829566" cy="2625414"/>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7" name="íS1ïdê"/>
          <p:cNvSpPr/>
          <p:nvPr/>
        </p:nvSpPr>
        <p:spPr>
          <a:xfrm>
            <a:off x="4661355" y="3301964"/>
            <a:ext cx="1829566" cy="1163343"/>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8" name="ïS1iďé"/>
          <p:cNvSpPr/>
          <p:nvPr/>
        </p:nvSpPr>
        <p:spPr>
          <a:xfrm>
            <a:off x="2768517" y="3301964"/>
            <a:ext cx="1829566" cy="1163343"/>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9" name="iSḻiḑê"/>
          <p:cNvSpPr/>
          <p:nvPr/>
        </p:nvSpPr>
        <p:spPr>
          <a:xfrm>
            <a:off x="851194" y="3301964"/>
            <a:ext cx="1829565" cy="1163343"/>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15" name="矩形 14"/>
          <p:cNvSpPr/>
          <p:nvPr/>
        </p:nvSpPr>
        <p:spPr>
          <a:xfrm>
            <a:off x="235359" y="-22677"/>
            <a:ext cx="8725445" cy="978729"/>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阿拉摩餐廳電影院是否適合多樣化的電影院市場－與現今電影院做</a:t>
            </a:r>
            <a:r>
              <a:rPr lang="zh-TW" altLang="en-US" sz="2400" b="1" dirty="0" smtClean="0">
                <a:solidFill>
                  <a:srgbClr val="272727"/>
                </a:solidFill>
                <a:latin typeface="Microsoft YaHei" charset="-122"/>
                <a:ea typeface="Microsoft YaHei" charset="-122"/>
                <a:cs typeface="Microsoft YaHei" charset="-122"/>
              </a:rPr>
              <a:t>比較</a:t>
            </a:r>
            <a:endParaRPr lang="zh-CN" altLang="en-US" sz="2400" b="1" dirty="0">
              <a:solidFill>
                <a:srgbClr val="272727"/>
              </a:solidFill>
              <a:latin typeface="Microsoft YaHei" charset="-122"/>
              <a:ea typeface="Microsoft YaHei" charset="-122"/>
              <a:cs typeface="Microsoft YaHei" charset="-122"/>
            </a:endParaRPr>
          </a:p>
        </p:txBody>
      </p:sp>
      <p:sp>
        <p:nvSpPr>
          <p:cNvPr id="17" name="矩形 16">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18">
            <a:extLst>
              <a:ext uri="{FF2B5EF4-FFF2-40B4-BE49-F238E27FC236}">
                <a16:creationId xmlns:a16="http://schemas.microsoft.com/office/drawing/2014/main" xmlns="" id="{D688322E-5B50-441F-8346-8FD8C86550AA}"/>
              </a:ext>
            </a:extLst>
          </p:cNvPr>
          <p:cNvSpPr txBox="1"/>
          <p:nvPr/>
        </p:nvSpPr>
        <p:spPr>
          <a:xfrm>
            <a:off x="1259631" y="3358491"/>
            <a:ext cx="1395490"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Microsoft YaHei UI" panose="020B0503020204020204" pitchFamily="34" charset="-122"/>
                <a:ea typeface="Microsoft YaHei UI" panose="020B0503020204020204" pitchFamily="34" charset="-122"/>
              </a:rPr>
              <a:t>節目規劃</a:t>
            </a:r>
          </a:p>
        </p:txBody>
      </p:sp>
      <p:sp>
        <p:nvSpPr>
          <p:cNvPr id="22" name="文本框 21">
            <a:extLst>
              <a:ext uri="{FF2B5EF4-FFF2-40B4-BE49-F238E27FC236}">
                <a16:creationId xmlns:a16="http://schemas.microsoft.com/office/drawing/2014/main" xmlns="" id="{D688322E-5B50-441F-8346-8FD8C86550AA}"/>
              </a:ext>
            </a:extLst>
          </p:cNvPr>
          <p:cNvSpPr txBox="1"/>
          <p:nvPr/>
        </p:nvSpPr>
        <p:spPr>
          <a:xfrm>
            <a:off x="2959059" y="3363163"/>
            <a:ext cx="1600336"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Microsoft YaHei UI" panose="020B0503020204020204" pitchFamily="34" charset="-122"/>
                <a:ea typeface="Microsoft YaHei UI" panose="020B0503020204020204" pitchFamily="34" charset="-122"/>
              </a:rPr>
              <a:t>營收與成本</a:t>
            </a:r>
          </a:p>
        </p:txBody>
      </p:sp>
      <p:sp>
        <p:nvSpPr>
          <p:cNvPr id="25" name="文本框 24">
            <a:extLst>
              <a:ext uri="{FF2B5EF4-FFF2-40B4-BE49-F238E27FC236}">
                <a16:creationId xmlns:a16="http://schemas.microsoft.com/office/drawing/2014/main" xmlns="" id="{D688322E-5B50-441F-8346-8FD8C86550AA}"/>
              </a:ext>
            </a:extLst>
          </p:cNvPr>
          <p:cNvSpPr txBox="1"/>
          <p:nvPr/>
        </p:nvSpPr>
        <p:spPr>
          <a:xfrm>
            <a:off x="4724990" y="3358492"/>
            <a:ext cx="1600336" cy="646331"/>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bg1"/>
                </a:solidFill>
                <a:latin typeface="Microsoft YaHei UI" panose="020B0503020204020204" pitchFamily="34" charset="-122"/>
                <a:ea typeface="Microsoft YaHei UI" panose="020B0503020204020204" pitchFamily="34" charset="-122"/>
              </a:rPr>
              <a:t>廣告和促銷</a:t>
            </a:r>
            <a:br>
              <a:rPr lang="zh-CN" altLang="en-US" b="1" dirty="0">
                <a:solidFill>
                  <a:schemeClr val="bg1"/>
                </a:solidFill>
                <a:latin typeface="Microsoft YaHei UI" panose="020B0503020204020204" pitchFamily="34" charset="-122"/>
                <a:ea typeface="Microsoft YaHei UI" panose="020B0503020204020204" pitchFamily="34" charset="-122"/>
              </a:rPr>
            </a:br>
            <a:endParaRPr lang="zh-CN" altLang="en-US" b="1" dirty="0">
              <a:solidFill>
                <a:schemeClr val="bg1"/>
              </a:solidFill>
              <a:latin typeface="Microsoft YaHei UI" panose="020B0503020204020204" pitchFamily="34" charset="-122"/>
              <a:ea typeface="Microsoft YaHei UI" panose="020B0503020204020204" pitchFamily="34" charset="-122"/>
            </a:endParaRPr>
          </a:p>
        </p:txBody>
      </p:sp>
      <p:grpSp>
        <p:nvGrpSpPr>
          <p:cNvPr id="27" name="组合 13">
            <a:extLst>
              <a:ext uri="{FF2B5EF4-FFF2-40B4-BE49-F238E27FC236}">
                <a16:creationId xmlns:a16="http://schemas.microsoft.com/office/drawing/2014/main" xmlns="" id="{2F6D70C2-333E-4CBB-AF8E-F9E41A9F58C8}"/>
              </a:ext>
            </a:extLst>
          </p:cNvPr>
          <p:cNvGrpSpPr/>
          <p:nvPr/>
        </p:nvGrpSpPr>
        <p:grpSpPr>
          <a:xfrm>
            <a:off x="6566003" y="3358493"/>
            <a:ext cx="1702296" cy="1073370"/>
            <a:chOff x="3624780" y="2412339"/>
            <a:chExt cx="2269728" cy="1431160"/>
          </a:xfrm>
        </p:grpSpPr>
        <p:sp>
          <p:nvSpPr>
            <p:cNvPr id="28" name="文本框 27">
              <a:extLst>
                <a:ext uri="{FF2B5EF4-FFF2-40B4-BE49-F238E27FC236}">
                  <a16:creationId xmlns:a16="http://schemas.microsoft.com/office/drawing/2014/main" xmlns="" id="{D688322E-5B50-441F-8346-8FD8C86550AA}"/>
                </a:ext>
              </a:extLst>
            </p:cNvPr>
            <p:cNvSpPr txBox="1"/>
            <p:nvPr/>
          </p:nvSpPr>
          <p:spPr>
            <a:xfrm>
              <a:off x="3624780" y="2412339"/>
              <a:ext cx="2133781" cy="400109"/>
            </a:xfrm>
            <a:prstGeom prst="rect">
              <a:avLst/>
            </a:prstGeom>
            <a:noFill/>
          </p:spPr>
          <p:txBody>
            <a:bodyPr wrap="square" rtlCol="0">
              <a:spAutoFit/>
              <a:scene3d>
                <a:camera prst="orthographicFront"/>
                <a:lightRig rig="threePt" dir="t"/>
              </a:scene3d>
              <a:sp3d contourW="12700"/>
            </a:bodyPr>
            <a:lstStyle/>
            <a:p>
              <a:r>
                <a:rPr lang="zh-CN" altLang="en-US" sz="1350" b="1" dirty="0">
                  <a:solidFill>
                    <a:schemeClr val="bg1"/>
                  </a:solidFill>
                  <a:latin typeface="Century Gothic" panose="020B0502020202020204" pitchFamily="34" charset="0"/>
                </a:rPr>
                <a:t>标题文字添加</a:t>
              </a:r>
            </a:p>
          </p:txBody>
        </p:sp>
        <p:sp>
          <p:nvSpPr>
            <p:cNvPr id="29" name="文本框 28">
              <a:extLst>
                <a:ext uri="{FF2B5EF4-FFF2-40B4-BE49-F238E27FC236}">
                  <a16:creationId xmlns:a16="http://schemas.microsoft.com/office/drawing/2014/main" xmlns="" id="{4788C6C8-384C-4C28-B0CC-2FEA6B86E5AB}"/>
                </a:ext>
              </a:extLst>
            </p:cNvPr>
            <p:cNvSpPr txBox="1"/>
            <p:nvPr/>
          </p:nvSpPr>
          <p:spPr>
            <a:xfrm>
              <a:off x="3624780" y="2750892"/>
              <a:ext cx="2269728" cy="1092607"/>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050" dirty="0">
                  <a:solidFill>
                    <a:schemeClr val="bg1"/>
                  </a:solidFill>
                  <a:latin typeface="+mn-ea"/>
                </a:rPr>
                <a:t>用户可以在投影仪或者计算机上进行演示也可以将制作成胶片</a:t>
              </a:r>
            </a:p>
          </p:txBody>
        </p:sp>
      </p:grpSp>
      <p:pic>
        <p:nvPicPr>
          <p:cNvPr id="30" name="图片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516" y="1057048"/>
            <a:ext cx="1829566" cy="2241218"/>
          </a:xfrm>
          <a:prstGeom prst="rect">
            <a:avLst/>
          </a:prstGeom>
        </p:spPr>
      </p:pic>
      <p:sp>
        <p:nvSpPr>
          <p:cNvPr id="32" name="iSḻiḑê"/>
          <p:cNvSpPr/>
          <p:nvPr/>
        </p:nvSpPr>
        <p:spPr>
          <a:xfrm>
            <a:off x="2761022" y="1042273"/>
            <a:ext cx="5600068" cy="3409221"/>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a:buFont typeface="Wingdings" panose="05000000000000000000" pitchFamily="2" charset="2"/>
              <a:buChar char="ü"/>
            </a:pPr>
            <a:r>
              <a:rPr lang="zh-TW" altLang="en-US" sz="1350" dirty="0"/>
              <a:t>現今電影院：依性別、年齡層等各種觀看族群播放各種類型的影片，尤為熱門電影最受歡迎。</a:t>
            </a:r>
          </a:p>
          <a:p>
            <a:pPr marL="285750" indent="-285750">
              <a:buFont typeface="Wingdings" panose="05000000000000000000" pitchFamily="2" charset="2"/>
              <a:buChar char="ü"/>
            </a:pPr>
            <a:endParaRPr lang="zh-TW" altLang="en-US" sz="1350" dirty="0"/>
          </a:p>
          <a:p>
            <a:pPr marL="285750" indent="-285750">
              <a:buFont typeface="Wingdings" panose="05000000000000000000" pitchFamily="2" charset="2"/>
              <a:buChar char="ü"/>
            </a:pPr>
            <a:r>
              <a:rPr lang="zh-TW" altLang="en-US" sz="1350" dirty="0"/>
              <a:t>阿拉摩餐廳電影院：主要是以二輪電影及特殊主題電影為主要播放種類。</a:t>
            </a:r>
          </a:p>
        </p:txBody>
      </p:sp>
      <p:grpSp>
        <p:nvGrpSpPr>
          <p:cNvPr id="10" name="群組 9"/>
          <p:cNvGrpSpPr/>
          <p:nvPr/>
        </p:nvGrpSpPr>
        <p:grpSpPr>
          <a:xfrm>
            <a:off x="4667503" y="1042273"/>
            <a:ext cx="3701081" cy="3411581"/>
            <a:chOff x="4666045" y="1069663"/>
            <a:chExt cx="3701081" cy="3411581"/>
          </a:xfrm>
        </p:grpSpPr>
        <p:sp>
          <p:nvSpPr>
            <p:cNvPr id="40" name="ïS1iďé"/>
            <p:cNvSpPr/>
            <p:nvPr/>
          </p:nvSpPr>
          <p:spPr>
            <a:xfrm>
              <a:off x="4666045" y="1069663"/>
              <a:ext cx="3701081" cy="341158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2" name="文本框 21">
              <a:extLst>
                <a:ext uri="{FF2B5EF4-FFF2-40B4-BE49-F238E27FC236}">
                  <a16:creationId xmlns:a16="http://schemas.microsoft.com/office/drawing/2014/main" xmlns="" id="{D688322E-5B50-441F-8346-8FD8C86550AA}"/>
                </a:ext>
              </a:extLst>
            </p:cNvPr>
            <p:cNvSpPr txBox="1"/>
            <p:nvPr/>
          </p:nvSpPr>
          <p:spPr>
            <a:xfrm>
              <a:off x="4850309" y="1384756"/>
              <a:ext cx="3237365" cy="1754325"/>
            </a:xfrm>
            <a:prstGeom prst="rect">
              <a:avLst/>
            </a:prstGeom>
            <a:noFill/>
          </p:spPr>
          <p:txBody>
            <a:bodyPr wrap="square" rtlCol="0">
              <a:spAutoFit/>
              <a:scene3d>
                <a:camera prst="orthographicFront"/>
                <a:lightRig rig="threePt" dir="t"/>
              </a:scene3d>
              <a:sp3d contourW="12700"/>
            </a:bodyPr>
            <a:lstStyle/>
            <a:p>
              <a:pPr marL="285750" indent="-285750">
                <a:buFont typeface="Wingdings" panose="05000000000000000000" pitchFamily="2" charset="2"/>
                <a:buChar char="ü"/>
              </a:pPr>
              <a:r>
                <a:rPr lang="zh-TW" altLang="en-US" sz="1350" b="1" dirty="0">
                  <a:solidFill>
                    <a:schemeClr val="bg1"/>
                  </a:solidFill>
                  <a:latin typeface="Century Gothic" panose="020B0502020202020204" pitchFamily="34" charset="0"/>
                </a:rPr>
                <a:t>現今電影院：主要收入為票房收入，但扣除成本後，入不敷出。因此，電影院業者會再發展出其他的消費與各式促銷及異業合作等活動來增加營收。</a:t>
              </a:r>
            </a:p>
            <a:p>
              <a:pPr marL="285750" indent="-285750">
                <a:buFont typeface="Wingdings" panose="05000000000000000000" pitchFamily="2" charset="2"/>
                <a:buChar char="ü"/>
              </a:pPr>
              <a:endParaRPr lang="zh-TW" altLang="en-US" sz="1350" b="1" dirty="0">
                <a:solidFill>
                  <a:schemeClr val="bg1"/>
                </a:solidFill>
                <a:latin typeface="Century Gothic" panose="020B0502020202020204" pitchFamily="34" charset="0"/>
              </a:endParaRPr>
            </a:p>
            <a:p>
              <a:pPr marL="285750" indent="-285750">
                <a:buFont typeface="Wingdings" panose="05000000000000000000" pitchFamily="2" charset="2"/>
                <a:buChar char="ü"/>
              </a:pPr>
              <a:r>
                <a:rPr lang="zh-TW" altLang="en-US" sz="1350" b="1" dirty="0">
                  <a:solidFill>
                    <a:schemeClr val="bg1"/>
                  </a:solidFill>
                  <a:latin typeface="Century Gothic" panose="020B0502020202020204" pitchFamily="34" charset="0"/>
                </a:rPr>
                <a:t>阿拉摩餐廳電影院：其電影票價較其他電影院低，期望透過食物和飲料來刺激消費者消費。</a:t>
              </a:r>
            </a:p>
          </p:txBody>
        </p:sp>
      </p:grpSp>
      <p:grpSp>
        <p:nvGrpSpPr>
          <p:cNvPr id="11" name="群組 10"/>
          <p:cNvGrpSpPr/>
          <p:nvPr/>
        </p:nvGrpSpPr>
        <p:grpSpPr>
          <a:xfrm>
            <a:off x="6589430" y="1063895"/>
            <a:ext cx="1853092" cy="3409583"/>
            <a:chOff x="6589430" y="1063895"/>
            <a:chExt cx="1853092" cy="3409583"/>
          </a:xfrm>
        </p:grpSpPr>
        <p:sp>
          <p:nvSpPr>
            <p:cNvPr id="44" name="íS1ïdê"/>
            <p:cNvSpPr/>
            <p:nvPr/>
          </p:nvSpPr>
          <p:spPr>
            <a:xfrm>
              <a:off x="6589430" y="1063895"/>
              <a:ext cx="1829566" cy="3409583"/>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350"/>
            </a:p>
          </p:txBody>
        </p:sp>
        <p:sp>
          <p:nvSpPr>
            <p:cNvPr id="45" name="文本框 24">
              <a:extLst>
                <a:ext uri="{FF2B5EF4-FFF2-40B4-BE49-F238E27FC236}">
                  <a16:creationId xmlns:a16="http://schemas.microsoft.com/office/drawing/2014/main" xmlns="" id="{D688322E-5B50-441F-8346-8FD8C86550AA}"/>
                </a:ext>
              </a:extLst>
            </p:cNvPr>
            <p:cNvSpPr txBox="1"/>
            <p:nvPr/>
          </p:nvSpPr>
          <p:spPr>
            <a:xfrm>
              <a:off x="6669693" y="1127507"/>
              <a:ext cx="1772829" cy="3323987"/>
            </a:xfrm>
            <a:prstGeom prst="rect">
              <a:avLst/>
            </a:prstGeom>
            <a:noFill/>
          </p:spPr>
          <p:txBody>
            <a:bodyPr wrap="square" rtlCol="0">
              <a:spAutoFit/>
              <a:scene3d>
                <a:camera prst="orthographicFront"/>
                <a:lightRig rig="threePt" dir="t"/>
              </a:scene3d>
              <a:sp3d contourW="12700"/>
            </a:bodyPr>
            <a:lstStyle/>
            <a:p>
              <a:pPr marL="285750" indent="-285750">
                <a:buFont typeface="Wingdings" panose="05000000000000000000" pitchFamily="2" charset="2"/>
                <a:buChar char="ü"/>
              </a:pPr>
              <a:r>
                <a:rPr lang="zh-TW" altLang="en-US" sz="1400" dirty="0">
                  <a:solidFill>
                    <a:schemeClr val="bg1"/>
                  </a:solidFill>
                  <a:latin typeface="Microsoft YaHei UI" panose="020B0503020204020204" pitchFamily="34" charset="-122"/>
                  <a:ea typeface="Microsoft YaHei UI" panose="020B0503020204020204" pitchFamily="34" charset="-122"/>
                </a:rPr>
                <a:t>現今電影院：透過大型看板來吸引消費者目光，使消費者直接接收電影相關資訊。</a:t>
              </a:r>
            </a:p>
            <a:p>
              <a:pPr marL="285750" indent="-285750">
                <a:buFont typeface="Wingdings" panose="05000000000000000000" pitchFamily="2" charset="2"/>
                <a:buChar char="ü"/>
              </a:pPr>
              <a:endParaRPr lang="zh-TW" altLang="en-US" sz="1400" dirty="0">
                <a:solidFill>
                  <a:schemeClr val="bg1"/>
                </a:solidFill>
                <a:latin typeface="Microsoft YaHei UI" panose="020B0503020204020204" pitchFamily="34" charset="-122"/>
                <a:ea typeface="Microsoft YaHei UI" panose="020B0503020204020204" pitchFamily="34" charset="-122"/>
              </a:endParaRPr>
            </a:p>
            <a:p>
              <a:pPr marL="285750" indent="-285750">
                <a:buFont typeface="Wingdings" panose="05000000000000000000" pitchFamily="2" charset="2"/>
                <a:buChar char="ü"/>
              </a:pPr>
              <a:r>
                <a:rPr lang="zh-TW" altLang="en-US" sz="1400" dirty="0">
                  <a:solidFill>
                    <a:schemeClr val="bg1"/>
                  </a:solidFill>
                  <a:latin typeface="Microsoft YaHei UI" panose="020B0503020204020204" pitchFamily="34" charset="-122"/>
                  <a:ea typeface="Microsoft YaHei UI" panose="020B0503020204020204" pitchFamily="34" charset="-122"/>
                </a:rPr>
                <a:t>阿拉摩餐廳電影院：透過在報紙上刊登相關資訊以求其曝光機會，且會親自回覆每一封郵件，更是會在電影播放後，四處走動與顧客交談。</a:t>
              </a:r>
            </a:p>
          </p:txBody>
        </p:sp>
      </p:grpSp>
      <p:grpSp>
        <p:nvGrpSpPr>
          <p:cNvPr id="13" name="群組 12"/>
          <p:cNvGrpSpPr/>
          <p:nvPr/>
        </p:nvGrpSpPr>
        <p:grpSpPr>
          <a:xfrm>
            <a:off x="869546" y="1482722"/>
            <a:ext cx="6864398" cy="3236653"/>
            <a:chOff x="731938" y="1408279"/>
            <a:chExt cx="6864398" cy="3236653"/>
          </a:xfrm>
          <a:solidFill>
            <a:schemeClr val="accent6">
              <a:lumMod val="20000"/>
              <a:lumOff val="80000"/>
            </a:schemeClr>
          </a:solidFill>
        </p:grpSpPr>
        <p:sp>
          <p:nvSpPr>
            <p:cNvPr id="46" name="is1ide-Rectangle 24">
              <a:extLst>
                <a:ext uri="{FF2B5EF4-FFF2-40B4-BE49-F238E27FC236}">
                  <a16:creationId xmlns:a16="http://schemas.microsoft.com/office/drawing/2014/main" xmlns="" id="{0C545BBC-DBC8-4357-AAA3-57A6A6A17AB9}"/>
                </a:ext>
              </a:extLst>
            </p:cNvPr>
            <p:cNvSpPr/>
            <p:nvPr/>
          </p:nvSpPr>
          <p:spPr>
            <a:xfrm>
              <a:off x="731938" y="1408279"/>
              <a:ext cx="6864398" cy="3236653"/>
            </a:xfrm>
            <a:prstGeom prst="rect">
              <a:avLst/>
            </a:prstGeom>
            <a:solidFill>
              <a:schemeClr val="bg1">
                <a:lumMod val="65000"/>
              </a:schemeClr>
            </a:solid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1085787" y="2108982"/>
              <a:ext cx="6156699" cy="1754326"/>
            </a:xfrm>
            <a:prstGeom prst="rect">
              <a:avLst/>
            </a:prstGeom>
            <a:solidFill>
              <a:schemeClr val="bg1">
                <a:lumMod val="65000"/>
              </a:schemeClr>
            </a:solidFill>
            <a:ln>
              <a:noFill/>
            </a:ln>
          </p:spPr>
          <p:txBody>
            <a:bodyPr wrap="square">
              <a:spAutoFit/>
            </a:bodyPr>
            <a:lstStyle/>
            <a:p>
              <a:pPr marL="514350" indent="-514350">
                <a:buBlip>
                  <a:blip r:embed="rId5"/>
                </a:buBlip>
              </a:pPr>
              <a:r>
                <a:rPr lang="zh-TW" altLang="en-US" dirty="0">
                  <a:solidFill>
                    <a:schemeClr val="bg2">
                      <a:lumMod val="10000"/>
                    </a:schemeClr>
                  </a:solidFill>
                  <a:latin typeface="Microsoft YaHei UI" panose="020B0503020204020204" pitchFamily="34" charset="-122"/>
                  <a:ea typeface="Microsoft YaHei UI" panose="020B0503020204020204" pitchFamily="34" charset="-122"/>
                </a:rPr>
                <a:t>播</a:t>
              </a:r>
              <a:r>
                <a:rPr lang="zh-TW" altLang="zh-TW" dirty="0">
                  <a:solidFill>
                    <a:schemeClr val="bg2">
                      <a:lumMod val="10000"/>
                    </a:schemeClr>
                  </a:solidFill>
                  <a:latin typeface="Microsoft YaHei UI" panose="020B0503020204020204" pitchFamily="34" charset="-122"/>
                  <a:ea typeface="Microsoft YaHei UI" panose="020B0503020204020204" pitchFamily="34" charset="-122"/>
                </a:rPr>
                <a:t>放種類較無多樣化</a:t>
              </a:r>
              <a:r>
                <a:rPr lang="zh-TW" altLang="en-US" dirty="0">
                  <a:solidFill>
                    <a:schemeClr val="bg2">
                      <a:lumMod val="10000"/>
                    </a:schemeClr>
                  </a:solidFill>
                  <a:latin typeface="Microsoft YaHei UI" panose="020B0503020204020204" pitchFamily="34" charset="-122"/>
                  <a:ea typeface="Microsoft YaHei UI" panose="020B0503020204020204" pitchFamily="34" charset="-122"/>
                </a:rPr>
                <a:t>。</a:t>
              </a: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a:p>
              <a:pPr marL="514350" indent="-514350">
                <a:buBlip>
                  <a:blip r:embed="rId5"/>
                </a:buBlip>
              </a:pP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a:p>
              <a:pPr marL="514350" indent="-514350">
                <a:buBlip>
                  <a:blip r:embed="rId5"/>
                </a:buBlip>
              </a:pPr>
              <a:r>
                <a:rPr lang="zh-TW" altLang="en-US" dirty="0">
                  <a:solidFill>
                    <a:schemeClr val="bg2">
                      <a:lumMod val="10000"/>
                    </a:schemeClr>
                  </a:solidFill>
                  <a:latin typeface="Microsoft YaHei UI" panose="020B0503020204020204" pitchFamily="34" charset="-122"/>
                  <a:ea typeface="Microsoft YaHei UI" panose="020B0503020204020204" pitchFamily="34" charset="-122"/>
                </a:rPr>
                <a:t>收取較低的電影票價，且銷售高單價商品。</a:t>
              </a: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a:p>
              <a:pPr marL="514350" indent="-514350">
                <a:buBlip>
                  <a:blip r:embed="rId5"/>
                </a:buBlip>
              </a:pP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a:p>
              <a:pPr marL="514350" indent="-514350">
                <a:buBlip>
                  <a:blip r:embed="rId5"/>
                </a:buBlip>
              </a:pPr>
              <a:r>
                <a:rPr lang="zh-TW" altLang="zh-TW" dirty="0">
                  <a:solidFill>
                    <a:schemeClr val="bg2">
                      <a:lumMod val="10000"/>
                    </a:schemeClr>
                  </a:solidFill>
                  <a:latin typeface="Microsoft YaHei UI" panose="020B0503020204020204" pitchFamily="34" charset="-122"/>
                  <a:ea typeface="Microsoft YaHei UI" panose="020B0503020204020204" pitchFamily="34" charset="-122"/>
                </a:rPr>
                <a:t>每天親自回覆郵件，回應顧客的不同需求</a:t>
              </a:r>
              <a:r>
                <a:rPr lang="zh-TW" altLang="en-US" dirty="0">
                  <a:solidFill>
                    <a:schemeClr val="bg2">
                      <a:lumMod val="10000"/>
                    </a:schemeClr>
                  </a:solidFill>
                  <a:latin typeface="Microsoft YaHei UI" panose="020B0503020204020204" pitchFamily="34" charset="-122"/>
                  <a:ea typeface="Microsoft YaHei UI" panose="020B0503020204020204" pitchFamily="34" charset="-122"/>
                </a:rPr>
                <a:t>。</a:t>
              </a: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a:p>
              <a:pPr marL="514350" indent="-514350">
                <a:buFont typeface="+mj-lt"/>
                <a:buAutoNum type="arabicPeriod"/>
              </a:pPr>
              <a:endParaRPr lang="en-US" altLang="zh-TW" dirty="0">
                <a:solidFill>
                  <a:schemeClr val="bg2">
                    <a:lumMod val="10000"/>
                  </a:schemeClr>
                </a:solidFill>
                <a:latin typeface="Microsoft YaHei UI" panose="020B0503020204020204" pitchFamily="34" charset="-122"/>
                <a:ea typeface="Microsoft YaHei UI" panose="020B0503020204020204" pitchFamily="34" charset="-122"/>
              </a:endParaRPr>
            </a:p>
          </p:txBody>
        </p:sp>
      </p:grpSp>
      <p:sp>
        <p:nvSpPr>
          <p:cNvPr id="47" name="is1ide-Rectangle 26">
            <a:extLst>
              <a:ext uri="{FF2B5EF4-FFF2-40B4-BE49-F238E27FC236}">
                <a16:creationId xmlns:a16="http://schemas.microsoft.com/office/drawing/2014/main" xmlns="" id="{EA161436-04CB-4895-92E3-4C9D0FFCFCF8}"/>
              </a:ext>
            </a:extLst>
          </p:cNvPr>
          <p:cNvSpPr/>
          <p:nvPr/>
        </p:nvSpPr>
        <p:spPr>
          <a:xfrm>
            <a:off x="465707" y="1008302"/>
            <a:ext cx="7130629" cy="6791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r>
              <a:rPr lang="zh-TW" altLang="zh-TW" sz="1400" dirty="0">
                <a:latin typeface="Microsoft YaHei UI" panose="020B0503020204020204" pitchFamily="34" charset="-122"/>
                <a:ea typeface="Microsoft YaHei UI" panose="020B0503020204020204" pitchFamily="34" charset="-122"/>
              </a:rPr>
              <a:t>根據</a:t>
            </a:r>
            <a:r>
              <a:rPr lang="zh-TW" altLang="zh-TW" sz="1600" dirty="0">
                <a:latin typeface="Microsoft YaHei UI" panose="020B0503020204020204" pitchFamily="34" charset="-122"/>
                <a:ea typeface="Microsoft YaHei UI" panose="020B0503020204020204" pitchFamily="34" charset="-122"/>
              </a:rPr>
              <a:t>上述所做之</a:t>
            </a:r>
            <a:r>
              <a:rPr lang="zh-TW" altLang="zh-TW" sz="1600" dirty="0" smtClean="0">
                <a:latin typeface="Microsoft YaHei UI" panose="020B0503020204020204" pitchFamily="34" charset="-122"/>
                <a:ea typeface="Microsoft YaHei UI" panose="020B0503020204020204" pitchFamily="34" charset="-122"/>
              </a:rPr>
              <a:t>分析</a:t>
            </a:r>
            <a:r>
              <a:rPr lang="en-US" altLang="zh-TW" sz="1600" dirty="0" smtClean="0">
                <a:latin typeface="Microsoft YaHei UI" panose="020B0503020204020204" pitchFamily="34" charset="-122"/>
                <a:ea typeface="Microsoft YaHei UI" panose="020B0503020204020204" pitchFamily="34" charset="-122"/>
              </a:rPr>
              <a:t/>
            </a:r>
            <a:br>
              <a:rPr lang="en-US" altLang="zh-TW" sz="1600" dirty="0" smtClean="0">
                <a:latin typeface="Microsoft YaHei UI" panose="020B0503020204020204" pitchFamily="34" charset="-122"/>
                <a:ea typeface="Microsoft YaHei UI" panose="020B0503020204020204" pitchFamily="34" charset="-122"/>
              </a:rPr>
            </a:br>
            <a:r>
              <a:rPr lang="zh-TW" altLang="zh-TW" sz="1600" dirty="0" smtClean="0">
                <a:latin typeface="Microsoft YaHei UI" panose="020B0503020204020204" pitchFamily="34" charset="-122"/>
                <a:ea typeface="Microsoft YaHei UI" panose="020B0503020204020204" pitchFamily="34" charset="-122"/>
              </a:rPr>
              <a:t>本</a:t>
            </a:r>
            <a:r>
              <a:rPr lang="zh-TW" altLang="zh-TW" sz="1600" dirty="0">
                <a:latin typeface="Microsoft YaHei UI" panose="020B0503020204020204" pitchFamily="34" charset="-122"/>
                <a:ea typeface="Microsoft YaHei UI" panose="020B0503020204020204" pitchFamily="34" charset="-122"/>
              </a:rPr>
              <a:t>組認為</a:t>
            </a:r>
            <a:r>
              <a:rPr lang="zh-TW" altLang="en-US" sz="1600" dirty="0">
                <a:latin typeface="Microsoft YaHei UI" panose="020B0503020204020204" pitchFamily="34" charset="-122"/>
                <a:ea typeface="Microsoft YaHei UI" panose="020B0503020204020204" pitchFamily="34" charset="-122"/>
              </a:rPr>
              <a:t>阿拉摩餐廳電影院</a:t>
            </a:r>
            <a:r>
              <a:rPr lang="zh-TW" altLang="zh-TW" sz="1600" dirty="0">
                <a:latin typeface="Microsoft YaHei UI" panose="020B0503020204020204" pitchFamily="34" charset="-122"/>
                <a:ea typeface="Microsoft YaHei UI" panose="020B0503020204020204" pitchFamily="34" charset="-122"/>
              </a:rPr>
              <a:t>不適合大型複雜的多樣化電影院市場，其原因如下：</a:t>
            </a:r>
            <a:endParaRPr lang="en-US" altLang="zh-TW" sz="1600" dirty="0">
              <a:latin typeface="Microsoft YaHei UI" panose="020B0503020204020204" pitchFamily="34" charset="-122"/>
              <a:ea typeface="Microsoft YaHei UI" panose="020B0503020204020204" pitchFamily="34" charset="-122"/>
            </a:endParaRPr>
          </a:p>
        </p:txBody>
      </p:sp>
      <p:sp>
        <p:nvSpPr>
          <p:cNvPr id="31" name="Marcador de número de diapositiva 21"/>
          <p:cNvSpPr txBox="1">
            <a:spLocks/>
          </p:cNvSpPr>
          <p:nvPr/>
        </p:nvSpPr>
        <p:spPr>
          <a:xfrm>
            <a:off x="6876256" y="48730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19</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91126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250"/>
                                        <p:tgtEl>
                                          <p:spTgt spid="9"/>
                                        </p:tgtEl>
                                      </p:cBhvr>
                                    </p:animEffect>
                                    <p:anim calcmode="lin" valueType="num">
                                      <p:cBhvr>
                                        <p:cTn id="13" dur="250" fill="hold"/>
                                        <p:tgtEl>
                                          <p:spTgt spid="9"/>
                                        </p:tgtEl>
                                        <p:attrNameLst>
                                          <p:attrName>ppt_x</p:attrName>
                                        </p:attrNameLst>
                                      </p:cBhvr>
                                      <p:tavLst>
                                        <p:tav tm="0">
                                          <p:val>
                                            <p:strVal val="#ppt_x"/>
                                          </p:val>
                                        </p:tav>
                                        <p:tav tm="100000">
                                          <p:val>
                                            <p:strVal val="#ppt_x"/>
                                          </p:val>
                                        </p:tav>
                                      </p:tavLst>
                                    </p:anim>
                                    <p:anim calcmode="lin" valueType="num">
                                      <p:cBhvr>
                                        <p:cTn id="14" dur="25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2" nodeType="clickEffect">
                                  <p:stCondLst>
                                    <p:cond delay="0"/>
                                  </p:stCondLst>
                                  <p:childTnLst>
                                    <p:animEffect transition="out" filter="fade">
                                      <p:cBhvr>
                                        <p:cTn id="23" dur="500"/>
                                        <p:tgtEl>
                                          <p:spTgt spid="32"/>
                                        </p:tgtEl>
                                      </p:cBhvr>
                                    </p:animEffect>
                                    <p:set>
                                      <p:cBhvr>
                                        <p:cTn id="24" dur="1" fill="hold">
                                          <p:stCondLst>
                                            <p:cond delay="499"/>
                                          </p:stCondLst>
                                        </p:cTn>
                                        <p:tgtEl>
                                          <p:spTgt spid="32"/>
                                        </p:tgtEl>
                                        <p:attrNameLst>
                                          <p:attrName>style.visibility</p:attrName>
                                        </p:attrNameLst>
                                      </p:cBhvr>
                                      <p:to>
                                        <p:strVal val="hidden"/>
                                      </p:to>
                                    </p:se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fltVal val="0"/>
                                          </p:val>
                                        </p:tav>
                                        <p:tav tm="100000">
                                          <p:val>
                                            <p:strVal val="#ppt_h"/>
                                          </p:val>
                                        </p:tav>
                                      </p:tavLst>
                                    </p:anim>
                                    <p:animEffect transition="in" filter="fade">
                                      <p:cBhvr>
                                        <p:cTn id="30" dur="500"/>
                                        <p:tgtEl>
                                          <p:spTgt spid="30"/>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xit" presetSubtype="4" fill="hold" nodeType="clickEffect">
                                  <p:stCondLst>
                                    <p:cond delay="0"/>
                                  </p:stCondLst>
                                  <p:childTnLst>
                                    <p:animEffect transition="out" filter="wipe(down)">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par>
                                <p:cTn id="46" presetID="53" presetClass="entr" presetSubtype="16"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p:cTn id="48" dur="500" fill="hold"/>
                                        <p:tgtEl>
                                          <p:spTgt spid="3"/>
                                        </p:tgtEl>
                                        <p:attrNameLst>
                                          <p:attrName>ppt_w</p:attrName>
                                        </p:attrNameLst>
                                      </p:cBhvr>
                                      <p:tavLst>
                                        <p:tav tm="0">
                                          <p:val>
                                            <p:fltVal val="0"/>
                                          </p:val>
                                        </p:tav>
                                        <p:tav tm="100000">
                                          <p:val>
                                            <p:strVal val="#ppt_w"/>
                                          </p:val>
                                        </p:tav>
                                      </p:tavLst>
                                    </p:anim>
                                    <p:anim calcmode="lin" valueType="num">
                                      <p:cBhvr>
                                        <p:cTn id="49" dur="500" fill="hold"/>
                                        <p:tgtEl>
                                          <p:spTgt spid="3"/>
                                        </p:tgtEl>
                                        <p:attrNameLst>
                                          <p:attrName>ppt_h</p:attrName>
                                        </p:attrNameLst>
                                      </p:cBhvr>
                                      <p:tavLst>
                                        <p:tav tm="0">
                                          <p:val>
                                            <p:fltVal val="0"/>
                                          </p:val>
                                        </p:tav>
                                        <p:tav tm="100000">
                                          <p:val>
                                            <p:strVal val="#ppt_h"/>
                                          </p:val>
                                        </p:tav>
                                      </p:tavLst>
                                    </p:anim>
                                    <p:animEffect transition="in" filter="fade">
                                      <p:cBhvr>
                                        <p:cTn id="50" dur="500"/>
                                        <p:tgtEl>
                                          <p:spTgt spid="3"/>
                                        </p:tgtEl>
                                      </p:cBhvr>
                                    </p:animEffect>
                                  </p:childTnLst>
                                </p:cTn>
                              </p:par>
                              <p:par>
                                <p:cTn id="51" presetID="42"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anim calcmode="lin" valueType="num">
                                      <p:cBhvr>
                                        <p:cTn id="54" dur="1000" fill="hold"/>
                                        <p:tgtEl>
                                          <p:spTgt spid="7"/>
                                        </p:tgtEl>
                                        <p:attrNameLst>
                                          <p:attrName>ppt_x</p:attrName>
                                        </p:attrNameLst>
                                      </p:cBhvr>
                                      <p:tavLst>
                                        <p:tav tm="0">
                                          <p:val>
                                            <p:strVal val="#ppt_x"/>
                                          </p:val>
                                        </p:tav>
                                        <p:tav tm="100000">
                                          <p:val>
                                            <p:strVal val="#ppt_x"/>
                                          </p:val>
                                        </p:tav>
                                      </p:tavLst>
                                    </p:anim>
                                    <p:anim calcmode="lin" valueType="num">
                                      <p:cBhvr>
                                        <p:cTn id="55" dur="1000" fill="hold"/>
                                        <p:tgtEl>
                                          <p:spTgt spid="7"/>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2" presetClass="entr" presetSubtype="4"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4" presetClass="exit" presetSubtype="10" fill="hold" grpId="1" nodeType="clickEffect">
                                  <p:stCondLst>
                                    <p:cond delay="0"/>
                                  </p:stCondLst>
                                  <p:childTnLst>
                                    <p:animEffect transition="out" filter="randombar(horizontal)">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14" presetClass="exit" presetSubtype="10" fill="hold" grpId="1" nodeType="withEffect">
                                  <p:stCondLst>
                                    <p:cond delay="0"/>
                                  </p:stCondLst>
                                  <p:childTnLst>
                                    <p:animEffect transition="out" filter="randombar(horizontal)">
                                      <p:cBhvr>
                                        <p:cTn id="67" dur="500"/>
                                        <p:tgtEl>
                                          <p:spTgt spid="9"/>
                                        </p:tgtEl>
                                      </p:cBhvr>
                                    </p:animEffect>
                                    <p:set>
                                      <p:cBhvr>
                                        <p:cTn id="68" dur="1" fill="hold">
                                          <p:stCondLst>
                                            <p:cond delay="499"/>
                                          </p:stCondLst>
                                        </p:cTn>
                                        <p:tgtEl>
                                          <p:spTgt spid="9"/>
                                        </p:tgtEl>
                                        <p:attrNameLst>
                                          <p:attrName>style.visibility</p:attrName>
                                        </p:attrNameLst>
                                      </p:cBhvr>
                                      <p:to>
                                        <p:strVal val="hidden"/>
                                      </p:to>
                                    </p:set>
                                  </p:childTnLst>
                                </p:cTn>
                              </p:par>
                              <p:par>
                                <p:cTn id="69" presetID="14" presetClass="exit" presetSubtype="10" fill="hold" grpId="3" nodeType="withEffect">
                                  <p:stCondLst>
                                    <p:cond delay="0"/>
                                  </p:stCondLst>
                                  <p:childTnLst>
                                    <p:animEffect transition="out" filter="randombar(horizontal)">
                                      <p:cBhvr>
                                        <p:cTn id="70" dur="500"/>
                                        <p:tgtEl>
                                          <p:spTgt spid="32"/>
                                        </p:tgtEl>
                                      </p:cBhvr>
                                    </p:animEffect>
                                    <p:set>
                                      <p:cBhvr>
                                        <p:cTn id="71" dur="1" fill="hold">
                                          <p:stCondLst>
                                            <p:cond delay="499"/>
                                          </p:stCondLst>
                                        </p:cTn>
                                        <p:tgtEl>
                                          <p:spTgt spid="32"/>
                                        </p:tgtEl>
                                        <p:attrNameLst>
                                          <p:attrName>style.visibility</p:attrName>
                                        </p:attrNameLst>
                                      </p:cBhvr>
                                      <p:to>
                                        <p:strVal val="hidden"/>
                                      </p:to>
                                    </p:set>
                                  </p:childTnLst>
                                </p:cTn>
                              </p:par>
                              <p:par>
                                <p:cTn id="72" presetID="14" presetClass="exit" presetSubtype="10" fill="hold" nodeType="withEffect">
                                  <p:stCondLst>
                                    <p:cond delay="0"/>
                                  </p:stCondLst>
                                  <p:childTnLst>
                                    <p:animEffect transition="out" filter="randombar(horizontal)">
                                      <p:cBhvr>
                                        <p:cTn id="73" dur="500"/>
                                        <p:tgtEl>
                                          <p:spTgt spid="30"/>
                                        </p:tgtEl>
                                      </p:cBhvr>
                                    </p:animEffect>
                                    <p:set>
                                      <p:cBhvr>
                                        <p:cTn id="74" dur="1" fill="hold">
                                          <p:stCondLst>
                                            <p:cond delay="499"/>
                                          </p:stCondLst>
                                        </p:cTn>
                                        <p:tgtEl>
                                          <p:spTgt spid="30"/>
                                        </p:tgtEl>
                                        <p:attrNameLst>
                                          <p:attrName>style.visibility</p:attrName>
                                        </p:attrNameLst>
                                      </p:cBhvr>
                                      <p:to>
                                        <p:strVal val="hidden"/>
                                      </p:to>
                                    </p:set>
                                  </p:childTnLst>
                                </p:cTn>
                              </p:par>
                              <p:par>
                                <p:cTn id="75" presetID="14" presetClass="exit" presetSubtype="10" fill="hold" grpId="1" nodeType="withEffect">
                                  <p:stCondLst>
                                    <p:cond delay="0"/>
                                  </p:stCondLst>
                                  <p:childTnLst>
                                    <p:animEffect transition="out" filter="randombar(horizontal)">
                                      <p:cBhvr>
                                        <p:cTn id="76" dur="500"/>
                                        <p:tgtEl>
                                          <p:spTgt spid="8"/>
                                        </p:tgtEl>
                                      </p:cBhvr>
                                    </p:animEffect>
                                    <p:set>
                                      <p:cBhvr>
                                        <p:cTn id="77" dur="1" fill="hold">
                                          <p:stCondLst>
                                            <p:cond delay="499"/>
                                          </p:stCondLst>
                                        </p:cTn>
                                        <p:tgtEl>
                                          <p:spTgt spid="8"/>
                                        </p:tgtEl>
                                        <p:attrNameLst>
                                          <p:attrName>style.visibility</p:attrName>
                                        </p:attrNameLst>
                                      </p:cBhvr>
                                      <p:to>
                                        <p:strVal val="hidden"/>
                                      </p:to>
                                    </p:set>
                                  </p:childTnLst>
                                </p:cTn>
                              </p:par>
                              <p:par>
                                <p:cTn id="78" presetID="14" presetClass="exit" presetSubtype="10" fill="hold" nodeType="withEffect">
                                  <p:stCondLst>
                                    <p:cond delay="0"/>
                                  </p:stCondLst>
                                  <p:childTnLst>
                                    <p:animEffect transition="out" filter="randombar(horizontal)">
                                      <p:cBhvr>
                                        <p:cTn id="79" dur="500"/>
                                        <p:tgtEl>
                                          <p:spTgt spid="10"/>
                                        </p:tgtEl>
                                      </p:cBhvr>
                                    </p:animEffect>
                                    <p:set>
                                      <p:cBhvr>
                                        <p:cTn id="80" dur="1" fill="hold">
                                          <p:stCondLst>
                                            <p:cond delay="499"/>
                                          </p:stCondLst>
                                        </p:cTn>
                                        <p:tgtEl>
                                          <p:spTgt spid="10"/>
                                        </p:tgtEl>
                                        <p:attrNameLst>
                                          <p:attrName>style.visibility</p:attrName>
                                        </p:attrNameLst>
                                      </p:cBhvr>
                                      <p:to>
                                        <p:strVal val="hidden"/>
                                      </p:to>
                                    </p:set>
                                  </p:childTnLst>
                                </p:cTn>
                              </p:par>
                              <p:par>
                                <p:cTn id="81" presetID="14" presetClass="exit" presetSubtype="10" fill="hold" grpId="1" nodeType="withEffect">
                                  <p:stCondLst>
                                    <p:cond delay="0"/>
                                  </p:stCondLst>
                                  <p:childTnLst>
                                    <p:animEffect transition="out" filter="randombar(horizontal)">
                                      <p:cBhvr>
                                        <p:cTn id="82" dur="500"/>
                                        <p:tgtEl>
                                          <p:spTgt spid="3"/>
                                        </p:tgtEl>
                                      </p:cBhvr>
                                    </p:animEffect>
                                    <p:set>
                                      <p:cBhvr>
                                        <p:cTn id="83" dur="1" fill="hold">
                                          <p:stCondLst>
                                            <p:cond delay="499"/>
                                          </p:stCondLst>
                                        </p:cTn>
                                        <p:tgtEl>
                                          <p:spTgt spid="3"/>
                                        </p:tgtEl>
                                        <p:attrNameLst>
                                          <p:attrName>style.visibility</p:attrName>
                                        </p:attrNameLst>
                                      </p:cBhvr>
                                      <p:to>
                                        <p:strVal val="hidden"/>
                                      </p:to>
                                    </p:set>
                                  </p:childTnLst>
                                </p:cTn>
                              </p:par>
                              <p:par>
                                <p:cTn id="84" presetID="14" presetClass="exit" presetSubtype="10" fill="hold" grpId="1" nodeType="withEffect">
                                  <p:stCondLst>
                                    <p:cond delay="0"/>
                                  </p:stCondLst>
                                  <p:childTnLst>
                                    <p:animEffect transition="out" filter="randombar(horizontal)">
                                      <p:cBhvr>
                                        <p:cTn id="85" dur="500"/>
                                        <p:tgtEl>
                                          <p:spTgt spid="7"/>
                                        </p:tgtEl>
                                      </p:cBhvr>
                                    </p:animEffect>
                                    <p:set>
                                      <p:cBhvr>
                                        <p:cTn id="86" dur="1" fill="hold">
                                          <p:stCondLst>
                                            <p:cond delay="499"/>
                                          </p:stCondLst>
                                        </p:cTn>
                                        <p:tgtEl>
                                          <p:spTgt spid="7"/>
                                        </p:tgtEl>
                                        <p:attrNameLst>
                                          <p:attrName>style.visibility</p:attrName>
                                        </p:attrNameLst>
                                      </p:cBhvr>
                                      <p:to>
                                        <p:strVal val="hidden"/>
                                      </p:to>
                                    </p:set>
                                  </p:childTnLst>
                                </p:cTn>
                              </p:par>
                              <p:par>
                                <p:cTn id="87" presetID="14" presetClass="exit" presetSubtype="10" fill="hold" nodeType="withEffect">
                                  <p:stCondLst>
                                    <p:cond delay="0"/>
                                  </p:stCondLst>
                                  <p:childTnLst>
                                    <p:animEffect transition="out" filter="randombar(horizontal)">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childTnLst>
                          </p:cTn>
                        </p:par>
                        <p:par>
                          <p:cTn id="90" fill="hold">
                            <p:stCondLst>
                              <p:cond delay="500"/>
                            </p:stCondLst>
                            <p:childTnLst>
                              <p:par>
                                <p:cTn id="91" presetID="22" presetClass="entr" presetSubtype="1" fill="hold" grpId="0" nodeType="after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up)">
                                      <p:cBhvr>
                                        <p:cTn id="93" dur="500"/>
                                        <p:tgtEl>
                                          <p:spTgt spid="47"/>
                                        </p:tgtEl>
                                      </p:cBhvr>
                                    </p:animEffect>
                                  </p:childTnLst>
                                </p:cTn>
                              </p:par>
                            </p:childTnLst>
                          </p:cTn>
                        </p:par>
                        <p:par>
                          <p:cTn id="94" fill="hold">
                            <p:stCondLst>
                              <p:cond delay="1000"/>
                            </p:stCondLst>
                            <p:childTnLst>
                              <p:par>
                                <p:cTn id="95" presetID="22" presetClass="entr" presetSubtype="1" fill="hold" nodeType="after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wipe(up)">
                                      <p:cBhvr>
                                        <p:cTn id="9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P spid="8" grpId="0" animBg="1"/>
      <p:bldP spid="8" grpId="1" animBg="1"/>
      <p:bldP spid="9" grpId="0" animBg="1"/>
      <p:bldP spid="9" grpId="1" animBg="1"/>
      <p:bldP spid="32" grpId="0" animBg="1"/>
      <p:bldP spid="32" grpId="2" animBg="1"/>
      <p:bldP spid="32" grpId="3"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a:lum bright="70000" contrast="-70000"/>
          </a:blip>
          <a:stretch>
            <a:fillRect/>
          </a:stretch>
        </p:blipFill>
        <p:spPr>
          <a:xfrm>
            <a:off x="0" y="-26016"/>
            <a:ext cx="9144000" cy="5143500"/>
          </a:xfrm>
          <a:prstGeom prst="rect">
            <a:avLst/>
          </a:prstGeom>
        </p:spPr>
      </p:pic>
      <p:sp>
        <p:nvSpPr>
          <p:cNvPr id="16" name="文本框 15">
            <a:extLst>
              <a:ext uri="{FF2B5EF4-FFF2-40B4-BE49-F238E27FC236}">
                <a16:creationId xmlns:a16="http://schemas.microsoft.com/office/drawing/2014/main" xmlns="" id="{14B0FDD6-11A6-470B-B80E-74396EACD98D}"/>
              </a:ext>
            </a:extLst>
          </p:cNvPr>
          <p:cNvSpPr txBox="1"/>
          <p:nvPr/>
        </p:nvSpPr>
        <p:spPr>
          <a:xfrm>
            <a:off x="3337389" y="270029"/>
            <a:ext cx="1908664" cy="461665"/>
          </a:xfrm>
          <a:prstGeom prst="rect">
            <a:avLst/>
          </a:prstGeom>
          <a:noFill/>
        </p:spPr>
        <p:txBody>
          <a:bodyPr wrap="none" rtlCol="0">
            <a:spAutoFit/>
          </a:bodyPr>
          <a:lstStyle/>
          <a:p>
            <a:pPr algn="ctr"/>
            <a:r>
              <a:rPr lang="en-US" altLang="zh-CN" sz="2400" b="1" dirty="0" smtClean="0">
                <a:latin typeface="Microsoft YaHei UI" panose="020B0503020204020204" pitchFamily="34" charset="-122"/>
                <a:ea typeface="Microsoft YaHei UI" panose="020B0503020204020204" pitchFamily="34" charset="-122"/>
                <a:cs typeface="Arial Unicode MS" panose="020B0604020202020204" pitchFamily="34" charset="-120"/>
              </a:rPr>
              <a:t>CONTENTS</a:t>
            </a:r>
            <a:endParaRPr lang="zh-CN" altLang="en-US" sz="2400" b="1"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19" name="任意多边形: 形状 18">
            <a:extLst>
              <a:ext uri="{FF2B5EF4-FFF2-40B4-BE49-F238E27FC236}">
                <a16:creationId xmlns:a16="http://schemas.microsoft.com/office/drawing/2014/main" xmlns="" id="{A27A3CD4-7590-4C8B-92DE-22862F084536}"/>
              </a:ext>
            </a:extLst>
          </p:cNvPr>
          <p:cNvSpPr/>
          <p:nvPr/>
        </p:nvSpPr>
        <p:spPr>
          <a:xfrm>
            <a:off x="1043609" y="1419622"/>
            <a:ext cx="1243416"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icrosoft YaHei UI" panose="020B0503020204020204" pitchFamily="34" charset="-122"/>
                <a:ea typeface="Microsoft YaHei UI" panose="020B0503020204020204" pitchFamily="34" charset="-122"/>
                <a:cs typeface="Arial Unicode MS" panose="020B0604020202020204" pitchFamily="34" charset="-120"/>
              </a:rPr>
              <a:t>01</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21" name="TextBox 37">
            <a:extLst>
              <a:ext uri="{FF2B5EF4-FFF2-40B4-BE49-F238E27FC236}">
                <a16:creationId xmlns:a16="http://schemas.microsoft.com/office/drawing/2014/main" xmlns="" id="{155F6FB3-5CF0-4450-B170-B8EFF7ACE3FC}"/>
              </a:ext>
            </a:extLst>
          </p:cNvPr>
          <p:cNvSpPr txBox="1"/>
          <p:nvPr/>
        </p:nvSpPr>
        <p:spPr>
          <a:xfrm>
            <a:off x="554836" y="2984767"/>
            <a:ext cx="2236510" cy="40011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chemeClr val="accent1"/>
                </a:solidFill>
                <a:latin typeface="Microsoft YaHei UI" panose="020B0503020204020204" pitchFamily="34" charset="-122"/>
                <a:ea typeface="Microsoft YaHei UI" panose="020B0503020204020204" pitchFamily="34" charset="-122"/>
                <a:cs typeface="Arial Unicode MS" panose="020B0604020202020204" pitchFamily="34" charset="-120"/>
              </a:rPr>
              <a:t>阿拉摩電影院介紹</a:t>
            </a:r>
          </a:p>
        </p:txBody>
      </p:sp>
      <p:grpSp>
        <p:nvGrpSpPr>
          <p:cNvPr id="40" name="组合 39">
            <a:extLst>
              <a:ext uri="{FF2B5EF4-FFF2-40B4-BE49-F238E27FC236}">
                <a16:creationId xmlns:a16="http://schemas.microsoft.com/office/drawing/2014/main" xmlns="" id="{A0FED31D-D912-48B9-8187-FD466CEACF1F}"/>
              </a:ext>
            </a:extLst>
          </p:cNvPr>
          <p:cNvGrpSpPr/>
          <p:nvPr/>
        </p:nvGrpSpPr>
        <p:grpSpPr>
          <a:xfrm>
            <a:off x="2806073" y="2966403"/>
            <a:ext cx="1210589" cy="790410"/>
            <a:chOff x="4115011" y="4652063"/>
            <a:chExt cx="1634304" cy="1053880"/>
          </a:xfrm>
        </p:grpSpPr>
        <p:sp>
          <p:nvSpPr>
            <p:cNvPr id="24" name="TextBox 43">
              <a:extLst>
                <a:ext uri="{FF2B5EF4-FFF2-40B4-BE49-F238E27FC236}">
                  <a16:creationId xmlns:a16="http://schemas.microsoft.com/office/drawing/2014/main" xmlns="" id="{2F606119-7C02-49A4-8B47-79497CCECDC6}"/>
                </a:ext>
              </a:extLst>
            </p:cNvPr>
            <p:cNvSpPr txBox="1"/>
            <p:nvPr/>
          </p:nvSpPr>
          <p:spPr>
            <a:xfrm>
              <a:off x="4115011" y="4652063"/>
              <a:ext cx="1634304" cy="53348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CN" altLang="en-US" sz="2000" b="1"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市場定位</a:t>
              </a:r>
            </a:p>
          </p:txBody>
        </p:sp>
        <p:sp>
          <p:nvSpPr>
            <p:cNvPr id="25" name="TextBox 44">
              <a:extLst>
                <a:ext uri="{FF2B5EF4-FFF2-40B4-BE49-F238E27FC236}">
                  <a16:creationId xmlns:a16="http://schemas.microsoft.com/office/drawing/2014/main" xmlns="" id="{D9D8A6FE-E50A-4447-B98B-CCCE15766D2F}"/>
                </a:ext>
              </a:extLst>
            </p:cNvPr>
            <p:cNvSpPr txBox="1"/>
            <p:nvPr/>
          </p:nvSpPr>
          <p:spPr>
            <a:xfrm>
              <a:off x="4296796" y="5213500"/>
              <a:ext cx="1270740" cy="492443"/>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4P</a:t>
              </a:r>
              <a:r>
                <a:rPr lang="zh-TW" altLang="en-US"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分析</a:t>
              </a:r>
            </a:p>
          </p:txBody>
        </p:sp>
      </p:grpSp>
      <p:sp>
        <p:nvSpPr>
          <p:cNvPr id="32" name="任意多边形: 形状 31">
            <a:extLst>
              <a:ext uri="{FF2B5EF4-FFF2-40B4-BE49-F238E27FC236}">
                <a16:creationId xmlns:a16="http://schemas.microsoft.com/office/drawing/2014/main" xmlns="" id="{62E9FDE4-781F-4531-96AB-63170E6290EF}"/>
              </a:ext>
            </a:extLst>
          </p:cNvPr>
          <p:cNvSpPr/>
          <p:nvPr/>
        </p:nvSpPr>
        <p:spPr>
          <a:xfrm>
            <a:off x="2789363" y="1419622"/>
            <a:ext cx="1243416"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icrosoft YaHei UI" panose="020B0503020204020204" pitchFamily="34" charset="-122"/>
                <a:ea typeface="Microsoft YaHei UI" panose="020B0503020204020204" pitchFamily="34" charset="-122"/>
                <a:cs typeface="Arial Unicode MS" panose="020B0604020202020204" pitchFamily="34" charset="-120"/>
              </a:rPr>
              <a:t>02</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27" name="TextBox 46">
            <a:extLst>
              <a:ext uri="{FF2B5EF4-FFF2-40B4-BE49-F238E27FC236}">
                <a16:creationId xmlns:a16="http://schemas.microsoft.com/office/drawing/2014/main" xmlns="" id="{929EC9F9-827C-4707-9ADE-3B3A7375687B}"/>
              </a:ext>
            </a:extLst>
          </p:cNvPr>
          <p:cNvSpPr txBox="1"/>
          <p:nvPr/>
        </p:nvSpPr>
        <p:spPr>
          <a:xfrm>
            <a:off x="4359360" y="2984767"/>
            <a:ext cx="1727238" cy="400110"/>
          </a:xfrm>
          <a:prstGeom prst="rect">
            <a:avLst/>
          </a:prstGeom>
          <a:noFill/>
        </p:spPr>
        <p:txBody>
          <a:bodyPr wrap="squar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chemeClr val="accent1"/>
                </a:solidFill>
                <a:latin typeface="Microsoft YaHei UI" panose="020B0503020204020204" pitchFamily="34" charset="-122"/>
                <a:ea typeface="Microsoft YaHei UI" panose="020B0503020204020204" pitchFamily="34" charset="-122"/>
                <a:cs typeface="Arial Unicode MS" panose="020B0604020202020204" pitchFamily="34" charset="-120"/>
              </a:rPr>
              <a:t>目標市場區隔</a:t>
            </a:r>
          </a:p>
        </p:txBody>
      </p:sp>
      <p:sp>
        <p:nvSpPr>
          <p:cNvPr id="33" name="任意多边形: 形状 32">
            <a:extLst>
              <a:ext uri="{FF2B5EF4-FFF2-40B4-BE49-F238E27FC236}">
                <a16:creationId xmlns:a16="http://schemas.microsoft.com/office/drawing/2014/main" xmlns="" id="{A5529C19-02AF-4D85-A3E5-5A9EE5854138}"/>
              </a:ext>
            </a:extLst>
          </p:cNvPr>
          <p:cNvSpPr/>
          <p:nvPr/>
        </p:nvSpPr>
        <p:spPr>
          <a:xfrm>
            <a:off x="4640193" y="1419622"/>
            <a:ext cx="1243416"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icrosoft YaHei UI" panose="020B0503020204020204" pitchFamily="34" charset="-122"/>
                <a:ea typeface="Microsoft YaHei UI" panose="020B0503020204020204" pitchFamily="34" charset="-122"/>
                <a:cs typeface="Arial Unicode MS" panose="020B0604020202020204" pitchFamily="34" charset="-120"/>
              </a:rPr>
              <a:t>03</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grpSp>
        <p:nvGrpSpPr>
          <p:cNvPr id="42" name="组合 41">
            <a:extLst>
              <a:ext uri="{FF2B5EF4-FFF2-40B4-BE49-F238E27FC236}">
                <a16:creationId xmlns:a16="http://schemas.microsoft.com/office/drawing/2014/main" xmlns="" id="{825791B8-437F-4AE6-B6E9-39B6BDEC67F2}"/>
              </a:ext>
            </a:extLst>
          </p:cNvPr>
          <p:cNvGrpSpPr/>
          <p:nvPr/>
        </p:nvGrpSpPr>
        <p:grpSpPr>
          <a:xfrm>
            <a:off x="6079654" y="2984767"/>
            <a:ext cx="2308770" cy="1636987"/>
            <a:chOff x="8479910" y="4676546"/>
            <a:chExt cx="3116856" cy="1065868"/>
          </a:xfrm>
        </p:grpSpPr>
        <p:sp>
          <p:nvSpPr>
            <p:cNvPr id="30" name="TextBox 49">
              <a:extLst>
                <a:ext uri="{FF2B5EF4-FFF2-40B4-BE49-F238E27FC236}">
                  <a16:creationId xmlns:a16="http://schemas.microsoft.com/office/drawing/2014/main" xmlns="" id="{87EF6067-41DE-4B45-BFFA-565DE7BE8A17}"/>
                </a:ext>
              </a:extLst>
            </p:cNvPr>
            <p:cNvSpPr txBox="1"/>
            <p:nvPr/>
          </p:nvSpPr>
          <p:spPr>
            <a:xfrm>
              <a:off x="8479910" y="4676546"/>
              <a:ext cx="3116856" cy="460916"/>
            </a:xfrm>
            <a:prstGeom prst="rect">
              <a:avLst/>
            </a:prstGeom>
            <a:noFill/>
          </p:spPr>
          <p:txBody>
            <a:bodyPr wrap="squar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是否適合多樣化電影院市場</a:t>
              </a:r>
            </a:p>
          </p:txBody>
        </p:sp>
        <p:sp>
          <p:nvSpPr>
            <p:cNvPr id="31" name="TextBox 50">
              <a:extLst>
                <a:ext uri="{FF2B5EF4-FFF2-40B4-BE49-F238E27FC236}">
                  <a16:creationId xmlns:a16="http://schemas.microsoft.com/office/drawing/2014/main" xmlns="" id="{0F2EDFA7-574E-4BFC-8572-917B69A7E549}"/>
                </a:ext>
              </a:extLst>
            </p:cNvPr>
            <p:cNvSpPr txBox="1"/>
            <p:nvPr/>
          </p:nvSpPr>
          <p:spPr>
            <a:xfrm>
              <a:off x="9030694" y="5141219"/>
              <a:ext cx="2119054" cy="601195"/>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合格參賽要件</a:t>
              </a:r>
            </a:p>
            <a:p>
              <a:pPr algn="ctr"/>
              <a:r>
                <a:rPr lang="zh-TW" altLang="en-US"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服務贏家要件</a:t>
              </a:r>
            </a:p>
            <a:p>
              <a:pPr algn="ctr"/>
              <a:r>
                <a:rPr lang="zh-TW" altLang="en-US"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服務輸家要件</a:t>
              </a:r>
            </a:p>
          </p:txBody>
        </p:sp>
      </p:grpSp>
      <p:sp>
        <p:nvSpPr>
          <p:cNvPr id="34" name="任意多边形: 形状 33">
            <a:extLst>
              <a:ext uri="{FF2B5EF4-FFF2-40B4-BE49-F238E27FC236}">
                <a16:creationId xmlns:a16="http://schemas.microsoft.com/office/drawing/2014/main" xmlns="" id="{55BBA7C2-2A24-425C-831E-79264B63C571}"/>
              </a:ext>
            </a:extLst>
          </p:cNvPr>
          <p:cNvSpPr/>
          <p:nvPr/>
        </p:nvSpPr>
        <p:spPr>
          <a:xfrm>
            <a:off x="6543509" y="1422477"/>
            <a:ext cx="1243416"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Microsoft YaHei UI" panose="020B0503020204020204" pitchFamily="34" charset="-122"/>
                <a:ea typeface="Microsoft YaHei UI" panose="020B0503020204020204" pitchFamily="34" charset="-122"/>
                <a:cs typeface="Arial Unicode MS" panose="020B0604020202020204" pitchFamily="34" charset="-120"/>
              </a:rPr>
              <a:t>04</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15" name="矩形 14"/>
          <p:cNvSpPr/>
          <p:nvPr/>
        </p:nvSpPr>
        <p:spPr>
          <a:xfrm>
            <a:off x="8733359" y="4902040"/>
            <a:ext cx="245580" cy="215444"/>
          </a:xfrm>
          <a:prstGeom prst="rect">
            <a:avLst/>
          </a:prstGeom>
        </p:spPr>
        <p:txBody>
          <a:bodyPr wrap="none">
            <a:spAutoFit/>
          </a:bodyPr>
          <a:lstStyle/>
          <a:p>
            <a:pPr lvl="0" algn="r" defTabSz="876377" latinLnBrk="0">
              <a:defRPr/>
            </a:pPr>
            <a:r>
              <a:rPr lang="en-US" altLang="zh-TW" sz="800" dirty="0" smtClean="0">
                <a:latin typeface="Microsoft YaHei UI" panose="020B0503020204020204" pitchFamily="34" charset="-122"/>
                <a:ea typeface="Microsoft YaHei UI" panose="020B0503020204020204" pitchFamily="34" charset="-122"/>
              </a:rPr>
              <a:t>2</a:t>
            </a:r>
            <a:endParaRPr lang="zh-TW" altLang="en-US" sz="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114355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250" fill="hold"/>
                                        <p:tgtEl>
                                          <p:spTgt spid="16">
                                            <p:txEl>
                                              <p:pRg st="0" end="0"/>
                                            </p:txEl>
                                          </p:spTgt>
                                        </p:tgtEl>
                                        <p:attrNameLst>
                                          <p:attrName>ppt_w</p:attrName>
                                        </p:attrNameLst>
                                      </p:cBhvr>
                                      <p:tavLst>
                                        <p:tav tm="0">
                                          <p:val>
                                            <p:fltVal val="0"/>
                                          </p:val>
                                        </p:tav>
                                        <p:tav tm="100000">
                                          <p:val>
                                            <p:strVal val="#ppt_w"/>
                                          </p:val>
                                        </p:tav>
                                      </p:tavLst>
                                    </p:anim>
                                    <p:anim calcmode="lin" valueType="num">
                                      <p:cBhvr>
                                        <p:cTn id="8" dur="250" fill="hold"/>
                                        <p:tgtEl>
                                          <p:spTgt spid="16">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425"/>
                            </p:stCondLst>
                            <p:childTnLst>
                              <p:par>
                                <p:cTn id="10" presetID="53" presetClass="entr" presetSubtype="16"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250" fill="hold"/>
                                        <p:tgtEl>
                                          <p:spTgt spid="19"/>
                                        </p:tgtEl>
                                        <p:attrNameLst>
                                          <p:attrName>ppt_w</p:attrName>
                                        </p:attrNameLst>
                                      </p:cBhvr>
                                      <p:tavLst>
                                        <p:tav tm="0">
                                          <p:val>
                                            <p:fltVal val="0"/>
                                          </p:val>
                                        </p:tav>
                                        <p:tav tm="100000">
                                          <p:val>
                                            <p:strVal val="#ppt_w"/>
                                          </p:val>
                                        </p:tav>
                                      </p:tavLst>
                                    </p:anim>
                                    <p:anim calcmode="lin" valueType="num">
                                      <p:cBhvr>
                                        <p:cTn id="13" dur="250" fill="hold"/>
                                        <p:tgtEl>
                                          <p:spTgt spid="19"/>
                                        </p:tgtEl>
                                        <p:attrNameLst>
                                          <p:attrName>ppt_h</p:attrName>
                                        </p:attrNameLst>
                                      </p:cBhvr>
                                      <p:tavLst>
                                        <p:tav tm="0">
                                          <p:val>
                                            <p:fltVal val="0"/>
                                          </p:val>
                                        </p:tav>
                                        <p:tav tm="100000">
                                          <p:val>
                                            <p:strVal val="#ppt_h"/>
                                          </p:val>
                                        </p:tav>
                                      </p:tavLst>
                                    </p:anim>
                                    <p:animEffect transition="in" filter="fade">
                                      <p:cBhvr>
                                        <p:cTn id="14" dur="250"/>
                                        <p:tgtEl>
                                          <p:spTgt spid="19"/>
                                        </p:tgtEl>
                                      </p:cBhvr>
                                    </p:animEffect>
                                  </p:childTnLst>
                                </p:cTn>
                              </p:par>
                            </p:childTnLst>
                          </p:cTn>
                        </p:par>
                        <p:par>
                          <p:cTn id="15" fill="hold">
                            <p:stCondLst>
                              <p:cond delay="675"/>
                            </p:stCondLst>
                            <p:childTnLst>
                              <p:par>
                                <p:cTn id="16" presetID="5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250" fill="hold"/>
                                        <p:tgtEl>
                                          <p:spTgt spid="32"/>
                                        </p:tgtEl>
                                        <p:attrNameLst>
                                          <p:attrName>ppt_w</p:attrName>
                                        </p:attrNameLst>
                                      </p:cBhvr>
                                      <p:tavLst>
                                        <p:tav tm="0">
                                          <p:val>
                                            <p:fltVal val="0"/>
                                          </p:val>
                                        </p:tav>
                                        <p:tav tm="100000">
                                          <p:val>
                                            <p:strVal val="#ppt_w"/>
                                          </p:val>
                                        </p:tav>
                                      </p:tavLst>
                                    </p:anim>
                                    <p:anim calcmode="lin" valueType="num">
                                      <p:cBhvr>
                                        <p:cTn id="19" dur="250" fill="hold"/>
                                        <p:tgtEl>
                                          <p:spTgt spid="32"/>
                                        </p:tgtEl>
                                        <p:attrNameLst>
                                          <p:attrName>ppt_h</p:attrName>
                                        </p:attrNameLst>
                                      </p:cBhvr>
                                      <p:tavLst>
                                        <p:tav tm="0">
                                          <p:val>
                                            <p:fltVal val="0"/>
                                          </p:val>
                                        </p:tav>
                                        <p:tav tm="100000">
                                          <p:val>
                                            <p:strVal val="#ppt_h"/>
                                          </p:val>
                                        </p:tav>
                                      </p:tavLst>
                                    </p:anim>
                                    <p:animEffect transition="in" filter="fade">
                                      <p:cBhvr>
                                        <p:cTn id="20" dur="250"/>
                                        <p:tgtEl>
                                          <p:spTgt spid="32"/>
                                        </p:tgtEl>
                                      </p:cBhvr>
                                    </p:animEffect>
                                  </p:childTnLst>
                                </p:cTn>
                              </p:par>
                            </p:childTnLst>
                          </p:cTn>
                        </p:par>
                        <p:par>
                          <p:cTn id="21" fill="hold">
                            <p:stCondLst>
                              <p:cond delay="925"/>
                            </p:stCondLst>
                            <p:childTnLst>
                              <p:par>
                                <p:cTn id="22" presetID="53" presetClass="entr" presetSubtype="16"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250" fill="hold"/>
                                        <p:tgtEl>
                                          <p:spTgt spid="33"/>
                                        </p:tgtEl>
                                        <p:attrNameLst>
                                          <p:attrName>ppt_w</p:attrName>
                                        </p:attrNameLst>
                                      </p:cBhvr>
                                      <p:tavLst>
                                        <p:tav tm="0">
                                          <p:val>
                                            <p:fltVal val="0"/>
                                          </p:val>
                                        </p:tav>
                                        <p:tav tm="100000">
                                          <p:val>
                                            <p:strVal val="#ppt_w"/>
                                          </p:val>
                                        </p:tav>
                                      </p:tavLst>
                                    </p:anim>
                                    <p:anim calcmode="lin" valueType="num">
                                      <p:cBhvr>
                                        <p:cTn id="25" dur="250" fill="hold"/>
                                        <p:tgtEl>
                                          <p:spTgt spid="33"/>
                                        </p:tgtEl>
                                        <p:attrNameLst>
                                          <p:attrName>ppt_h</p:attrName>
                                        </p:attrNameLst>
                                      </p:cBhvr>
                                      <p:tavLst>
                                        <p:tav tm="0">
                                          <p:val>
                                            <p:fltVal val="0"/>
                                          </p:val>
                                        </p:tav>
                                        <p:tav tm="100000">
                                          <p:val>
                                            <p:strVal val="#ppt_h"/>
                                          </p:val>
                                        </p:tav>
                                      </p:tavLst>
                                    </p:anim>
                                    <p:animEffect transition="in" filter="fade">
                                      <p:cBhvr>
                                        <p:cTn id="26" dur="250"/>
                                        <p:tgtEl>
                                          <p:spTgt spid="33"/>
                                        </p:tgtEl>
                                      </p:cBhvr>
                                    </p:animEffect>
                                  </p:childTnLst>
                                </p:cTn>
                              </p:par>
                            </p:childTnLst>
                          </p:cTn>
                        </p:par>
                        <p:par>
                          <p:cTn id="27" fill="hold">
                            <p:stCondLst>
                              <p:cond delay="1175"/>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250" fill="hold"/>
                                        <p:tgtEl>
                                          <p:spTgt spid="34"/>
                                        </p:tgtEl>
                                        <p:attrNameLst>
                                          <p:attrName>ppt_w</p:attrName>
                                        </p:attrNameLst>
                                      </p:cBhvr>
                                      <p:tavLst>
                                        <p:tav tm="0">
                                          <p:val>
                                            <p:fltVal val="0"/>
                                          </p:val>
                                        </p:tav>
                                        <p:tav tm="100000">
                                          <p:val>
                                            <p:strVal val="#ppt_w"/>
                                          </p:val>
                                        </p:tav>
                                      </p:tavLst>
                                    </p:anim>
                                    <p:anim calcmode="lin" valueType="num">
                                      <p:cBhvr>
                                        <p:cTn id="31" dur="250" fill="hold"/>
                                        <p:tgtEl>
                                          <p:spTgt spid="34"/>
                                        </p:tgtEl>
                                        <p:attrNameLst>
                                          <p:attrName>ppt_h</p:attrName>
                                        </p:attrNameLst>
                                      </p:cBhvr>
                                      <p:tavLst>
                                        <p:tav tm="0">
                                          <p:val>
                                            <p:fltVal val="0"/>
                                          </p:val>
                                        </p:tav>
                                        <p:tav tm="100000">
                                          <p:val>
                                            <p:strVal val="#ppt_h"/>
                                          </p:val>
                                        </p:tav>
                                      </p:tavLst>
                                    </p:anim>
                                    <p:animEffect transition="in" filter="fade">
                                      <p:cBhvr>
                                        <p:cTn id="32" dur="250"/>
                                        <p:tgtEl>
                                          <p:spTgt spid="34"/>
                                        </p:tgtEl>
                                      </p:cBhvr>
                                    </p:animEffect>
                                  </p:childTnLst>
                                </p:cTn>
                              </p:par>
                            </p:childTnLst>
                          </p:cTn>
                        </p:par>
                        <p:par>
                          <p:cTn id="33" fill="hold">
                            <p:stCondLst>
                              <p:cond delay="1425"/>
                            </p:stCondLst>
                            <p:childTnLst>
                              <p:par>
                                <p:cTn id="34" presetID="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250" fill="hold"/>
                                        <p:tgtEl>
                                          <p:spTgt spid="21"/>
                                        </p:tgtEl>
                                        <p:attrNameLst>
                                          <p:attrName>ppt_x</p:attrName>
                                        </p:attrNameLst>
                                      </p:cBhvr>
                                      <p:tavLst>
                                        <p:tav tm="0">
                                          <p:val>
                                            <p:strVal val="#ppt_x"/>
                                          </p:val>
                                        </p:tav>
                                        <p:tav tm="100000">
                                          <p:val>
                                            <p:strVal val="#ppt_x"/>
                                          </p:val>
                                        </p:tav>
                                      </p:tavLst>
                                    </p:anim>
                                    <p:anim calcmode="lin" valueType="num">
                                      <p:cBhvr additive="base">
                                        <p:cTn id="37" dur="250" fill="hold"/>
                                        <p:tgtEl>
                                          <p:spTgt spid="21"/>
                                        </p:tgtEl>
                                        <p:attrNameLst>
                                          <p:attrName>ppt_y</p:attrName>
                                        </p:attrNameLst>
                                      </p:cBhvr>
                                      <p:tavLst>
                                        <p:tav tm="0">
                                          <p:val>
                                            <p:strVal val="1+#ppt_h/2"/>
                                          </p:val>
                                        </p:tav>
                                        <p:tav tm="100000">
                                          <p:val>
                                            <p:strVal val="#ppt_y"/>
                                          </p:val>
                                        </p:tav>
                                      </p:tavLst>
                                    </p:anim>
                                  </p:childTnLst>
                                </p:cTn>
                              </p:par>
                            </p:childTnLst>
                          </p:cTn>
                        </p:par>
                        <p:par>
                          <p:cTn id="38" fill="hold">
                            <p:stCondLst>
                              <p:cond delay="1675"/>
                            </p:stCondLst>
                            <p:childTnLst>
                              <p:par>
                                <p:cTn id="39" presetID="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 calcmode="lin" valueType="num">
                                      <p:cBhvr additive="base">
                                        <p:cTn id="41" dur="250" fill="hold"/>
                                        <p:tgtEl>
                                          <p:spTgt spid="27"/>
                                        </p:tgtEl>
                                        <p:attrNameLst>
                                          <p:attrName>ppt_x</p:attrName>
                                        </p:attrNameLst>
                                      </p:cBhvr>
                                      <p:tavLst>
                                        <p:tav tm="0">
                                          <p:val>
                                            <p:strVal val="#ppt_x"/>
                                          </p:val>
                                        </p:tav>
                                        <p:tav tm="100000">
                                          <p:val>
                                            <p:strVal val="#ppt_x"/>
                                          </p:val>
                                        </p:tav>
                                      </p:tavLst>
                                    </p:anim>
                                    <p:anim calcmode="lin" valueType="num">
                                      <p:cBhvr additive="base">
                                        <p:cTn id="42" dur="250" fill="hold"/>
                                        <p:tgtEl>
                                          <p:spTgt spid="27"/>
                                        </p:tgtEl>
                                        <p:attrNameLst>
                                          <p:attrName>ppt_y</p:attrName>
                                        </p:attrNameLst>
                                      </p:cBhvr>
                                      <p:tavLst>
                                        <p:tav tm="0">
                                          <p:val>
                                            <p:strVal val="1+#ppt_h/2"/>
                                          </p:val>
                                        </p:tav>
                                        <p:tav tm="100000">
                                          <p:val>
                                            <p:strVal val="#ppt_y"/>
                                          </p:val>
                                        </p:tav>
                                      </p:tavLst>
                                    </p:anim>
                                  </p:childTnLst>
                                </p:cTn>
                              </p:par>
                            </p:childTnLst>
                          </p:cTn>
                        </p:par>
                        <p:par>
                          <p:cTn id="43" fill="hold">
                            <p:stCondLst>
                              <p:cond delay="1925"/>
                            </p:stCondLst>
                            <p:childTnLst>
                              <p:par>
                                <p:cTn id="44" presetID="2" presetClass="entr" presetSubtype="4" decel="10000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250" fill="hold"/>
                                        <p:tgtEl>
                                          <p:spTgt spid="40"/>
                                        </p:tgtEl>
                                        <p:attrNameLst>
                                          <p:attrName>ppt_x</p:attrName>
                                        </p:attrNameLst>
                                      </p:cBhvr>
                                      <p:tavLst>
                                        <p:tav tm="0">
                                          <p:val>
                                            <p:strVal val="#ppt_x"/>
                                          </p:val>
                                        </p:tav>
                                        <p:tav tm="100000">
                                          <p:val>
                                            <p:strVal val="#ppt_x"/>
                                          </p:val>
                                        </p:tav>
                                      </p:tavLst>
                                    </p:anim>
                                    <p:anim calcmode="lin" valueType="num">
                                      <p:cBhvr additive="base">
                                        <p:cTn id="47" dur="250" fill="hold"/>
                                        <p:tgtEl>
                                          <p:spTgt spid="40"/>
                                        </p:tgtEl>
                                        <p:attrNameLst>
                                          <p:attrName>ppt_y</p:attrName>
                                        </p:attrNameLst>
                                      </p:cBhvr>
                                      <p:tavLst>
                                        <p:tav tm="0">
                                          <p:val>
                                            <p:strVal val="1+#ppt_h/2"/>
                                          </p:val>
                                        </p:tav>
                                        <p:tav tm="100000">
                                          <p:val>
                                            <p:strVal val="#ppt_y"/>
                                          </p:val>
                                        </p:tav>
                                      </p:tavLst>
                                    </p:anim>
                                  </p:childTnLst>
                                </p:cTn>
                              </p:par>
                            </p:childTnLst>
                          </p:cTn>
                        </p:par>
                        <p:par>
                          <p:cTn id="48" fill="hold">
                            <p:stCondLst>
                              <p:cond delay="2175"/>
                            </p:stCondLst>
                            <p:childTnLst>
                              <p:par>
                                <p:cTn id="49" presetID="2" presetClass="entr" presetSubtype="4" decel="100000"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 calcmode="lin" valueType="num">
                                      <p:cBhvr additive="base">
                                        <p:cTn id="51" dur="250" fill="hold"/>
                                        <p:tgtEl>
                                          <p:spTgt spid="42"/>
                                        </p:tgtEl>
                                        <p:attrNameLst>
                                          <p:attrName>ppt_x</p:attrName>
                                        </p:attrNameLst>
                                      </p:cBhvr>
                                      <p:tavLst>
                                        <p:tav tm="0">
                                          <p:val>
                                            <p:strVal val="#ppt_x"/>
                                          </p:val>
                                        </p:tav>
                                        <p:tav tm="100000">
                                          <p:val>
                                            <p:strVal val="#ppt_x"/>
                                          </p:val>
                                        </p:tav>
                                      </p:tavLst>
                                    </p:anim>
                                    <p:anim calcmode="lin" valueType="num">
                                      <p:cBhvr additive="base">
                                        <p:cTn id="52" dur="25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2" grpId="0" animBg="1"/>
      <p:bldP spid="27" grpId="0"/>
      <p:bldP spid="33"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波特五力分析</a:t>
            </a:r>
          </a:p>
        </p:txBody>
      </p:sp>
    </p:spTree>
    <p:extLst>
      <p:ext uri="{BB962C8B-B14F-4D97-AF65-F5344CB8AC3E}">
        <p14:creationId xmlns:p14="http://schemas.microsoft.com/office/powerpoint/2010/main" val="24243337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 calcmode="lin" valueType="num">
                                      <p:cBhvr>
                                        <p:cTn id="13" dur="250" fill="hold"/>
                                        <p:tgtEl>
                                          <p:spTgt spid="7"/>
                                        </p:tgtEl>
                                        <p:attrNameLst>
                                          <p:attrName>style.rotation</p:attrName>
                                        </p:attrNameLst>
                                      </p:cBhvr>
                                      <p:tavLst>
                                        <p:tav tm="0">
                                          <p:val>
                                            <p:fltVal val="90"/>
                                          </p:val>
                                        </p:tav>
                                        <p:tav tm="100000">
                                          <p:val>
                                            <p:fltVal val="0"/>
                                          </p:val>
                                        </p:tav>
                                      </p:tavLst>
                                    </p:anim>
                                    <p:animEffect transition="in" filter="fade">
                                      <p:cBhvr>
                                        <p:cTn id="14" dur="25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圓角 4">
            <a:extLst>
              <a:ext uri="{FF2B5EF4-FFF2-40B4-BE49-F238E27FC236}">
                <a16:creationId xmlns:a16="http://schemas.microsoft.com/office/drawing/2014/main" xmlns="" id="{82571158-7C6C-4275-8106-E00E73FEA198}"/>
              </a:ext>
            </a:extLst>
          </p:cNvPr>
          <p:cNvSpPr/>
          <p:nvPr/>
        </p:nvSpPr>
        <p:spPr>
          <a:xfrm>
            <a:off x="1600921" y="2297146"/>
            <a:ext cx="1266092" cy="692498"/>
          </a:xfrm>
          <a:prstGeom prst="roundRect">
            <a:avLst/>
          </a:prstGeom>
          <a:solidFill>
            <a:srgbClr val="C19C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Microsoft YaHei UI" panose="020B0503020204020204" pitchFamily="34" charset="-122"/>
                <a:ea typeface="Microsoft YaHei UI" panose="020B0503020204020204" pitchFamily="34" charset="-122"/>
              </a:rPr>
              <a:t>替代品</a:t>
            </a:r>
          </a:p>
        </p:txBody>
      </p:sp>
      <p:sp>
        <p:nvSpPr>
          <p:cNvPr id="6" name="矩形: 圓角 5">
            <a:extLst>
              <a:ext uri="{FF2B5EF4-FFF2-40B4-BE49-F238E27FC236}">
                <a16:creationId xmlns:a16="http://schemas.microsoft.com/office/drawing/2014/main" xmlns="" id="{760817A7-846A-474F-A6C1-E08F00BE5B46}"/>
              </a:ext>
            </a:extLst>
          </p:cNvPr>
          <p:cNvSpPr/>
          <p:nvPr/>
        </p:nvSpPr>
        <p:spPr>
          <a:xfrm>
            <a:off x="4290382" y="4265471"/>
            <a:ext cx="1266092" cy="692498"/>
          </a:xfrm>
          <a:prstGeom prst="roundRect">
            <a:avLst/>
          </a:prstGeom>
          <a:solidFill>
            <a:srgbClr val="C19C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Microsoft YaHei UI" panose="020B0503020204020204" pitchFamily="34" charset="-122"/>
                <a:ea typeface="Microsoft YaHei UI" panose="020B0503020204020204" pitchFamily="34" charset="-122"/>
              </a:rPr>
              <a:t>客戶</a:t>
            </a:r>
          </a:p>
        </p:txBody>
      </p:sp>
      <p:sp>
        <p:nvSpPr>
          <p:cNvPr id="7" name="矩形: 圓角 6">
            <a:extLst>
              <a:ext uri="{FF2B5EF4-FFF2-40B4-BE49-F238E27FC236}">
                <a16:creationId xmlns:a16="http://schemas.microsoft.com/office/drawing/2014/main" xmlns="" id="{A98E3984-F65A-4530-A1F1-C09F197B3351}"/>
              </a:ext>
            </a:extLst>
          </p:cNvPr>
          <p:cNvSpPr/>
          <p:nvPr/>
        </p:nvSpPr>
        <p:spPr>
          <a:xfrm>
            <a:off x="4280334" y="433908"/>
            <a:ext cx="1266092" cy="692498"/>
          </a:xfrm>
          <a:prstGeom prst="roundRect">
            <a:avLst/>
          </a:prstGeom>
          <a:solidFill>
            <a:srgbClr val="C19C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Microsoft YaHei UI" panose="020B0503020204020204" pitchFamily="34" charset="-122"/>
                <a:ea typeface="Microsoft YaHei UI" panose="020B0503020204020204" pitchFamily="34" charset="-122"/>
              </a:rPr>
              <a:t>供應商</a:t>
            </a:r>
          </a:p>
        </p:txBody>
      </p:sp>
      <p:sp>
        <p:nvSpPr>
          <p:cNvPr id="8" name="矩形: 圓角 7">
            <a:extLst>
              <a:ext uri="{FF2B5EF4-FFF2-40B4-BE49-F238E27FC236}">
                <a16:creationId xmlns:a16="http://schemas.microsoft.com/office/drawing/2014/main" xmlns="" id="{44B6F43A-62C1-4910-ADC2-67A3B444A0B3}"/>
              </a:ext>
            </a:extLst>
          </p:cNvPr>
          <p:cNvSpPr/>
          <p:nvPr/>
        </p:nvSpPr>
        <p:spPr>
          <a:xfrm>
            <a:off x="7041118" y="2297146"/>
            <a:ext cx="1266092" cy="692498"/>
          </a:xfrm>
          <a:prstGeom prst="roundRect">
            <a:avLst/>
          </a:prstGeom>
          <a:solidFill>
            <a:srgbClr val="C19C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latin typeface="Microsoft YaHei UI" panose="020B0503020204020204" pitchFamily="34" charset="-122"/>
                <a:ea typeface="Microsoft YaHei UI" panose="020B0503020204020204" pitchFamily="34" charset="-122"/>
              </a:rPr>
              <a:t>潛在進入者</a:t>
            </a:r>
          </a:p>
        </p:txBody>
      </p:sp>
      <p:sp>
        <p:nvSpPr>
          <p:cNvPr id="9" name="矩形: 圓角 8">
            <a:extLst>
              <a:ext uri="{FF2B5EF4-FFF2-40B4-BE49-F238E27FC236}">
                <a16:creationId xmlns:a16="http://schemas.microsoft.com/office/drawing/2014/main" xmlns="" id="{02949BB2-76BE-4C6E-81FE-BE8B2D3698DA}"/>
              </a:ext>
            </a:extLst>
          </p:cNvPr>
          <p:cNvSpPr/>
          <p:nvPr/>
        </p:nvSpPr>
        <p:spPr>
          <a:xfrm>
            <a:off x="3796758" y="1901910"/>
            <a:ext cx="2253343" cy="1567544"/>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latin typeface="Microsoft YaHei UI" panose="020B0503020204020204" pitchFamily="34" charset="-122"/>
              <a:ea typeface="Microsoft YaHei UI" panose="020B0503020204020204" pitchFamily="34" charset="-122"/>
            </a:endParaRPr>
          </a:p>
        </p:txBody>
      </p:sp>
      <p:sp>
        <p:nvSpPr>
          <p:cNvPr id="10" name="箭號: 向下 9">
            <a:extLst>
              <a:ext uri="{FF2B5EF4-FFF2-40B4-BE49-F238E27FC236}">
                <a16:creationId xmlns:a16="http://schemas.microsoft.com/office/drawing/2014/main" xmlns="" id="{C621AA8C-D6EC-4918-8F64-78FF5FCFEAD9}"/>
              </a:ext>
            </a:extLst>
          </p:cNvPr>
          <p:cNvSpPr/>
          <p:nvPr/>
        </p:nvSpPr>
        <p:spPr>
          <a:xfrm>
            <a:off x="4836761" y="1168325"/>
            <a:ext cx="173334" cy="71217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UI" panose="020B0503020204020204" pitchFamily="34" charset="-122"/>
              <a:ea typeface="Microsoft YaHei UI" panose="020B0503020204020204" pitchFamily="34" charset="-122"/>
            </a:endParaRPr>
          </a:p>
        </p:txBody>
      </p:sp>
      <p:sp>
        <p:nvSpPr>
          <p:cNvPr id="11" name="箭號: 向下 10">
            <a:extLst>
              <a:ext uri="{FF2B5EF4-FFF2-40B4-BE49-F238E27FC236}">
                <a16:creationId xmlns:a16="http://schemas.microsoft.com/office/drawing/2014/main" xmlns="" id="{FD4FC22A-700C-45DA-8DE6-2965B5051130}"/>
              </a:ext>
            </a:extLst>
          </p:cNvPr>
          <p:cNvSpPr/>
          <p:nvPr/>
        </p:nvSpPr>
        <p:spPr>
          <a:xfrm rot="10800000">
            <a:off x="4836761" y="3479295"/>
            <a:ext cx="173334" cy="71217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UI" panose="020B0503020204020204" pitchFamily="34" charset="-122"/>
              <a:ea typeface="Microsoft YaHei UI" panose="020B0503020204020204" pitchFamily="34" charset="-122"/>
            </a:endParaRPr>
          </a:p>
        </p:txBody>
      </p:sp>
      <p:sp>
        <p:nvSpPr>
          <p:cNvPr id="12" name="箭號: 向下 11">
            <a:extLst>
              <a:ext uri="{FF2B5EF4-FFF2-40B4-BE49-F238E27FC236}">
                <a16:creationId xmlns:a16="http://schemas.microsoft.com/office/drawing/2014/main" xmlns="" id="{47AFAFA8-4102-4AE0-B53C-C04C84487AC2}"/>
              </a:ext>
            </a:extLst>
          </p:cNvPr>
          <p:cNvSpPr/>
          <p:nvPr/>
        </p:nvSpPr>
        <p:spPr>
          <a:xfrm rot="16200000">
            <a:off x="3306271" y="2287724"/>
            <a:ext cx="173334" cy="71217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UI" panose="020B0503020204020204" pitchFamily="34" charset="-122"/>
              <a:ea typeface="Microsoft YaHei UI" panose="020B0503020204020204" pitchFamily="34" charset="-122"/>
            </a:endParaRPr>
          </a:p>
        </p:txBody>
      </p:sp>
      <p:sp>
        <p:nvSpPr>
          <p:cNvPr id="13" name="箭號: 向下 12">
            <a:extLst>
              <a:ext uri="{FF2B5EF4-FFF2-40B4-BE49-F238E27FC236}">
                <a16:creationId xmlns:a16="http://schemas.microsoft.com/office/drawing/2014/main" xmlns="" id="{8F2F5FAF-91CE-442A-95B3-AEE0508C8748}"/>
              </a:ext>
            </a:extLst>
          </p:cNvPr>
          <p:cNvSpPr/>
          <p:nvPr/>
        </p:nvSpPr>
        <p:spPr>
          <a:xfrm rot="5400000">
            <a:off x="6452665" y="2287306"/>
            <a:ext cx="173334" cy="71217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Microsoft YaHei UI" panose="020B0503020204020204" pitchFamily="34" charset="-122"/>
              <a:ea typeface="Microsoft YaHei UI" panose="020B0503020204020204" pitchFamily="34" charset="-122"/>
            </a:endParaRPr>
          </a:p>
        </p:txBody>
      </p:sp>
      <p:sp>
        <p:nvSpPr>
          <p:cNvPr id="14" name="文字方塊 13">
            <a:extLst>
              <a:ext uri="{FF2B5EF4-FFF2-40B4-BE49-F238E27FC236}">
                <a16:creationId xmlns:a16="http://schemas.microsoft.com/office/drawing/2014/main" xmlns="" id="{298167B3-32EC-41D3-93F5-FEA20EE3FBA4}"/>
              </a:ext>
            </a:extLst>
          </p:cNvPr>
          <p:cNvSpPr txBox="1"/>
          <p:nvPr/>
        </p:nvSpPr>
        <p:spPr>
          <a:xfrm>
            <a:off x="4973670" y="1351320"/>
            <a:ext cx="1826141" cy="338554"/>
          </a:xfrm>
          <a:prstGeom prst="rect">
            <a:avLst/>
          </a:prstGeom>
          <a:noFill/>
        </p:spPr>
        <p:txBody>
          <a:bodyPr wrap="none" rtlCol="0">
            <a:spAutoFit/>
          </a:bodyPr>
          <a:lstStyle/>
          <a:p>
            <a:r>
              <a:rPr lang="zh-TW" altLang="en-US" sz="1600" dirty="0">
                <a:latin typeface="Microsoft YaHei UI" panose="020B0503020204020204" pitchFamily="34" charset="-122"/>
                <a:ea typeface="Microsoft YaHei UI" panose="020B0503020204020204" pitchFamily="34" charset="-122"/>
              </a:rPr>
              <a:t>供應商的議價能力</a:t>
            </a:r>
          </a:p>
        </p:txBody>
      </p:sp>
      <p:sp>
        <p:nvSpPr>
          <p:cNvPr id="15" name="文字方塊 14">
            <a:extLst>
              <a:ext uri="{FF2B5EF4-FFF2-40B4-BE49-F238E27FC236}">
                <a16:creationId xmlns:a16="http://schemas.microsoft.com/office/drawing/2014/main" xmlns="" id="{0A33604C-0252-4292-AC1F-815D39B16304}"/>
              </a:ext>
            </a:extLst>
          </p:cNvPr>
          <p:cNvSpPr txBox="1"/>
          <p:nvPr/>
        </p:nvSpPr>
        <p:spPr>
          <a:xfrm>
            <a:off x="6096041" y="2811352"/>
            <a:ext cx="1005403" cy="584775"/>
          </a:xfrm>
          <a:prstGeom prst="rect">
            <a:avLst/>
          </a:prstGeom>
          <a:noFill/>
        </p:spPr>
        <p:txBody>
          <a:bodyPr wrap="none" rtlCol="0">
            <a:spAutoFit/>
          </a:bodyPr>
          <a:lstStyle/>
          <a:p>
            <a:pPr algn="ctr"/>
            <a:r>
              <a:rPr lang="zh-TW" altLang="en-US" sz="1600" dirty="0">
                <a:latin typeface="Microsoft YaHei UI" panose="020B0503020204020204" pitchFamily="34" charset="-122"/>
                <a:ea typeface="Microsoft YaHei UI" panose="020B0503020204020204" pitchFamily="34" charset="-122"/>
              </a:rPr>
              <a:t>新進入者</a:t>
            </a:r>
            <a:endParaRPr lang="en-US" altLang="zh-TW" sz="1600" dirty="0">
              <a:latin typeface="Microsoft YaHei UI" panose="020B0503020204020204" pitchFamily="34" charset="-122"/>
              <a:ea typeface="Microsoft YaHei UI" panose="020B0503020204020204" pitchFamily="34" charset="-122"/>
            </a:endParaRPr>
          </a:p>
          <a:p>
            <a:pPr algn="ctr"/>
            <a:r>
              <a:rPr lang="zh-TW" altLang="en-US" sz="1600" dirty="0">
                <a:latin typeface="Microsoft YaHei UI" panose="020B0503020204020204" pitchFamily="34" charset="-122"/>
                <a:ea typeface="Microsoft YaHei UI" panose="020B0503020204020204" pitchFamily="34" charset="-122"/>
              </a:rPr>
              <a:t>的威脅</a:t>
            </a:r>
          </a:p>
        </p:txBody>
      </p:sp>
      <p:sp>
        <p:nvSpPr>
          <p:cNvPr id="16" name="文字方塊 15">
            <a:extLst>
              <a:ext uri="{FF2B5EF4-FFF2-40B4-BE49-F238E27FC236}">
                <a16:creationId xmlns:a16="http://schemas.microsoft.com/office/drawing/2014/main" xmlns="" id="{A678A37E-05B1-46EE-8BC2-84661DDAC65E}"/>
              </a:ext>
            </a:extLst>
          </p:cNvPr>
          <p:cNvSpPr txBox="1"/>
          <p:nvPr/>
        </p:nvSpPr>
        <p:spPr>
          <a:xfrm>
            <a:off x="5015838" y="3743869"/>
            <a:ext cx="1620957" cy="338554"/>
          </a:xfrm>
          <a:prstGeom prst="rect">
            <a:avLst/>
          </a:prstGeom>
          <a:noFill/>
        </p:spPr>
        <p:txBody>
          <a:bodyPr wrap="none" rtlCol="0">
            <a:spAutoFit/>
          </a:bodyPr>
          <a:lstStyle/>
          <a:p>
            <a:r>
              <a:rPr lang="zh-TW" altLang="en-US" sz="1600" dirty="0">
                <a:latin typeface="Microsoft YaHei UI" panose="020B0503020204020204" pitchFamily="34" charset="-122"/>
                <a:ea typeface="Microsoft YaHei UI" panose="020B0503020204020204" pitchFamily="34" charset="-122"/>
              </a:rPr>
              <a:t>客戶的議價能力</a:t>
            </a:r>
          </a:p>
        </p:txBody>
      </p:sp>
      <p:sp>
        <p:nvSpPr>
          <p:cNvPr id="17" name="文字方塊 16">
            <a:extLst>
              <a:ext uri="{FF2B5EF4-FFF2-40B4-BE49-F238E27FC236}">
                <a16:creationId xmlns:a16="http://schemas.microsoft.com/office/drawing/2014/main" xmlns="" id="{031E1307-F953-49CC-BD0E-AB3D78CBD0DB}"/>
              </a:ext>
            </a:extLst>
          </p:cNvPr>
          <p:cNvSpPr txBox="1"/>
          <p:nvPr/>
        </p:nvSpPr>
        <p:spPr>
          <a:xfrm>
            <a:off x="2854694" y="2811351"/>
            <a:ext cx="1005403" cy="830997"/>
          </a:xfrm>
          <a:prstGeom prst="rect">
            <a:avLst/>
          </a:prstGeom>
          <a:noFill/>
        </p:spPr>
        <p:txBody>
          <a:bodyPr wrap="none" rtlCol="0">
            <a:spAutoFit/>
          </a:bodyPr>
          <a:lstStyle/>
          <a:p>
            <a:pPr algn="ctr"/>
            <a:r>
              <a:rPr lang="zh-TW" altLang="en-US" sz="1600" dirty="0">
                <a:latin typeface="Microsoft YaHei UI" panose="020B0503020204020204" pitchFamily="34" charset="-122"/>
                <a:ea typeface="Microsoft YaHei UI" panose="020B0503020204020204" pitchFamily="34" charset="-122"/>
              </a:rPr>
              <a:t>替代品</a:t>
            </a:r>
            <a:endParaRPr lang="en-US" altLang="zh-TW" sz="1600" dirty="0">
              <a:latin typeface="Microsoft YaHei UI" panose="020B0503020204020204" pitchFamily="34" charset="-122"/>
              <a:ea typeface="Microsoft YaHei UI" panose="020B0503020204020204" pitchFamily="34" charset="-122"/>
            </a:endParaRPr>
          </a:p>
          <a:p>
            <a:pPr algn="ctr"/>
            <a:r>
              <a:rPr lang="zh-TW" altLang="en-US" sz="1600" dirty="0">
                <a:latin typeface="Microsoft YaHei UI" panose="020B0503020204020204" pitchFamily="34" charset="-122"/>
                <a:ea typeface="Microsoft YaHei UI" panose="020B0503020204020204" pitchFamily="34" charset="-122"/>
              </a:rPr>
              <a:t>或服務的</a:t>
            </a:r>
            <a:endParaRPr lang="en-US" altLang="zh-TW" sz="1600" dirty="0">
              <a:latin typeface="Microsoft YaHei UI" panose="020B0503020204020204" pitchFamily="34" charset="-122"/>
              <a:ea typeface="Microsoft YaHei UI" panose="020B0503020204020204" pitchFamily="34" charset="-122"/>
            </a:endParaRPr>
          </a:p>
          <a:p>
            <a:pPr algn="ctr"/>
            <a:r>
              <a:rPr lang="zh-TW" altLang="en-US" sz="1600" dirty="0">
                <a:latin typeface="Microsoft YaHei UI" panose="020B0503020204020204" pitchFamily="34" charset="-122"/>
                <a:ea typeface="Microsoft YaHei UI" panose="020B0503020204020204" pitchFamily="34" charset="-122"/>
              </a:rPr>
              <a:t>威脅</a:t>
            </a:r>
          </a:p>
        </p:txBody>
      </p:sp>
      <p:sp>
        <p:nvSpPr>
          <p:cNvPr id="3" name="文字方塊 2">
            <a:extLst>
              <a:ext uri="{FF2B5EF4-FFF2-40B4-BE49-F238E27FC236}">
                <a16:creationId xmlns:a16="http://schemas.microsoft.com/office/drawing/2014/main" xmlns="" id="{99F202F4-AA86-4E1F-BFD7-D7CDBF824014}"/>
              </a:ext>
            </a:extLst>
          </p:cNvPr>
          <p:cNvSpPr txBox="1"/>
          <p:nvPr/>
        </p:nvSpPr>
        <p:spPr>
          <a:xfrm>
            <a:off x="4067659" y="2357202"/>
            <a:ext cx="1723550" cy="984885"/>
          </a:xfrm>
          <a:prstGeom prst="rect">
            <a:avLst/>
          </a:prstGeom>
          <a:noFill/>
        </p:spPr>
        <p:txBody>
          <a:bodyPr wrap="none" rtlCol="0">
            <a:spAutoFit/>
          </a:bodyPr>
          <a:lstStyle/>
          <a:p>
            <a:pPr algn="ctr"/>
            <a:r>
              <a:rPr lang="zh-TW" altLang="en-US" sz="2000" dirty="0">
                <a:solidFill>
                  <a:schemeClr val="bg1"/>
                </a:solidFill>
                <a:latin typeface="Microsoft YaHei UI" panose="020B0503020204020204" pitchFamily="34" charset="-122"/>
                <a:ea typeface="Microsoft YaHei UI" panose="020B0503020204020204" pitchFamily="34" charset="-122"/>
              </a:rPr>
              <a:t>產業競爭者</a:t>
            </a:r>
            <a:endParaRPr lang="en-US" altLang="zh-TW" sz="2000" dirty="0">
              <a:solidFill>
                <a:schemeClr val="bg1"/>
              </a:solidFill>
              <a:latin typeface="Microsoft YaHei UI" panose="020B0503020204020204" pitchFamily="34" charset="-122"/>
              <a:ea typeface="Microsoft YaHei UI" panose="020B0503020204020204" pitchFamily="34" charset="-122"/>
            </a:endParaRPr>
          </a:p>
          <a:p>
            <a:pPr algn="ctr"/>
            <a:r>
              <a:rPr lang="zh-TW" altLang="en-US" sz="2000" dirty="0">
                <a:solidFill>
                  <a:schemeClr val="bg1"/>
                </a:solidFill>
                <a:latin typeface="Microsoft YaHei UI" panose="020B0503020204020204" pitchFamily="34" charset="-122"/>
                <a:ea typeface="Microsoft YaHei UI" panose="020B0503020204020204" pitchFamily="34" charset="-122"/>
              </a:rPr>
              <a:t>現有公司競爭</a:t>
            </a:r>
          </a:p>
          <a:p>
            <a:endParaRPr lang="zh-TW" altLang="en-US" dirty="0">
              <a:latin typeface="Microsoft YaHei UI" panose="020B0503020204020204" pitchFamily="34" charset="-122"/>
              <a:ea typeface="Microsoft YaHei UI" panose="020B0503020204020204" pitchFamily="34" charset="-122"/>
            </a:endParaRPr>
          </a:p>
        </p:txBody>
      </p:sp>
      <p:sp>
        <p:nvSpPr>
          <p:cNvPr id="18" name="矩形 17"/>
          <p:cNvSpPr/>
          <p:nvPr/>
        </p:nvSpPr>
        <p:spPr>
          <a:xfrm>
            <a:off x="171450" y="159493"/>
            <a:ext cx="4404965"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波特五力分析</a:t>
            </a:r>
          </a:p>
        </p:txBody>
      </p:sp>
      <p:sp>
        <p:nvSpPr>
          <p:cNvPr id="19" name="矩形 18">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文字方塊 22">
            <a:extLst>
              <a:ext uri="{FF2B5EF4-FFF2-40B4-BE49-F238E27FC236}">
                <a16:creationId xmlns:a16="http://schemas.microsoft.com/office/drawing/2014/main" xmlns="" id="{7B3455F4-CE6F-43A5-A2B9-51767CB4A4E7}"/>
              </a:ext>
            </a:extLst>
          </p:cNvPr>
          <p:cNvSpPr txBox="1"/>
          <p:nvPr/>
        </p:nvSpPr>
        <p:spPr>
          <a:xfrm>
            <a:off x="1485885" y="2151605"/>
            <a:ext cx="6975570" cy="2308324"/>
          </a:xfrm>
          <a:prstGeom prst="rect">
            <a:avLst/>
          </a:prstGeom>
          <a:solidFill>
            <a:schemeClr val="accent2">
              <a:lumMod val="20000"/>
              <a:lumOff val="80000"/>
            </a:schemeClr>
          </a:solidFill>
          <a:ln w="57150">
            <a:solidFill>
              <a:schemeClr val="accent2">
                <a:lumMod val="50000"/>
              </a:schemeClr>
            </a:solidFill>
          </a:ln>
        </p:spPr>
        <p:txBody>
          <a:bodyPr wrap="square" rtlCol="0">
            <a:spAutoFit/>
          </a:bodyPr>
          <a:lstStyle/>
          <a:p>
            <a:r>
              <a:rPr lang="zh-TW" altLang="en-US" dirty="0">
                <a:latin typeface="Microsoft YaHei" panose="020B0503020204020204" pitchFamily="34" charset="-122"/>
                <a:ea typeface="Microsoft YaHei" panose="020B0503020204020204" pitchFamily="34" charset="-122"/>
                <a:cs typeface="Microsoft Himalaya" panose="01010100010101010101" pitchFamily="2" charset="0"/>
              </a:rPr>
              <a:t>滿足如下條件的供方集團會具有比較強大的討價還價力量</a:t>
            </a:r>
            <a:r>
              <a:rPr lang="en-US" altLang="zh-TW" dirty="0">
                <a:latin typeface="Microsoft YaHei" panose="020B0503020204020204" pitchFamily="34" charset="-122"/>
                <a:ea typeface="Microsoft YaHei" panose="020B0503020204020204" pitchFamily="34" charset="-122"/>
                <a:cs typeface="Microsoft Himalaya" panose="01010100010101010101" pitchFamily="2" charset="0"/>
              </a:rPr>
              <a:t>:</a:t>
            </a:r>
          </a:p>
          <a:p>
            <a:endParaRPr lang="en-US" altLang="zh-TW" dirty="0">
              <a:latin typeface="Microsoft YaHei" panose="020B0503020204020204" pitchFamily="34" charset="-122"/>
              <a:ea typeface="Microsoft YaHei" panose="020B0503020204020204" pitchFamily="34" charset="-122"/>
              <a:cs typeface="Microsoft Himalaya" panose="01010100010101010101" pitchFamily="2" charset="0"/>
            </a:endParaRPr>
          </a:p>
          <a:p>
            <a:r>
              <a:rPr lang="en-US" altLang="zh-TW" dirty="0">
                <a:latin typeface="Microsoft YaHei" panose="020B0503020204020204" pitchFamily="34" charset="-122"/>
                <a:ea typeface="Microsoft YaHei" panose="020B0503020204020204" pitchFamily="34" charset="-122"/>
                <a:cs typeface="Microsoft Himalaya" panose="01010100010101010101" pitchFamily="2" charset="0"/>
              </a:rPr>
              <a:t>1</a:t>
            </a:r>
            <a:r>
              <a:rPr lang="zh-TW" altLang="en-US" dirty="0">
                <a:latin typeface="Microsoft YaHei" panose="020B0503020204020204" pitchFamily="34" charset="-122"/>
                <a:ea typeface="Microsoft YaHei" panose="020B0503020204020204" pitchFamily="34" charset="-122"/>
                <a:cs typeface="Microsoft Himalaya" panose="01010100010101010101" pitchFamily="2" charset="0"/>
              </a:rPr>
              <a:t>、供方行業為一些具有比較穩固市場地位而不受市場劇烈競爭困擾的企業所控制，其產品的買主很多，以致於每一單個買主都不可能成為供方的重要客戶。</a:t>
            </a:r>
            <a:br>
              <a:rPr lang="zh-TW" altLang="en-US" dirty="0">
                <a:latin typeface="Microsoft YaHei" panose="020B0503020204020204" pitchFamily="34" charset="-122"/>
                <a:ea typeface="Microsoft YaHei" panose="020B0503020204020204" pitchFamily="34" charset="-122"/>
                <a:cs typeface="Microsoft Himalaya" panose="01010100010101010101" pitchFamily="2" charset="0"/>
              </a:rPr>
            </a:br>
            <a:endParaRPr lang="en-US" altLang="zh-TW" dirty="0">
              <a:latin typeface="Microsoft YaHei" panose="020B0503020204020204" pitchFamily="34" charset="-122"/>
              <a:ea typeface="Microsoft YaHei" panose="020B0503020204020204" pitchFamily="34" charset="-122"/>
              <a:cs typeface="Microsoft Himalaya" panose="01010100010101010101" pitchFamily="2" charset="0"/>
            </a:endParaRPr>
          </a:p>
          <a:p>
            <a:r>
              <a:rPr lang="en-US" altLang="zh-TW" dirty="0">
                <a:latin typeface="Microsoft YaHei" panose="020B0503020204020204" pitchFamily="34" charset="-122"/>
                <a:ea typeface="Microsoft YaHei" panose="020B0503020204020204" pitchFamily="34" charset="-122"/>
                <a:cs typeface="Microsoft Himalaya" panose="01010100010101010101" pitchFamily="2" charset="0"/>
              </a:rPr>
              <a:t>2</a:t>
            </a:r>
            <a:r>
              <a:rPr lang="zh-TW" altLang="en-US" dirty="0">
                <a:latin typeface="Microsoft YaHei" panose="020B0503020204020204" pitchFamily="34" charset="-122"/>
                <a:ea typeface="Microsoft YaHei" panose="020B0503020204020204" pitchFamily="34" charset="-122"/>
                <a:cs typeface="Microsoft Himalaya" panose="01010100010101010101" pitchFamily="2" charset="0"/>
              </a:rPr>
              <a:t>、供方各企業的產品各具有一定特色，以致於買主難以轉換或轉換成本太高，或者很難找到可與供方企業產品相競爭的替代品</a:t>
            </a:r>
            <a:r>
              <a:rPr lang="zh-TW" altLang="en-US" dirty="0" smtClean="0">
                <a:latin typeface="Microsoft YaHei" panose="020B0503020204020204" pitchFamily="34" charset="-122"/>
                <a:ea typeface="Microsoft YaHei" panose="020B0503020204020204" pitchFamily="34" charset="-122"/>
                <a:cs typeface="Microsoft Himalaya" panose="01010100010101010101" pitchFamily="2" charset="0"/>
              </a:rPr>
              <a:t>。</a:t>
            </a:r>
            <a:endParaRPr lang="zh-TW" altLang="en-US" sz="1600" dirty="0">
              <a:latin typeface="Microsoft YaHei" panose="020B0503020204020204" pitchFamily="34" charset="-122"/>
              <a:ea typeface="Microsoft YaHei" panose="020B0503020204020204" pitchFamily="34" charset="-122"/>
              <a:cs typeface="Microsoft Himalaya" panose="01010100010101010101" pitchFamily="2" charset="0"/>
            </a:endParaRPr>
          </a:p>
        </p:txBody>
      </p:sp>
      <p:sp>
        <p:nvSpPr>
          <p:cNvPr id="24" name="文字方塊 23">
            <a:extLst>
              <a:ext uri="{FF2B5EF4-FFF2-40B4-BE49-F238E27FC236}">
                <a16:creationId xmlns:a16="http://schemas.microsoft.com/office/drawing/2014/main" xmlns="" id="{ADB5D27A-DA28-4D13-8450-F6140323BC4B}"/>
              </a:ext>
            </a:extLst>
          </p:cNvPr>
          <p:cNvSpPr txBox="1"/>
          <p:nvPr/>
        </p:nvSpPr>
        <p:spPr>
          <a:xfrm>
            <a:off x="540751" y="881669"/>
            <a:ext cx="2852187" cy="461665"/>
          </a:xfrm>
          <a:prstGeom prst="rect">
            <a:avLst/>
          </a:prstGeom>
          <a:noFill/>
        </p:spPr>
        <p:txBody>
          <a:bodyPr wrap="square" rtlCol="0">
            <a:spAutoFit/>
          </a:bodyPr>
          <a:lstStyle/>
          <a:p>
            <a:r>
              <a:rPr lang="zh-TW" altLang="en-US" sz="2400" dirty="0">
                <a:solidFill>
                  <a:srgbClr val="FF0000"/>
                </a:solidFill>
                <a:latin typeface="Microsoft YaHei" panose="020B0503020204020204" pitchFamily="34" charset="-122"/>
                <a:ea typeface="Microsoft YaHei" panose="020B0503020204020204" pitchFamily="34" charset="-122"/>
                <a:cs typeface="Microsoft Himalaya" panose="01010100010101010101" pitchFamily="2" charset="0"/>
              </a:rPr>
              <a:t>供應商的議價能力</a:t>
            </a:r>
          </a:p>
        </p:txBody>
      </p:sp>
      <p:sp>
        <p:nvSpPr>
          <p:cNvPr id="25" name="文字方塊 24">
            <a:extLst>
              <a:ext uri="{FF2B5EF4-FFF2-40B4-BE49-F238E27FC236}">
                <a16:creationId xmlns:a16="http://schemas.microsoft.com/office/drawing/2014/main" xmlns="" id="{AA745E13-0C51-41AE-A9DC-ED062C673477}"/>
              </a:ext>
            </a:extLst>
          </p:cNvPr>
          <p:cNvSpPr txBox="1"/>
          <p:nvPr/>
        </p:nvSpPr>
        <p:spPr>
          <a:xfrm>
            <a:off x="399805" y="897641"/>
            <a:ext cx="3179744" cy="461665"/>
          </a:xfrm>
          <a:prstGeom prst="rect">
            <a:avLst/>
          </a:prstGeom>
          <a:noFill/>
        </p:spPr>
        <p:txBody>
          <a:bodyPr wrap="square" rtlCol="0">
            <a:spAutoFit/>
          </a:bodyPr>
          <a:lstStyle/>
          <a:p>
            <a:pPr algn="ctr"/>
            <a:r>
              <a:rPr lang="zh-TW" altLang="en-US" sz="2400" dirty="0">
                <a:solidFill>
                  <a:srgbClr val="FF0000"/>
                </a:solidFill>
                <a:latin typeface="Microsoft YaHei" panose="020B0503020204020204" pitchFamily="34" charset="-122"/>
                <a:ea typeface="Microsoft YaHei" panose="020B0503020204020204" pitchFamily="34" charset="-122"/>
                <a:cs typeface="Microsoft Himalaya" panose="01010100010101010101" pitchFamily="2" charset="0"/>
              </a:rPr>
              <a:t>替代品或服務的威脅</a:t>
            </a:r>
          </a:p>
        </p:txBody>
      </p:sp>
      <p:sp>
        <p:nvSpPr>
          <p:cNvPr id="26" name="矩形 25">
            <a:extLst>
              <a:ext uri="{FF2B5EF4-FFF2-40B4-BE49-F238E27FC236}">
                <a16:creationId xmlns:a16="http://schemas.microsoft.com/office/drawing/2014/main" xmlns="" id="{C6AC82F4-173E-4403-AD4D-C8B6640DE951}"/>
              </a:ext>
            </a:extLst>
          </p:cNvPr>
          <p:cNvSpPr/>
          <p:nvPr/>
        </p:nvSpPr>
        <p:spPr>
          <a:xfrm>
            <a:off x="3838067" y="784614"/>
            <a:ext cx="4265960" cy="3416320"/>
          </a:xfrm>
          <a:prstGeom prst="rect">
            <a:avLst/>
          </a:prstGeom>
          <a:solidFill>
            <a:schemeClr val="accent2">
              <a:lumMod val="20000"/>
              <a:lumOff val="80000"/>
            </a:schemeClr>
          </a:solidFill>
          <a:ln w="57150">
            <a:solidFill>
              <a:schemeClr val="accent2">
                <a:lumMod val="50000"/>
              </a:schemeClr>
            </a:solidFill>
          </a:ln>
        </p:spPr>
        <p:txBody>
          <a:bodyPr wrap="square">
            <a:spAutoFit/>
          </a:bodyPr>
          <a:lstStyle/>
          <a:p>
            <a:pPr fontAlgn="base"/>
            <a:r>
              <a:rPr lang="en-US" altLang="zh-TW" dirty="0">
                <a:solidFill>
                  <a:srgbClr val="000000"/>
                </a:solidFill>
                <a:latin typeface="Microsoft YaHei" panose="020B0503020204020204" pitchFamily="34" charset="-122"/>
                <a:ea typeface="Microsoft YaHei" panose="020B0503020204020204" pitchFamily="34" charset="-122"/>
              </a:rPr>
              <a:t>1</a:t>
            </a:r>
            <a:r>
              <a:rPr lang="zh-TW" altLang="en-US" dirty="0">
                <a:solidFill>
                  <a:srgbClr val="000000"/>
                </a:solidFill>
                <a:latin typeface="Microsoft YaHei" panose="020B0503020204020204" pitchFamily="34" charset="-122"/>
                <a:ea typeface="Microsoft YaHei" panose="020B0503020204020204" pitchFamily="34" charset="-122"/>
              </a:rPr>
              <a:t>、現有企業產品售價以及獲利潛力的提高，將由於存在著能被用戶方便接受的替代品而受到限制。</a:t>
            </a:r>
            <a:endParaRPr lang="en-US" altLang="zh-TW" dirty="0">
              <a:solidFill>
                <a:srgbClr val="000000"/>
              </a:solidFill>
              <a:latin typeface="Microsoft YaHei" panose="020B0503020204020204" pitchFamily="34" charset="-122"/>
              <a:ea typeface="Microsoft YaHei" panose="020B0503020204020204" pitchFamily="34" charset="-122"/>
            </a:endParaRPr>
          </a:p>
          <a:p>
            <a:pPr fontAlgn="base"/>
            <a:endParaRPr lang="zh-TW" altLang="en-US" dirty="0">
              <a:solidFill>
                <a:srgbClr val="000000"/>
              </a:solidFill>
              <a:latin typeface="Microsoft YaHei" panose="020B0503020204020204" pitchFamily="34" charset="-122"/>
              <a:ea typeface="Microsoft YaHei" panose="020B0503020204020204" pitchFamily="34" charset="-122"/>
            </a:endParaRPr>
          </a:p>
          <a:p>
            <a:pPr fontAlgn="base"/>
            <a:r>
              <a:rPr lang="en-US" altLang="zh-TW" dirty="0">
                <a:solidFill>
                  <a:srgbClr val="000000"/>
                </a:solidFill>
                <a:latin typeface="Microsoft YaHei" panose="020B0503020204020204" pitchFamily="34" charset="-122"/>
                <a:ea typeface="Microsoft YaHei" panose="020B0503020204020204" pitchFamily="34" charset="-122"/>
              </a:rPr>
              <a:t>2</a:t>
            </a:r>
            <a:r>
              <a:rPr lang="zh-TW" altLang="en-US" dirty="0">
                <a:solidFill>
                  <a:srgbClr val="000000"/>
                </a:solidFill>
                <a:latin typeface="Microsoft YaHei" panose="020B0503020204020204" pitchFamily="34" charset="-122"/>
                <a:ea typeface="Microsoft YaHei" panose="020B0503020204020204" pitchFamily="34" charset="-122"/>
              </a:rPr>
              <a:t>、由於替代品生產者的侵入，使得現有企業必須提高產品質量、或者通過降低成本來降低售價、或者使其產品具有特色，否則其銷量與利潤增長的目標就有可能受挫。</a:t>
            </a:r>
            <a:endParaRPr lang="en-US" altLang="zh-TW" dirty="0">
              <a:solidFill>
                <a:srgbClr val="000000"/>
              </a:solidFill>
              <a:latin typeface="Microsoft YaHei" panose="020B0503020204020204" pitchFamily="34" charset="-122"/>
              <a:ea typeface="Microsoft YaHei" panose="020B0503020204020204" pitchFamily="34" charset="-122"/>
            </a:endParaRPr>
          </a:p>
          <a:p>
            <a:pPr fontAlgn="base"/>
            <a:endParaRPr lang="zh-TW" altLang="en-US" dirty="0">
              <a:solidFill>
                <a:srgbClr val="000000"/>
              </a:solidFill>
              <a:latin typeface="Microsoft YaHei" panose="020B0503020204020204" pitchFamily="34" charset="-122"/>
              <a:ea typeface="Microsoft YaHei" panose="020B0503020204020204" pitchFamily="34" charset="-122"/>
            </a:endParaRPr>
          </a:p>
          <a:p>
            <a:pPr fontAlgn="base"/>
            <a:r>
              <a:rPr lang="en-US" altLang="zh-TW" dirty="0">
                <a:solidFill>
                  <a:srgbClr val="000000"/>
                </a:solidFill>
                <a:latin typeface="Microsoft YaHei" panose="020B0503020204020204" pitchFamily="34" charset="-122"/>
                <a:ea typeface="Microsoft YaHei" panose="020B0503020204020204" pitchFamily="34" charset="-122"/>
              </a:rPr>
              <a:t>3</a:t>
            </a:r>
            <a:r>
              <a:rPr lang="zh-TW" altLang="en-US" dirty="0">
                <a:solidFill>
                  <a:srgbClr val="000000"/>
                </a:solidFill>
                <a:latin typeface="Microsoft YaHei" panose="020B0503020204020204" pitchFamily="34" charset="-122"/>
                <a:ea typeface="Microsoft YaHei" panose="020B0503020204020204" pitchFamily="34" charset="-122"/>
              </a:rPr>
              <a:t>、源自替代品生產者的競爭強度，受產品買主轉換成本高低的影響。</a:t>
            </a:r>
            <a:endParaRPr lang="zh-TW" altLang="en-US" b="0" i="0" dirty="0">
              <a:solidFill>
                <a:srgbClr val="000000"/>
              </a:solidFill>
              <a:effectLst/>
              <a:latin typeface="Microsoft YaHei" panose="020B0503020204020204" pitchFamily="34" charset="-122"/>
              <a:ea typeface="Microsoft YaHei" panose="020B0503020204020204" pitchFamily="34" charset="-122"/>
            </a:endParaRPr>
          </a:p>
        </p:txBody>
      </p:sp>
      <p:sp>
        <p:nvSpPr>
          <p:cNvPr id="27" name="文字方塊 26">
            <a:extLst>
              <a:ext uri="{FF2B5EF4-FFF2-40B4-BE49-F238E27FC236}">
                <a16:creationId xmlns:a16="http://schemas.microsoft.com/office/drawing/2014/main" xmlns="" id="{AA745E13-0C51-41AE-A9DC-ED062C673477}"/>
              </a:ext>
            </a:extLst>
          </p:cNvPr>
          <p:cNvSpPr txBox="1"/>
          <p:nvPr/>
        </p:nvSpPr>
        <p:spPr>
          <a:xfrm>
            <a:off x="300895" y="902168"/>
            <a:ext cx="3179744" cy="461665"/>
          </a:xfrm>
          <a:prstGeom prst="rect">
            <a:avLst/>
          </a:prstGeom>
          <a:noFill/>
        </p:spPr>
        <p:txBody>
          <a:bodyPr wrap="square" rtlCol="0">
            <a:spAutoFit/>
          </a:bodyPr>
          <a:lstStyle/>
          <a:p>
            <a:pPr algn="ctr"/>
            <a:r>
              <a:rPr lang="zh-TW" altLang="en-US" sz="2400" dirty="0">
                <a:solidFill>
                  <a:srgbClr val="FF0000"/>
                </a:solidFill>
                <a:latin typeface="Microsoft YaHei" panose="020B0503020204020204" pitchFamily="34" charset="-122"/>
                <a:ea typeface="Microsoft YaHei" panose="020B0503020204020204" pitchFamily="34" charset="-122"/>
                <a:cs typeface="Microsoft Himalaya" panose="01010100010101010101" pitchFamily="2" charset="0"/>
              </a:rPr>
              <a:t>客戶的議價能力</a:t>
            </a:r>
          </a:p>
        </p:txBody>
      </p:sp>
      <p:sp>
        <p:nvSpPr>
          <p:cNvPr id="29" name="矩形 28">
            <a:extLst>
              <a:ext uri="{FF2B5EF4-FFF2-40B4-BE49-F238E27FC236}">
                <a16:creationId xmlns:a16="http://schemas.microsoft.com/office/drawing/2014/main" xmlns="" id="{12B77004-A5AA-475F-8F81-37339AA78F1B}"/>
              </a:ext>
            </a:extLst>
          </p:cNvPr>
          <p:cNvSpPr/>
          <p:nvPr/>
        </p:nvSpPr>
        <p:spPr>
          <a:xfrm>
            <a:off x="1450845" y="2183444"/>
            <a:ext cx="4674879" cy="2308324"/>
          </a:xfrm>
          <a:prstGeom prst="rect">
            <a:avLst/>
          </a:prstGeom>
          <a:solidFill>
            <a:schemeClr val="accent2">
              <a:lumMod val="20000"/>
              <a:lumOff val="80000"/>
            </a:schemeClr>
          </a:solidFill>
          <a:ln w="57150">
            <a:solidFill>
              <a:schemeClr val="accent2">
                <a:lumMod val="50000"/>
              </a:schemeClr>
            </a:solidFill>
          </a:ln>
        </p:spPr>
        <p:txBody>
          <a:bodyPr wrap="square">
            <a:spAutoFit/>
          </a:bodyPr>
          <a:lstStyle/>
          <a:p>
            <a:pPr marL="285750" indent="-285750">
              <a:buFont typeface="Wingdings" panose="05000000000000000000" pitchFamily="2" charset="2"/>
              <a:buChar char="p"/>
            </a:pPr>
            <a:r>
              <a:rPr lang="zh-TW" altLang="en-US" dirty="0">
                <a:solidFill>
                  <a:srgbClr val="000000"/>
                </a:solidFill>
                <a:latin typeface="Microsoft YaHei" panose="020B0503020204020204" pitchFamily="34" charset="-122"/>
                <a:ea typeface="Microsoft YaHei" panose="020B0503020204020204" pitchFamily="34" charset="-122"/>
              </a:rPr>
              <a:t>新企業進入一個行業的可能性大小，取決於進入者主觀估計進入所能帶來的潛在利益、所需花費的代價與所要承擔的風險這三者的相對大小情況。</a:t>
            </a:r>
            <a:endParaRPr lang="en-US" altLang="zh-TW" dirty="0">
              <a:solidFill>
                <a:srgbClr val="000000"/>
              </a:solidFill>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p"/>
            </a:pPr>
            <a:r>
              <a:rPr lang="zh-TW" altLang="en-US" dirty="0" smtClean="0">
                <a:solidFill>
                  <a:srgbClr val="000000"/>
                </a:solidFill>
                <a:latin typeface="Microsoft YaHei" panose="020B0503020204020204" pitchFamily="34" charset="-122"/>
                <a:ea typeface="Microsoft YaHei" panose="020B0503020204020204" pitchFamily="34" charset="-122"/>
              </a:rPr>
              <a:t>進入</a:t>
            </a:r>
            <a:r>
              <a:rPr lang="zh-TW" altLang="en-US" dirty="0">
                <a:solidFill>
                  <a:srgbClr val="000000"/>
                </a:solidFill>
                <a:latin typeface="Microsoft YaHei" panose="020B0503020204020204" pitchFamily="34" charset="-122"/>
                <a:ea typeface="Microsoft YaHei" panose="020B0503020204020204" pitchFamily="34" charset="-122"/>
              </a:rPr>
              <a:t>障礙主要包括規模經濟、產品差異、資本需要、轉換成本、銷售渠道開拓、政府行為與政策、不受規模支配的成本劣勢、自然資源、地理環境等</a:t>
            </a:r>
            <a:r>
              <a:rPr lang="zh-TW" altLang="en-US" dirty="0" smtClean="0">
                <a:solidFill>
                  <a:srgbClr val="000000"/>
                </a:solidFill>
                <a:latin typeface="Microsoft YaHei" panose="020B0503020204020204" pitchFamily="34" charset="-122"/>
                <a:ea typeface="Microsoft YaHei" panose="020B0503020204020204" pitchFamily="34" charset="-122"/>
              </a:rPr>
              <a:t>方面</a:t>
            </a:r>
            <a:endParaRPr lang="zh-TW" altLang="en-US" dirty="0">
              <a:latin typeface="Microsoft YaHei" panose="020B0503020204020204" pitchFamily="34" charset="-122"/>
              <a:ea typeface="Microsoft YaHei" panose="020B0503020204020204" pitchFamily="34" charset="-122"/>
            </a:endParaRPr>
          </a:p>
        </p:txBody>
      </p:sp>
      <p:sp>
        <p:nvSpPr>
          <p:cNvPr id="31" name="矩形 30">
            <a:extLst>
              <a:ext uri="{FF2B5EF4-FFF2-40B4-BE49-F238E27FC236}">
                <a16:creationId xmlns:a16="http://schemas.microsoft.com/office/drawing/2014/main" xmlns="" id="{937BE030-7B84-4B87-9230-F36192C53138}"/>
              </a:ext>
            </a:extLst>
          </p:cNvPr>
          <p:cNvSpPr/>
          <p:nvPr/>
        </p:nvSpPr>
        <p:spPr>
          <a:xfrm>
            <a:off x="1600921" y="3699067"/>
            <a:ext cx="6539060" cy="1323439"/>
          </a:xfrm>
          <a:prstGeom prst="rect">
            <a:avLst/>
          </a:prstGeom>
          <a:solidFill>
            <a:schemeClr val="accent2">
              <a:lumMod val="20000"/>
              <a:lumOff val="80000"/>
            </a:schemeClr>
          </a:solidFill>
          <a:ln w="57150">
            <a:solidFill>
              <a:schemeClr val="accent2">
                <a:lumMod val="50000"/>
              </a:schemeClr>
            </a:solidFill>
          </a:ln>
        </p:spPr>
        <p:txBody>
          <a:bodyPr wrap="square">
            <a:spAutoFit/>
          </a:bodyPr>
          <a:lstStyle/>
          <a:p>
            <a:pPr marL="342900" indent="-342900">
              <a:buFont typeface="Wingdings" panose="05000000000000000000" pitchFamily="2" charset="2"/>
              <a:buChar char="p"/>
            </a:pPr>
            <a:r>
              <a:rPr lang="zh-TW" altLang="zh-TW" sz="2000" dirty="0">
                <a:latin typeface="Microsoft YaHei" panose="020B0503020204020204" pitchFamily="34" charset="-122"/>
                <a:ea typeface="Microsoft YaHei" panose="020B0503020204020204" pitchFamily="34" charset="-122"/>
              </a:rPr>
              <a:t>通常這是決定產業競爭程度的主因，競爭者可能是積極的競價者，或是利用非價格性的策略。</a:t>
            </a:r>
            <a:endParaRPr lang="en-US" altLang="zh-TW" sz="2000" dirty="0">
              <a:solidFill>
                <a:srgbClr val="000000"/>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p"/>
            </a:pPr>
            <a:r>
              <a:rPr lang="zh-TW" altLang="en-US" sz="2000" dirty="0">
                <a:solidFill>
                  <a:srgbClr val="000000"/>
                </a:solidFill>
                <a:latin typeface="Microsoft YaHei" panose="020B0503020204020204" pitchFamily="34" charset="-122"/>
                <a:ea typeface="Microsoft YaHei" panose="020B0503020204020204" pitchFamily="34" charset="-122"/>
              </a:rPr>
              <a:t>現有企業之間的競爭常常表現在價格、廣告、產品介紹、售後服務等方面，其競爭強度與許多因素有關。</a:t>
            </a:r>
            <a:endParaRPr lang="zh-TW" altLang="en-US" sz="2000" dirty="0">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xmlns="" id="{CFA31699-8844-40C1-9C02-B12D2FBDD864}"/>
              </a:ext>
            </a:extLst>
          </p:cNvPr>
          <p:cNvSpPr/>
          <p:nvPr/>
        </p:nvSpPr>
        <p:spPr>
          <a:xfrm>
            <a:off x="1672378" y="2661030"/>
            <a:ext cx="6652181" cy="646331"/>
          </a:xfrm>
          <a:prstGeom prst="rect">
            <a:avLst/>
          </a:prstGeom>
          <a:solidFill>
            <a:schemeClr val="accent2">
              <a:lumMod val="20000"/>
              <a:lumOff val="80000"/>
            </a:schemeClr>
          </a:solidFill>
          <a:ln w="57150">
            <a:solidFill>
              <a:schemeClr val="accent2">
                <a:lumMod val="50000"/>
              </a:schemeClr>
            </a:solidFill>
          </a:ln>
        </p:spPr>
        <p:txBody>
          <a:bodyPr wrap="square">
            <a:spAutoFit/>
          </a:bodyPr>
          <a:lstStyle/>
          <a:p>
            <a:r>
              <a:rPr lang="zh-TW" altLang="en-US" dirty="0">
                <a:solidFill>
                  <a:srgbClr val="000000"/>
                </a:solidFill>
                <a:latin typeface="Microsoft YaHei" panose="020B0503020204020204" pitchFamily="34" charset="-122"/>
                <a:ea typeface="Microsoft YaHei" panose="020B0503020204020204" pitchFamily="34" charset="-122"/>
              </a:rPr>
              <a:t>購買者主要通過其壓價與要求提供較高的產品或服務質量的能力，來影響行業中現有企業的盈利能力</a:t>
            </a:r>
            <a:endParaRPr lang="zh-TW" altLang="en-US" dirty="0">
              <a:latin typeface="Microsoft YaHei" panose="020B0503020204020204" pitchFamily="34" charset="-122"/>
              <a:ea typeface="Microsoft YaHei" panose="020B0503020204020204" pitchFamily="34" charset="-122"/>
            </a:endParaRPr>
          </a:p>
        </p:txBody>
      </p:sp>
      <p:sp>
        <p:nvSpPr>
          <p:cNvPr id="33" name="文字方塊 32">
            <a:extLst>
              <a:ext uri="{FF2B5EF4-FFF2-40B4-BE49-F238E27FC236}">
                <a16:creationId xmlns:a16="http://schemas.microsoft.com/office/drawing/2014/main" xmlns="" id="{5E410AD1-0A08-42BF-B270-D8620E2AC23D}"/>
              </a:ext>
            </a:extLst>
          </p:cNvPr>
          <p:cNvSpPr txBox="1"/>
          <p:nvPr/>
        </p:nvSpPr>
        <p:spPr>
          <a:xfrm>
            <a:off x="247129" y="865697"/>
            <a:ext cx="3179744" cy="461665"/>
          </a:xfrm>
          <a:prstGeom prst="rect">
            <a:avLst/>
          </a:prstGeom>
          <a:noFill/>
        </p:spPr>
        <p:txBody>
          <a:bodyPr wrap="square" rtlCol="0">
            <a:spAutoFit/>
          </a:bodyPr>
          <a:lstStyle/>
          <a:p>
            <a:pPr algn="ctr"/>
            <a:r>
              <a:rPr lang="zh-TW" altLang="en-US" sz="2400" dirty="0">
                <a:solidFill>
                  <a:srgbClr val="FF0000"/>
                </a:solidFill>
                <a:latin typeface="Microsoft YaHei" panose="020B0503020204020204" pitchFamily="34" charset="-122"/>
                <a:ea typeface="Microsoft YaHei" panose="020B0503020204020204" pitchFamily="34" charset="-122"/>
              </a:rPr>
              <a:t>新進入者的威脅</a:t>
            </a:r>
          </a:p>
        </p:txBody>
      </p:sp>
      <p:sp>
        <p:nvSpPr>
          <p:cNvPr id="34" name="文字方塊 33">
            <a:extLst>
              <a:ext uri="{FF2B5EF4-FFF2-40B4-BE49-F238E27FC236}">
                <a16:creationId xmlns:a16="http://schemas.microsoft.com/office/drawing/2014/main" xmlns="" id="{8AC520FE-BB0A-4CA1-9F3E-01C07AE5D6C5}"/>
              </a:ext>
            </a:extLst>
          </p:cNvPr>
          <p:cNvSpPr txBox="1"/>
          <p:nvPr/>
        </p:nvSpPr>
        <p:spPr>
          <a:xfrm>
            <a:off x="213194" y="918087"/>
            <a:ext cx="3179744" cy="461665"/>
          </a:xfrm>
          <a:prstGeom prst="rect">
            <a:avLst/>
          </a:prstGeom>
          <a:noFill/>
        </p:spPr>
        <p:txBody>
          <a:bodyPr wrap="square" rtlCol="0">
            <a:spAutoFit/>
          </a:bodyPr>
          <a:lstStyle/>
          <a:p>
            <a:pPr algn="ctr"/>
            <a:r>
              <a:rPr lang="zh-TW" altLang="en-US" sz="2400" dirty="0">
                <a:solidFill>
                  <a:srgbClr val="FF0000"/>
                </a:solidFill>
                <a:latin typeface="Microsoft YaHei UI" panose="020B0503020204020204" pitchFamily="34" charset="-122"/>
                <a:ea typeface="Microsoft YaHei UI" panose="020B0503020204020204" pitchFamily="34" charset="-122"/>
              </a:rPr>
              <a:t>現有競爭者</a:t>
            </a:r>
          </a:p>
        </p:txBody>
      </p:sp>
      <p:sp>
        <p:nvSpPr>
          <p:cNvPr id="28" name="Marcador de número de diapositiva 21"/>
          <p:cNvSpPr txBox="1">
            <a:spLocks/>
          </p:cNvSpPr>
          <p:nvPr/>
        </p:nvSpPr>
        <p:spPr>
          <a:xfrm>
            <a:off x="6895422" y="4869688"/>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22</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7303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xit" presetSubtype="1" fill="hold" grpId="1" nodeType="clickEffect">
                                  <p:stCondLst>
                                    <p:cond delay="0"/>
                                  </p:stCondLst>
                                  <p:childTnLst>
                                    <p:animEffect transition="out" filter="wipe(up)">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par>
                                <p:cTn id="36" presetID="22" presetClass="exit" presetSubtype="1" fill="hold" grpId="1" nodeType="withEffect">
                                  <p:stCondLst>
                                    <p:cond delay="0"/>
                                  </p:stCondLst>
                                  <p:childTnLst>
                                    <p:animEffect transition="out" filter="wipe(up)">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22" presetClass="exit" presetSubtype="1" fill="hold" grpId="1" nodeType="withEffect">
                                  <p:stCondLst>
                                    <p:cond delay="0"/>
                                  </p:stCondLst>
                                  <p:childTnLst>
                                    <p:animEffect transition="out" filter="wipe(up)">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22" presetClass="exit" presetSubtype="1" fill="hold" grpId="0" nodeType="withEffect">
                                  <p:stCondLst>
                                    <p:cond delay="0"/>
                                  </p:stCondLst>
                                  <p:childTnLst>
                                    <p:animEffect transition="out" filter="wipe(up)">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par>
                                <p:cTn id="45" presetID="22" presetClass="exit" presetSubtype="1" fill="hold" grpId="0" nodeType="withEffect">
                                  <p:stCondLst>
                                    <p:cond delay="0"/>
                                  </p:stCondLst>
                                  <p:childTnLst>
                                    <p:animEffect transition="out" filter="wipe(up)">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22" presetClass="exit" presetSubtype="1" fill="hold" grpId="0" nodeType="withEffect">
                                  <p:stCondLst>
                                    <p:cond delay="0"/>
                                  </p:stCondLst>
                                  <p:childTnLst>
                                    <p:animEffect transition="out" filter="wipe(up)">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22" presetClass="exit" presetSubtype="1" fill="hold" grpId="0" nodeType="withEffect">
                                  <p:stCondLst>
                                    <p:cond delay="0"/>
                                  </p:stCondLst>
                                  <p:childTnLst>
                                    <p:animEffect transition="out" filter="wipe(up)">
                                      <p:cBhvr>
                                        <p:cTn id="52" dur="500"/>
                                        <p:tgtEl>
                                          <p:spTgt spid="13"/>
                                        </p:tgtEl>
                                      </p:cBhvr>
                                    </p:animEffect>
                                    <p:set>
                                      <p:cBhvr>
                                        <p:cTn id="53" dur="1" fill="hold">
                                          <p:stCondLst>
                                            <p:cond delay="499"/>
                                          </p:stCondLst>
                                        </p:cTn>
                                        <p:tgtEl>
                                          <p:spTgt spid="13"/>
                                        </p:tgtEl>
                                        <p:attrNameLst>
                                          <p:attrName>style.visibility</p:attrName>
                                        </p:attrNameLst>
                                      </p:cBhvr>
                                      <p:to>
                                        <p:strVal val="hidden"/>
                                      </p:to>
                                    </p:set>
                                  </p:childTnLst>
                                </p:cTn>
                              </p:par>
                              <p:par>
                                <p:cTn id="54" presetID="22" presetClass="exit" presetSubtype="1" fill="hold" grpId="0" nodeType="withEffect">
                                  <p:stCondLst>
                                    <p:cond delay="0"/>
                                  </p:stCondLst>
                                  <p:childTnLst>
                                    <p:animEffect transition="out" filter="wipe(up)">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par>
                                <p:cTn id="57" presetID="22" presetClass="exit" presetSubtype="1" fill="hold" grpId="0" nodeType="withEffect">
                                  <p:stCondLst>
                                    <p:cond delay="0"/>
                                  </p:stCondLst>
                                  <p:childTnLst>
                                    <p:animEffect transition="out" filter="wipe(up)">
                                      <p:cBhvr>
                                        <p:cTn id="58" dur="500"/>
                                        <p:tgtEl>
                                          <p:spTgt spid="11"/>
                                        </p:tgtEl>
                                      </p:cBhvr>
                                    </p:animEffect>
                                    <p:set>
                                      <p:cBhvr>
                                        <p:cTn id="59" dur="1" fill="hold">
                                          <p:stCondLst>
                                            <p:cond delay="499"/>
                                          </p:stCondLst>
                                        </p:cTn>
                                        <p:tgtEl>
                                          <p:spTgt spid="11"/>
                                        </p:tgtEl>
                                        <p:attrNameLst>
                                          <p:attrName>style.visibility</p:attrName>
                                        </p:attrNameLst>
                                      </p:cBhvr>
                                      <p:to>
                                        <p:strVal val="hidden"/>
                                      </p:to>
                                    </p:set>
                                  </p:childTnLst>
                                </p:cTn>
                              </p:par>
                              <p:par>
                                <p:cTn id="60" presetID="22" presetClass="exit" presetSubtype="1" fill="hold" grpId="0" nodeType="withEffect">
                                  <p:stCondLst>
                                    <p:cond delay="0"/>
                                  </p:stCondLst>
                                  <p:childTnLst>
                                    <p:animEffect transition="out" filter="wipe(up)">
                                      <p:cBhvr>
                                        <p:cTn id="61" dur="500"/>
                                        <p:tgtEl>
                                          <p:spTgt spid="6"/>
                                        </p:tgtEl>
                                      </p:cBhvr>
                                    </p:animEffect>
                                    <p:set>
                                      <p:cBhvr>
                                        <p:cTn id="62" dur="1" fill="hold">
                                          <p:stCondLst>
                                            <p:cond delay="499"/>
                                          </p:stCondLst>
                                        </p:cTn>
                                        <p:tgtEl>
                                          <p:spTgt spid="6"/>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2" presetClass="entr" presetSubtype="4"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 calcmode="lin" valueType="num">
                                      <p:cBhvr additive="base">
                                        <p:cTn id="70" dur="500" fill="hold"/>
                                        <p:tgtEl>
                                          <p:spTgt spid="23"/>
                                        </p:tgtEl>
                                        <p:attrNameLst>
                                          <p:attrName>ppt_x</p:attrName>
                                        </p:attrNameLst>
                                      </p:cBhvr>
                                      <p:tavLst>
                                        <p:tav tm="0">
                                          <p:val>
                                            <p:strVal val="#ppt_x"/>
                                          </p:val>
                                        </p:tav>
                                        <p:tav tm="100000">
                                          <p:val>
                                            <p:strVal val="#ppt_x"/>
                                          </p:val>
                                        </p:tav>
                                      </p:tavLst>
                                    </p:anim>
                                    <p:anim calcmode="lin" valueType="num">
                                      <p:cBhvr additive="base">
                                        <p:cTn id="7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4"/>
                                        </p:tgtEl>
                                      </p:cBhvr>
                                    </p:animEffect>
                                    <p:set>
                                      <p:cBhvr>
                                        <p:cTn id="76" dur="1" fill="hold">
                                          <p:stCondLst>
                                            <p:cond delay="499"/>
                                          </p:stCondLst>
                                        </p:cTn>
                                        <p:tgtEl>
                                          <p:spTgt spid="14"/>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4"/>
                                        </p:tgtEl>
                                      </p:cBhvr>
                                    </p:animEffect>
                                    <p:set>
                                      <p:cBhvr>
                                        <p:cTn id="79" dur="1" fill="hold">
                                          <p:stCondLst>
                                            <p:cond delay="499"/>
                                          </p:stCondLst>
                                        </p:cTn>
                                        <p:tgtEl>
                                          <p:spTgt spid="2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10" presetClass="exit" presetSubtype="0" fill="hold" grpId="0" nodeType="withEffect">
                                  <p:stCondLst>
                                    <p:cond delay="0"/>
                                  </p:stCondLst>
                                  <p:childTnLst>
                                    <p:animEffect transition="out" filter="fade">
                                      <p:cBhvr>
                                        <p:cTn id="84" dur="500"/>
                                        <p:tgtEl>
                                          <p:spTgt spid="10"/>
                                        </p:tgtEl>
                                      </p:cBhvr>
                                    </p:animEffect>
                                    <p:set>
                                      <p:cBhvr>
                                        <p:cTn id="85" dur="1" fill="hold">
                                          <p:stCondLst>
                                            <p:cond delay="499"/>
                                          </p:stCondLst>
                                        </p:cTn>
                                        <p:tgtEl>
                                          <p:spTgt spid="10"/>
                                        </p:tgtEl>
                                        <p:attrNameLst>
                                          <p:attrName>style.visibility</p:attrName>
                                        </p:attrNameLst>
                                      </p:cBhvr>
                                      <p:to>
                                        <p:strVal val="hidden"/>
                                      </p:to>
                                    </p:set>
                                  </p:childTnLst>
                                </p:cTn>
                              </p:par>
                              <p:par>
                                <p:cTn id="86" presetID="10" presetClass="exit" presetSubtype="0" fill="hold" grpId="0" nodeType="withEffect">
                                  <p:stCondLst>
                                    <p:cond delay="0"/>
                                  </p:stCondLst>
                                  <p:childTnLst>
                                    <p:animEffect transition="out" filter="fade">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31" presetClass="entr" presetSubtype="0"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p:cTn id="91" dur="1000" fill="hold"/>
                                        <p:tgtEl>
                                          <p:spTgt spid="25"/>
                                        </p:tgtEl>
                                        <p:attrNameLst>
                                          <p:attrName>ppt_w</p:attrName>
                                        </p:attrNameLst>
                                      </p:cBhvr>
                                      <p:tavLst>
                                        <p:tav tm="0">
                                          <p:val>
                                            <p:fltVal val="0"/>
                                          </p:val>
                                        </p:tav>
                                        <p:tav tm="100000">
                                          <p:val>
                                            <p:strVal val="#ppt_w"/>
                                          </p:val>
                                        </p:tav>
                                      </p:tavLst>
                                    </p:anim>
                                    <p:anim calcmode="lin" valueType="num">
                                      <p:cBhvr>
                                        <p:cTn id="92" dur="1000" fill="hold"/>
                                        <p:tgtEl>
                                          <p:spTgt spid="25"/>
                                        </p:tgtEl>
                                        <p:attrNameLst>
                                          <p:attrName>ppt_h</p:attrName>
                                        </p:attrNameLst>
                                      </p:cBhvr>
                                      <p:tavLst>
                                        <p:tav tm="0">
                                          <p:val>
                                            <p:fltVal val="0"/>
                                          </p:val>
                                        </p:tav>
                                        <p:tav tm="100000">
                                          <p:val>
                                            <p:strVal val="#ppt_h"/>
                                          </p:val>
                                        </p:tav>
                                      </p:tavLst>
                                    </p:anim>
                                    <p:anim calcmode="lin" valueType="num">
                                      <p:cBhvr>
                                        <p:cTn id="93" dur="1000" fill="hold"/>
                                        <p:tgtEl>
                                          <p:spTgt spid="25"/>
                                        </p:tgtEl>
                                        <p:attrNameLst>
                                          <p:attrName>style.rotation</p:attrName>
                                        </p:attrNameLst>
                                      </p:cBhvr>
                                      <p:tavLst>
                                        <p:tav tm="0">
                                          <p:val>
                                            <p:fltVal val="90"/>
                                          </p:val>
                                        </p:tav>
                                        <p:tav tm="100000">
                                          <p:val>
                                            <p:fltVal val="0"/>
                                          </p:val>
                                        </p:tav>
                                      </p:tavLst>
                                    </p:anim>
                                    <p:animEffect transition="in" filter="fade">
                                      <p:cBhvr>
                                        <p:cTn id="94" dur="1000"/>
                                        <p:tgtEl>
                                          <p:spTgt spid="25"/>
                                        </p:tgtEl>
                                      </p:cBhvr>
                                    </p:animEffect>
                                  </p:childTnLst>
                                </p:cTn>
                              </p:par>
                            </p:childTnLst>
                          </p:cTn>
                        </p:par>
                        <p:par>
                          <p:cTn id="95" fill="hold">
                            <p:stCondLst>
                              <p:cond delay="1000"/>
                            </p:stCondLst>
                            <p:childTnLst>
                              <p:par>
                                <p:cTn id="96" presetID="2" presetClass="entr" presetSubtype="4" fill="hold" grpId="2" nodeType="afterEffect">
                                  <p:stCondLst>
                                    <p:cond delay="0"/>
                                  </p:stCondLst>
                                  <p:childTnLst>
                                    <p:set>
                                      <p:cBhvr>
                                        <p:cTn id="97" dur="1" fill="hold">
                                          <p:stCondLst>
                                            <p:cond delay="0"/>
                                          </p:stCondLst>
                                        </p:cTn>
                                        <p:tgtEl>
                                          <p:spTgt spid="17"/>
                                        </p:tgtEl>
                                        <p:attrNameLst>
                                          <p:attrName>style.visibility</p:attrName>
                                        </p:attrNameLst>
                                      </p:cBhvr>
                                      <p:to>
                                        <p:strVal val="visible"/>
                                      </p:to>
                                    </p:set>
                                    <p:anim calcmode="lin" valueType="num">
                                      <p:cBhvr additive="base">
                                        <p:cTn id="98" dur="500" fill="hold"/>
                                        <p:tgtEl>
                                          <p:spTgt spid="17"/>
                                        </p:tgtEl>
                                        <p:attrNameLst>
                                          <p:attrName>ppt_x</p:attrName>
                                        </p:attrNameLst>
                                      </p:cBhvr>
                                      <p:tavLst>
                                        <p:tav tm="0">
                                          <p:val>
                                            <p:strVal val="#ppt_x"/>
                                          </p:val>
                                        </p:tav>
                                        <p:tav tm="100000">
                                          <p:val>
                                            <p:strVal val="#ppt_x"/>
                                          </p:val>
                                        </p:tav>
                                      </p:tavLst>
                                    </p:anim>
                                    <p:anim calcmode="lin" valueType="num">
                                      <p:cBhvr additive="base">
                                        <p:cTn id="99" dur="500" fill="hold"/>
                                        <p:tgtEl>
                                          <p:spTgt spid="17"/>
                                        </p:tgtEl>
                                        <p:attrNameLst>
                                          <p:attrName>ppt_y</p:attrName>
                                        </p:attrNameLst>
                                      </p:cBhvr>
                                      <p:tavLst>
                                        <p:tav tm="0">
                                          <p:val>
                                            <p:strVal val="1+#ppt_h/2"/>
                                          </p:val>
                                        </p:tav>
                                        <p:tav tm="100000">
                                          <p:val>
                                            <p:strVal val="#ppt_y"/>
                                          </p:val>
                                        </p:tav>
                                      </p:tavLst>
                                    </p:anim>
                                  </p:childTnLst>
                                </p:cTn>
                              </p:par>
                              <p:par>
                                <p:cTn id="100" presetID="2" presetClass="entr" presetSubtype="4" fill="hold" grpId="1" nodeType="with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additive="base">
                                        <p:cTn id="102" dur="500" fill="hold"/>
                                        <p:tgtEl>
                                          <p:spTgt spid="5"/>
                                        </p:tgtEl>
                                        <p:attrNameLst>
                                          <p:attrName>ppt_x</p:attrName>
                                        </p:attrNameLst>
                                      </p:cBhvr>
                                      <p:tavLst>
                                        <p:tav tm="0">
                                          <p:val>
                                            <p:strVal val="#ppt_x"/>
                                          </p:val>
                                        </p:tav>
                                        <p:tav tm="100000">
                                          <p:val>
                                            <p:strVal val="#ppt_x"/>
                                          </p:val>
                                        </p:tav>
                                      </p:tavLst>
                                    </p:anim>
                                    <p:anim calcmode="lin" valueType="num">
                                      <p:cBhvr additive="base">
                                        <p:cTn id="103" dur="500" fill="hold"/>
                                        <p:tgtEl>
                                          <p:spTgt spid="5"/>
                                        </p:tgtEl>
                                        <p:attrNameLst>
                                          <p:attrName>ppt_y</p:attrName>
                                        </p:attrNameLst>
                                      </p:cBhvr>
                                      <p:tavLst>
                                        <p:tav tm="0">
                                          <p:val>
                                            <p:strVal val="1+#ppt_h/2"/>
                                          </p:val>
                                        </p:tav>
                                        <p:tav tm="100000">
                                          <p:val>
                                            <p:strVal val="#ppt_y"/>
                                          </p:val>
                                        </p:tav>
                                      </p:tavLst>
                                    </p:anim>
                                  </p:childTnLst>
                                </p:cTn>
                              </p:par>
                              <p:par>
                                <p:cTn id="104" presetID="2" presetClass="entr" presetSubtype="4" fill="hold" grpId="1" nodeType="withEffect">
                                  <p:stCondLst>
                                    <p:cond delay="0"/>
                                  </p:stCondLst>
                                  <p:childTnLst>
                                    <p:set>
                                      <p:cBhvr>
                                        <p:cTn id="105" dur="1" fill="hold">
                                          <p:stCondLst>
                                            <p:cond delay="0"/>
                                          </p:stCondLst>
                                        </p:cTn>
                                        <p:tgtEl>
                                          <p:spTgt spid="12"/>
                                        </p:tgtEl>
                                        <p:attrNameLst>
                                          <p:attrName>style.visibility</p:attrName>
                                        </p:attrNameLst>
                                      </p:cBhvr>
                                      <p:to>
                                        <p:strVal val="visible"/>
                                      </p:to>
                                    </p:set>
                                    <p:anim calcmode="lin" valueType="num">
                                      <p:cBhvr additive="base">
                                        <p:cTn id="106" dur="500" fill="hold"/>
                                        <p:tgtEl>
                                          <p:spTgt spid="12"/>
                                        </p:tgtEl>
                                        <p:attrNameLst>
                                          <p:attrName>ppt_x</p:attrName>
                                        </p:attrNameLst>
                                      </p:cBhvr>
                                      <p:tavLst>
                                        <p:tav tm="0">
                                          <p:val>
                                            <p:strVal val="#ppt_x"/>
                                          </p:val>
                                        </p:tav>
                                        <p:tav tm="100000">
                                          <p:val>
                                            <p:strVal val="#ppt_x"/>
                                          </p:val>
                                        </p:tav>
                                      </p:tavLst>
                                    </p:anim>
                                    <p:anim calcmode="lin" valueType="num">
                                      <p:cBhvr additive="base">
                                        <p:cTn id="107" dur="500" fill="hold"/>
                                        <p:tgtEl>
                                          <p:spTgt spid="12"/>
                                        </p:tgtEl>
                                        <p:attrNameLst>
                                          <p:attrName>ppt_y</p:attrName>
                                        </p:attrNameLst>
                                      </p:cBhvr>
                                      <p:tavLst>
                                        <p:tav tm="0">
                                          <p:val>
                                            <p:strVal val="1+#ppt_h/2"/>
                                          </p:val>
                                        </p:tav>
                                        <p:tav tm="100000">
                                          <p:val>
                                            <p:strVal val="#ppt_y"/>
                                          </p:val>
                                        </p:tav>
                                      </p:tavLst>
                                    </p:anim>
                                  </p:childTnLst>
                                </p:cTn>
                              </p:par>
                            </p:childTnLst>
                          </p:cTn>
                        </p:par>
                        <p:par>
                          <p:cTn id="108" fill="hold">
                            <p:stCondLst>
                              <p:cond delay="1500"/>
                            </p:stCondLst>
                            <p:childTnLst>
                              <p:par>
                                <p:cTn id="109" presetID="16" presetClass="entr" presetSubtype="37" fill="hold" grpId="0" nodeType="after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barn(outVertical)">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xit" presetSubtype="0" fill="hold" grpId="1" nodeType="clickEffect">
                                  <p:stCondLst>
                                    <p:cond delay="0"/>
                                  </p:stCondLst>
                                  <p:childTnLst>
                                    <p:animEffect transition="out" filter="fade">
                                      <p:cBhvr>
                                        <p:cTn id="115" dur="500"/>
                                        <p:tgtEl>
                                          <p:spTgt spid="25"/>
                                        </p:tgtEl>
                                      </p:cBhvr>
                                    </p:animEffect>
                                    <p:anim calcmode="lin" valueType="num">
                                      <p:cBhvr>
                                        <p:cTn id="116" dur="500"/>
                                        <p:tgtEl>
                                          <p:spTgt spid="25"/>
                                        </p:tgtEl>
                                        <p:attrNameLst>
                                          <p:attrName>ppt_x</p:attrName>
                                        </p:attrNameLst>
                                      </p:cBhvr>
                                      <p:tavLst>
                                        <p:tav tm="0">
                                          <p:val>
                                            <p:strVal val="ppt_x"/>
                                          </p:val>
                                        </p:tav>
                                        <p:tav tm="100000">
                                          <p:val>
                                            <p:strVal val="ppt_x"/>
                                          </p:val>
                                        </p:tav>
                                      </p:tavLst>
                                    </p:anim>
                                    <p:anim calcmode="lin" valueType="num">
                                      <p:cBhvr>
                                        <p:cTn id="117" dur="500"/>
                                        <p:tgtEl>
                                          <p:spTgt spid="25"/>
                                        </p:tgtEl>
                                        <p:attrNameLst>
                                          <p:attrName>ppt_y</p:attrName>
                                        </p:attrNameLst>
                                      </p:cBhvr>
                                      <p:tavLst>
                                        <p:tav tm="0">
                                          <p:val>
                                            <p:strVal val="ppt_y"/>
                                          </p:val>
                                        </p:tav>
                                        <p:tav tm="100000">
                                          <p:val>
                                            <p:strVal val="ppt_y+.1"/>
                                          </p:val>
                                        </p:tav>
                                      </p:tavLst>
                                    </p:anim>
                                    <p:set>
                                      <p:cBhvr>
                                        <p:cTn id="118" dur="1" fill="hold">
                                          <p:stCondLst>
                                            <p:cond delay="499"/>
                                          </p:stCondLst>
                                        </p:cTn>
                                        <p:tgtEl>
                                          <p:spTgt spid="25"/>
                                        </p:tgtEl>
                                        <p:attrNameLst>
                                          <p:attrName>style.visibility</p:attrName>
                                        </p:attrNameLst>
                                      </p:cBhvr>
                                      <p:to>
                                        <p:strVal val="hidden"/>
                                      </p:to>
                                    </p:set>
                                  </p:childTnLst>
                                </p:cTn>
                              </p:par>
                              <p:par>
                                <p:cTn id="119" presetID="42" presetClass="exit" presetSubtype="0" fill="hold" grpId="3" nodeType="withEffect">
                                  <p:stCondLst>
                                    <p:cond delay="0"/>
                                  </p:stCondLst>
                                  <p:childTnLst>
                                    <p:animEffect transition="out" filter="fade">
                                      <p:cBhvr>
                                        <p:cTn id="120" dur="500"/>
                                        <p:tgtEl>
                                          <p:spTgt spid="17"/>
                                        </p:tgtEl>
                                      </p:cBhvr>
                                    </p:animEffect>
                                    <p:anim calcmode="lin" valueType="num">
                                      <p:cBhvr>
                                        <p:cTn id="121" dur="500"/>
                                        <p:tgtEl>
                                          <p:spTgt spid="17"/>
                                        </p:tgtEl>
                                        <p:attrNameLst>
                                          <p:attrName>ppt_x</p:attrName>
                                        </p:attrNameLst>
                                      </p:cBhvr>
                                      <p:tavLst>
                                        <p:tav tm="0">
                                          <p:val>
                                            <p:strVal val="ppt_x"/>
                                          </p:val>
                                        </p:tav>
                                        <p:tav tm="100000">
                                          <p:val>
                                            <p:strVal val="ppt_x"/>
                                          </p:val>
                                        </p:tav>
                                      </p:tavLst>
                                    </p:anim>
                                    <p:anim calcmode="lin" valueType="num">
                                      <p:cBhvr>
                                        <p:cTn id="122" dur="500"/>
                                        <p:tgtEl>
                                          <p:spTgt spid="17"/>
                                        </p:tgtEl>
                                        <p:attrNameLst>
                                          <p:attrName>ppt_y</p:attrName>
                                        </p:attrNameLst>
                                      </p:cBhvr>
                                      <p:tavLst>
                                        <p:tav tm="0">
                                          <p:val>
                                            <p:strVal val="ppt_y"/>
                                          </p:val>
                                        </p:tav>
                                        <p:tav tm="100000">
                                          <p:val>
                                            <p:strVal val="ppt_y+.1"/>
                                          </p:val>
                                        </p:tav>
                                      </p:tavLst>
                                    </p:anim>
                                    <p:set>
                                      <p:cBhvr>
                                        <p:cTn id="123" dur="1" fill="hold">
                                          <p:stCondLst>
                                            <p:cond delay="499"/>
                                          </p:stCondLst>
                                        </p:cTn>
                                        <p:tgtEl>
                                          <p:spTgt spid="17"/>
                                        </p:tgtEl>
                                        <p:attrNameLst>
                                          <p:attrName>style.visibility</p:attrName>
                                        </p:attrNameLst>
                                      </p:cBhvr>
                                      <p:to>
                                        <p:strVal val="hidden"/>
                                      </p:to>
                                    </p:set>
                                  </p:childTnLst>
                                </p:cTn>
                              </p:par>
                              <p:par>
                                <p:cTn id="124" presetID="42" presetClass="exit" presetSubtype="0" fill="hold" grpId="2" nodeType="withEffect">
                                  <p:stCondLst>
                                    <p:cond delay="0"/>
                                  </p:stCondLst>
                                  <p:childTnLst>
                                    <p:animEffect transition="out" filter="fade">
                                      <p:cBhvr>
                                        <p:cTn id="125" dur="500"/>
                                        <p:tgtEl>
                                          <p:spTgt spid="5"/>
                                        </p:tgtEl>
                                      </p:cBhvr>
                                    </p:animEffect>
                                    <p:anim calcmode="lin" valueType="num">
                                      <p:cBhvr>
                                        <p:cTn id="126" dur="500"/>
                                        <p:tgtEl>
                                          <p:spTgt spid="5"/>
                                        </p:tgtEl>
                                        <p:attrNameLst>
                                          <p:attrName>ppt_x</p:attrName>
                                        </p:attrNameLst>
                                      </p:cBhvr>
                                      <p:tavLst>
                                        <p:tav tm="0">
                                          <p:val>
                                            <p:strVal val="ppt_x"/>
                                          </p:val>
                                        </p:tav>
                                        <p:tav tm="100000">
                                          <p:val>
                                            <p:strVal val="ppt_x"/>
                                          </p:val>
                                        </p:tav>
                                      </p:tavLst>
                                    </p:anim>
                                    <p:anim calcmode="lin" valueType="num">
                                      <p:cBhvr>
                                        <p:cTn id="127" dur="500"/>
                                        <p:tgtEl>
                                          <p:spTgt spid="5"/>
                                        </p:tgtEl>
                                        <p:attrNameLst>
                                          <p:attrName>ppt_y</p:attrName>
                                        </p:attrNameLst>
                                      </p:cBhvr>
                                      <p:tavLst>
                                        <p:tav tm="0">
                                          <p:val>
                                            <p:strVal val="ppt_y"/>
                                          </p:val>
                                        </p:tav>
                                        <p:tav tm="100000">
                                          <p:val>
                                            <p:strVal val="ppt_y+.1"/>
                                          </p:val>
                                        </p:tav>
                                      </p:tavLst>
                                    </p:anim>
                                    <p:set>
                                      <p:cBhvr>
                                        <p:cTn id="128" dur="1" fill="hold">
                                          <p:stCondLst>
                                            <p:cond delay="499"/>
                                          </p:stCondLst>
                                        </p:cTn>
                                        <p:tgtEl>
                                          <p:spTgt spid="5"/>
                                        </p:tgtEl>
                                        <p:attrNameLst>
                                          <p:attrName>style.visibility</p:attrName>
                                        </p:attrNameLst>
                                      </p:cBhvr>
                                      <p:to>
                                        <p:strVal val="hidden"/>
                                      </p:to>
                                    </p:set>
                                  </p:childTnLst>
                                </p:cTn>
                              </p:par>
                              <p:par>
                                <p:cTn id="129" presetID="42" presetClass="exit" presetSubtype="0" fill="hold" grpId="2" nodeType="withEffect">
                                  <p:stCondLst>
                                    <p:cond delay="0"/>
                                  </p:stCondLst>
                                  <p:childTnLst>
                                    <p:animEffect transition="out" filter="fade">
                                      <p:cBhvr>
                                        <p:cTn id="130" dur="500"/>
                                        <p:tgtEl>
                                          <p:spTgt spid="12"/>
                                        </p:tgtEl>
                                      </p:cBhvr>
                                    </p:animEffect>
                                    <p:anim calcmode="lin" valueType="num">
                                      <p:cBhvr>
                                        <p:cTn id="131" dur="500"/>
                                        <p:tgtEl>
                                          <p:spTgt spid="12"/>
                                        </p:tgtEl>
                                        <p:attrNameLst>
                                          <p:attrName>ppt_x</p:attrName>
                                        </p:attrNameLst>
                                      </p:cBhvr>
                                      <p:tavLst>
                                        <p:tav tm="0">
                                          <p:val>
                                            <p:strVal val="ppt_x"/>
                                          </p:val>
                                        </p:tav>
                                        <p:tav tm="100000">
                                          <p:val>
                                            <p:strVal val="ppt_x"/>
                                          </p:val>
                                        </p:tav>
                                      </p:tavLst>
                                    </p:anim>
                                    <p:anim calcmode="lin" valueType="num">
                                      <p:cBhvr>
                                        <p:cTn id="132" dur="500"/>
                                        <p:tgtEl>
                                          <p:spTgt spid="12"/>
                                        </p:tgtEl>
                                        <p:attrNameLst>
                                          <p:attrName>ppt_y</p:attrName>
                                        </p:attrNameLst>
                                      </p:cBhvr>
                                      <p:tavLst>
                                        <p:tav tm="0">
                                          <p:val>
                                            <p:strVal val="ppt_y"/>
                                          </p:val>
                                        </p:tav>
                                        <p:tav tm="100000">
                                          <p:val>
                                            <p:strVal val="ppt_y+.1"/>
                                          </p:val>
                                        </p:tav>
                                      </p:tavLst>
                                    </p:anim>
                                    <p:set>
                                      <p:cBhvr>
                                        <p:cTn id="133" dur="1" fill="hold">
                                          <p:stCondLst>
                                            <p:cond delay="499"/>
                                          </p:stCondLst>
                                        </p:cTn>
                                        <p:tgtEl>
                                          <p:spTgt spid="12"/>
                                        </p:tgtEl>
                                        <p:attrNameLst>
                                          <p:attrName>style.visibility</p:attrName>
                                        </p:attrNameLst>
                                      </p:cBhvr>
                                      <p:to>
                                        <p:strVal val="hidden"/>
                                      </p:to>
                                    </p:set>
                                  </p:childTnLst>
                                </p:cTn>
                              </p:par>
                              <p:par>
                                <p:cTn id="134" presetID="42" presetClass="exit" presetSubtype="0" fill="hold" grpId="1" nodeType="withEffect">
                                  <p:stCondLst>
                                    <p:cond delay="0"/>
                                  </p:stCondLst>
                                  <p:childTnLst>
                                    <p:animEffect transition="out" filter="fade">
                                      <p:cBhvr>
                                        <p:cTn id="135" dur="500"/>
                                        <p:tgtEl>
                                          <p:spTgt spid="26"/>
                                        </p:tgtEl>
                                      </p:cBhvr>
                                    </p:animEffect>
                                    <p:anim calcmode="lin" valueType="num">
                                      <p:cBhvr>
                                        <p:cTn id="136" dur="500"/>
                                        <p:tgtEl>
                                          <p:spTgt spid="26"/>
                                        </p:tgtEl>
                                        <p:attrNameLst>
                                          <p:attrName>ppt_x</p:attrName>
                                        </p:attrNameLst>
                                      </p:cBhvr>
                                      <p:tavLst>
                                        <p:tav tm="0">
                                          <p:val>
                                            <p:strVal val="ppt_x"/>
                                          </p:val>
                                        </p:tav>
                                        <p:tav tm="100000">
                                          <p:val>
                                            <p:strVal val="ppt_x"/>
                                          </p:val>
                                        </p:tav>
                                      </p:tavLst>
                                    </p:anim>
                                    <p:anim calcmode="lin" valueType="num">
                                      <p:cBhvr>
                                        <p:cTn id="137" dur="500"/>
                                        <p:tgtEl>
                                          <p:spTgt spid="26"/>
                                        </p:tgtEl>
                                        <p:attrNameLst>
                                          <p:attrName>ppt_y</p:attrName>
                                        </p:attrNameLst>
                                      </p:cBhvr>
                                      <p:tavLst>
                                        <p:tav tm="0">
                                          <p:val>
                                            <p:strVal val="ppt_y"/>
                                          </p:val>
                                        </p:tav>
                                        <p:tav tm="100000">
                                          <p:val>
                                            <p:strVal val="ppt_y+.1"/>
                                          </p:val>
                                        </p:tav>
                                      </p:tavLst>
                                    </p:anim>
                                    <p:set>
                                      <p:cBhvr>
                                        <p:cTn id="138" dur="1" fill="hold">
                                          <p:stCondLst>
                                            <p:cond delay="499"/>
                                          </p:stCondLst>
                                        </p:cTn>
                                        <p:tgtEl>
                                          <p:spTgt spid="26"/>
                                        </p:tgtEl>
                                        <p:attrNameLst>
                                          <p:attrName>style.visibility</p:attrName>
                                        </p:attrNameLst>
                                      </p:cBhvr>
                                      <p:to>
                                        <p:strVal val="hidden"/>
                                      </p:to>
                                    </p:set>
                                  </p:childTnLst>
                                </p:cTn>
                              </p:par>
                              <p:par>
                                <p:cTn id="139" presetID="31" presetClass="entr" presetSubtype="0" fill="hold" grpId="0" nodeType="withEffect">
                                  <p:stCondLst>
                                    <p:cond delay="0"/>
                                  </p:stCondLst>
                                  <p:childTnLst>
                                    <p:set>
                                      <p:cBhvr>
                                        <p:cTn id="140" dur="1" fill="hold">
                                          <p:stCondLst>
                                            <p:cond delay="0"/>
                                          </p:stCondLst>
                                        </p:cTn>
                                        <p:tgtEl>
                                          <p:spTgt spid="27"/>
                                        </p:tgtEl>
                                        <p:attrNameLst>
                                          <p:attrName>style.visibility</p:attrName>
                                        </p:attrNameLst>
                                      </p:cBhvr>
                                      <p:to>
                                        <p:strVal val="visible"/>
                                      </p:to>
                                    </p:set>
                                    <p:anim calcmode="lin" valueType="num">
                                      <p:cBhvr>
                                        <p:cTn id="141" dur="1000" fill="hold"/>
                                        <p:tgtEl>
                                          <p:spTgt spid="27"/>
                                        </p:tgtEl>
                                        <p:attrNameLst>
                                          <p:attrName>ppt_w</p:attrName>
                                        </p:attrNameLst>
                                      </p:cBhvr>
                                      <p:tavLst>
                                        <p:tav tm="0">
                                          <p:val>
                                            <p:fltVal val="0"/>
                                          </p:val>
                                        </p:tav>
                                        <p:tav tm="100000">
                                          <p:val>
                                            <p:strVal val="#ppt_w"/>
                                          </p:val>
                                        </p:tav>
                                      </p:tavLst>
                                    </p:anim>
                                    <p:anim calcmode="lin" valueType="num">
                                      <p:cBhvr>
                                        <p:cTn id="142" dur="1000" fill="hold"/>
                                        <p:tgtEl>
                                          <p:spTgt spid="27"/>
                                        </p:tgtEl>
                                        <p:attrNameLst>
                                          <p:attrName>ppt_h</p:attrName>
                                        </p:attrNameLst>
                                      </p:cBhvr>
                                      <p:tavLst>
                                        <p:tav tm="0">
                                          <p:val>
                                            <p:fltVal val="0"/>
                                          </p:val>
                                        </p:tav>
                                        <p:tav tm="100000">
                                          <p:val>
                                            <p:strVal val="#ppt_h"/>
                                          </p:val>
                                        </p:tav>
                                      </p:tavLst>
                                    </p:anim>
                                    <p:anim calcmode="lin" valueType="num">
                                      <p:cBhvr>
                                        <p:cTn id="143" dur="1000" fill="hold"/>
                                        <p:tgtEl>
                                          <p:spTgt spid="27"/>
                                        </p:tgtEl>
                                        <p:attrNameLst>
                                          <p:attrName>style.rotation</p:attrName>
                                        </p:attrNameLst>
                                      </p:cBhvr>
                                      <p:tavLst>
                                        <p:tav tm="0">
                                          <p:val>
                                            <p:fltVal val="90"/>
                                          </p:val>
                                        </p:tav>
                                        <p:tav tm="100000">
                                          <p:val>
                                            <p:fltVal val="0"/>
                                          </p:val>
                                        </p:tav>
                                      </p:tavLst>
                                    </p:anim>
                                    <p:animEffect transition="in" filter="fade">
                                      <p:cBhvr>
                                        <p:cTn id="144" dur="1000"/>
                                        <p:tgtEl>
                                          <p:spTgt spid="27"/>
                                        </p:tgtEl>
                                      </p:cBhvr>
                                    </p:animEffect>
                                  </p:childTnLst>
                                </p:cTn>
                              </p:par>
                              <p:par>
                                <p:cTn id="145" presetID="2" presetClass="entr" presetSubtype="4" fill="hold" grpId="2" nodeType="withEffect">
                                  <p:stCondLst>
                                    <p:cond delay="0"/>
                                  </p:stCondLst>
                                  <p:childTnLst>
                                    <p:set>
                                      <p:cBhvr>
                                        <p:cTn id="146" dur="1" fill="hold">
                                          <p:stCondLst>
                                            <p:cond delay="0"/>
                                          </p:stCondLst>
                                        </p:cTn>
                                        <p:tgtEl>
                                          <p:spTgt spid="16"/>
                                        </p:tgtEl>
                                        <p:attrNameLst>
                                          <p:attrName>style.visibility</p:attrName>
                                        </p:attrNameLst>
                                      </p:cBhvr>
                                      <p:to>
                                        <p:strVal val="visible"/>
                                      </p:to>
                                    </p:set>
                                    <p:anim calcmode="lin" valueType="num">
                                      <p:cBhvr additive="base">
                                        <p:cTn id="147" dur="500" fill="hold"/>
                                        <p:tgtEl>
                                          <p:spTgt spid="16"/>
                                        </p:tgtEl>
                                        <p:attrNameLst>
                                          <p:attrName>ppt_x</p:attrName>
                                        </p:attrNameLst>
                                      </p:cBhvr>
                                      <p:tavLst>
                                        <p:tav tm="0">
                                          <p:val>
                                            <p:strVal val="#ppt_x"/>
                                          </p:val>
                                        </p:tav>
                                        <p:tav tm="100000">
                                          <p:val>
                                            <p:strVal val="#ppt_x"/>
                                          </p:val>
                                        </p:tav>
                                      </p:tavLst>
                                    </p:anim>
                                    <p:anim calcmode="lin" valueType="num">
                                      <p:cBhvr additive="base">
                                        <p:cTn id="148" dur="500" fill="hold"/>
                                        <p:tgtEl>
                                          <p:spTgt spid="16"/>
                                        </p:tgtEl>
                                        <p:attrNameLst>
                                          <p:attrName>ppt_y</p:attrName>
                                        </p:attrNameLst>
                                      </p:cBhvr>
                                      <p:tavLst>
                                        <p:tav tm="0">
                                          <p:val>
                                            <p:strVal val="1+#ppt_h/2"/>
                                          </p:val>
                                        </p:tav>
                                        <p:tav tm="100000">
                                          <p:val>
                                            <p:strVal val="#ppt_y"/>
                                          </p:val>
                                        </p:tav>
                                      </p:tavLst>
                                    </p:anim>
                                  </p:childTnLst>
                                </p:cTn>
                              </p:par>
                              <p:par>
                                <p:cTn id="149" presetID="2" presetClass="entr" presetSubtype="4" fill="hold" grpId="1" nodeType="withEffect">
                                  <p:stCondLst>
                                    <p:cond delay="0"/>
                                  </p:stCondLst>
                                  <p:childTnLst>
                                    <p:set>
                                      <p:cBhvr>
                                        <p:cTn id="150" dur="1" fill="hold">
                                          <p:stCondLst>
                                            <p:cond delay="0"/>
                                          </p:stCondLst>
                                        </p:cTn>
                                        <p:tgtEl>
                                          <p:spTgt spid="11"/>
                                        </p:tgtEl>
                                        <p:attrNameLst>
                                          <p:attrName>style.visibility</p:attrName>
                                        </p:attrNameLst>
                                      </p:cBhvr>
                                      <p:to>
                                        <p:strVal val="visible"/>
                                      </p:to>
                                    </p:set>
                                    <p:anim calcmode="lin" valueType="num">
                                      <p:cBhvr additive="base">
                                        <p:cTn id="151" dur="500" fill="hold"/>
                                        <p:tgtEl>
                                          <p:spTgt spid="11"/>
                                        </p:tgtEl>
                                        <p:attrNameLst>
                                          <p:attrName>ppt_x</p:attrName>
                                        </p:attrNameLst>
                                      </p:cBhvr>
                                      <p:tavLst>
                                        <p:tav tm="0">
                                          <p:val>
                                            <p:strVal val="#ppt_x"/>
                                          </p:val>
                                        </p:tav>
                                        <p:tav tm="100000">
                                          <p:val>
                                            <p:strVal val="#ppt_x"/>
                                          </p:val>
                                        </p:tav>
                                      </p:tavLst>
                                    </p:anim>
                                    <p:anim calcmode="lin" valueType="num">
                                      <p:cBhvr additive="base">
                                        <p:cTn id="152" dur="500" fill="hold"/>
                                        <p:tgtEl>
                                          <p:spTgt spid="11"/>
                                        </p:tgtEl>
                                        <p:attrNameLst>
                                          <p:attrName>ppt_y</p:attrName>
                                        </p:attrNameLst>
                                      </p:cBhvr>
                                      <p:tavLst>
                                        <p:tav tm="0">
                                          <p:val>
                                            <p:strVal val="1+#ppt_h/2"/>
                                          </p:val>
                                        </p:tav>
                                        <p:tav tm="100000">
                                          <p:val>
                                            <p:strVal val="#ppt_y"/>
                                          </p:val>
                                        </p:tav>
                                      </p:tavLst>
                                    </p:anim>
                                  </p:childTnLst>
                                </p:cTn>
                              </p:par>
                              <p:par>
                                <p:cTn id="153" presetID="2" presetClass="entr" presetSubtype="4" fill="hold" grpId="1" nodeType="withEffect">
                                  <p:stCondLst>
                                    <p:cond delay="0"/>
                                  </p:stCondLst>
                                  <p:childTnLst>
                                    <p:set>
                                      <p:cBhvr>
                                        <p:cTn id="154" dur="1" fill="hold">
                                          <p:stCondLst>
                                            <p:cond delay="0"/>
                                          </p:stCondLst>
                                        </p:cTn>
                                        <p:tgtEl>
                                          <p:spTgt spid="6"/>
                                        </p:tgtEl>
                                        <p:attrNameLst>
                                          <p:attrName>style.visibility</p:attrName>
                                        </p:attrNameLst>
                                      </p:cBhvr>
                                      <p:to>
                                        <p:strVal val="visible"/>
                                      </p:to>
                                    </p:set>
                                    <p:anim calcmode="lin" valueType="num">
                                      <p:cBhvr additive="base">
                                        <p:cTn id="155" dur="500" fill="hold"/>
                                        <p:tgtEl>
                                          <p:spTgt spid="6"/>
                                        </p:tgtEl>
                                        <p:attrNameLst>
                                          <p:attrName>ppt_x</p:attrName>
                                        </p:attrNameLst>
                                      </p:cBhvr>
                                      <p:tavLst>
                                        <p:tav tm="0">
                                          <p:val>
                                            <p:strVal val="#ppt_x"/>
                                          </p:val>
                                        </p:tav>
                                        <p:tav tm="100000">
                                          <p:val>
                                            <p:strVal val="#ppt_x"/>
                                          </p:val>
                                        </p:tav>
                                      </p:tavLst>
                                    </p:anim>
                                    <p:anim calcmode="lin" valueType="num">
                                      <p:cBhvr additive="base">
                                        <p:cTn id="156" dur="500" fill="hold"/>
                                        <p:tgtEl>
                                          <p:spTgt spid="6"/>
                                        </p:tgtEl>
                                        <p:attrNameLst>
                                          <p:attrName>ppt_y</p:attrName>
                                        </p:attrNameLst>
                                      </p:cBhvr>
                                      <p:tavLst>
                                        <p:tav tm="0">
                                          <p:val>
                                            <p:strVal val="1+#ppt_h/2"/>
                                          </p:val>
                                        </p:tav>
                                        <p:tav tm="100000">
                                          <p:val>
                                            <p:strVal val="#ppt_y"/>
                                          </p:val>
                                        </p:tav>
                                      </p:tavLst>
                                    </p:anim>
                                  </p:childTnLst>
                                </p:cTn>
                              </p:par>
                            </p:childTnLst>
                          </p:cTn>
                        </p:par>
                        <p:par>
                          <p:cTn id="157" fill="hold">
                            <p:stCondLst>
                              <p:cond delay="1000"/>
                            </p:stCondLst>
                            <p:childTnLst>
                              <p:par>
                                <p:cTn id="158" presetID="42" presetClass="entr" presetSubtype="0" fill="hold" grpId="0" nodeType="afterEffect">
                                  <p:stCondLst>
                                    <p:cond delay="0"/>
                                  </p:stCondLst>
                                  <p:childTnLst>
                                    <p:set>
                                      <p:cBhvr>
                                        <p:cTn id="159" dur="1" fill="hold">
                                          <p:stCondLst>
                                            <p:cond delay="0"/>
                                          </p:stCondLst>
                                        </p:cTn>
                                        <p:tgtEl>
                                          <p:spTgt spid="32"/>
                                        </p:tgtEl>
                                        <p:attrNameLst>
                                          <p:attrName>style.visibility</p:attrName>
                                        </p:attrNameLst>
                                      </p:cBhvr>
                                      <p:to>
                                        <p:strVal val="visible"/>
                                      </p:to>
                                    </p:set>
                                    <p:animEffect transition="in" filter="fade">
                                      <p:cBhvr>
                                        <p:cTn id="160" dur="1000"/>
                                        <p:tgtEl>
                                          <p:spTgt spid="32"/>
                                        </p:tgtEl>
                                      </p:cBhvr>
                                    </p:animEffect>
                                    <p:anim calcmode="lin" valueType="num">
                                      <p:cBhvr>
                                        <p:cTn id="161" dur="1000" fill="hold"/>
                                        <p:tgtEl>
                                          <p:spTgt spid="32"/>
                                        </p:tgtEl>
                                        <p:attrNameLst>
                                          <p:attrName>ppt_x</p:attrName>
                                        </p:attrNameLst>
                                      </p:cBhvr>
                                      <p:tavLst>
                                        <p:tav tm="0">
                                          <p:val>
                                            <p:strVal val="#ppt_x"/>
                                          </p:val>
                                        </p:tav>
                                        <p:tav tm="100000">
                                          <p:val>
                                            <p:strVal val="#ppt_x"/>
                                          </p:val>
                                        </p:tav>
                                      </p:tavLst>
                                    </p:anim>
                                    <p:anim calcmode="lin" valueType="num">
                                      <p:cBhvr>
                                        <p:cTn id="16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xit" presetSubtype="1" fill="hold" grpId="1" nodeType="clickEffect">
                                  <p:stCondLst>
                                    <p:cond delay="0"/>
                                  </p:stCondLst>
                                  <p:childTnLst>
                                    <p:anim calcmode="lin" valueType="num">
                                      <p:cBhvr additive="base">
                                        <p:cTn id="166" dur="500"/>
                                        <p:tgtEl>
                                          <p:spTgt spid="27"/>
                                        </p:tgtEl>
                                        <p:attrNameLst>
                                          <p:attrName>ppt_x</p:attrName>
                                        </p:attrNameLst>
                                      </p:cBhvr>
                                      <p:tavLst>
                                        <p:tav tm="0">
                                          <p:val>
                                            <p:strVal val="ppt_x"/>
                                          </p:val>
                                        </p:tav>
                                        <p:tav tm="100000">
                                          <p:val>
                                            <p:strVal val="ppt_x"/>
                                          </p:val>
                                        </p:tav>
                                      </p:tavLst>
                                    </p:anim>
                                    <p:anim calcmode="lin" valueType="num">
                                      <p:cBhvr additive="base">
                                        <p:cTn id="167" dur="500"/>
                                        <p:tgtEl>
                                          <p:spTgt spid="27"/>
                                        </p:tgtEl>
                                        <p:attrNameLst>
                                          <p:attrName>ppt_y</p:attrName>
                                        </p:attrNameLst>
                                      </p:cBhvr>
                                      <p:tavLst>
                                        <p:tav tm="0">
                                          <p:val>
                                            <p:strVal val="ppt_y"/>
                                          </p:val>
                                        </p:tav>
                                        <p:tav tm="100000">
                                          <p:val>
                                            <p:strVal val="0-ppt_h/2"/>
                                          </p:val>
                                        </p:tav>
                                      </p:tavLst>
                                    </p:anim>
                                    <p:set>
                                      <p:cBhvr>
                                        <p:cTn id="168" dur="1" fill="hold">
                                          <p:stCondLst>
                                            <p:cond delay="499"/>
                                          </p:stCondLst>
                                        </p:cTn>
                                        <p:tgtEl>
                                          <p:spTgt spid="27"/>
                                        </p:tgtEl>
                                        <p:attrNameLst>
                                          <p:attrName>style.visibility</p:attrName>
                                        </p:attrNameLst>
                                      </p:cBhvr>
                                      <p:to>
                                        <p:strVal val="hidden"/>
                                      </p:to>
                                    </p:set>
                                  </p:childTnLst>
                                </p:cTn>
                              </p:par>
                              <p:par>
                                <p:cTn id="169" presetID="2" presetClass="exit" presetSubtype="1" fill="hold" grpId="3" nodeType="withEffect">
                                  <p:stCondLst>
                                    <p:cond delay="0"/>
                                  </p:stCondLst>
                                  <p:childTnLst>
                                    <p:anim calcmode="lin" valueType="num">
                                      <p:cBhvr additive="base">
                                        <p:cTn id="170" dur="500"/>
                                        <p:tgtEl>
                                          <p:spTgt spid="16"/>
                                        </p:tgtEl>
                                        <p:attrNameLst>
                                          <p:attrName>ppt_x</p:attrName>
                                        </p:attrNameLst>
                                      </p:cBhvr>
                                      <p:tavLst>
                                        <p:tav tm="0">
                                          <p:val>
                                            <p:strVal val="ppt_x"/>
                                          </p:val>
                                        </p:tav>
                                        <p:tav tm="100000">
                                          <p:val>
                                            <p:strVal val="ppt_x"/>
                                          </p:val>
                                        </p:tav>
                                      </p:tavLst>
                                    </p:anim>
                                    <p:anim calcmode="lin" valueType="num">
                                      <p:cBhvr additive="base">
                                        <p:cTn id="171" dur="500"/>
                                        <p:tgtEl>
                                          <p:spTgt spid="16"/>
                                        </p:tgtEl>
                                        <p:attrNameLst>
                                          <p:attrName>ppt_y</p:attrName>
                                        </p:attrNameLst>
                                      </p:cBhvr>
                                      <p:tavLst>
                                        <p:tav tm="0">
                                          <p:val>
                                            <p:strVal val="ppt_y"/>
                                          </p:val>
                                        </p:tav>
                                        <p:tav tm="100000">
                                          <p:val>
                                            <p:strVal val="0-ppt_h/2"/>
                                          </p:val>
                                        </p:tav>
                                      </p:tavLst>
                                    </p:anim>
                                    <p:set>
                                      <p:cBhvr>
                                        <p:cTn id="172" dur="1" fill="hold">
                                          <p:stCondLst>
                                            <p:cond delay="499"/>
                                          </p:stCondLst>
                                        </p:cTn>
                                        <p:tgtEl>
                                          <p:spTgt spid="16"/>
                                        </p:tgtEl>
                                        <p:attrNameLst>
                                          <p:attrName>style.visibility</p:attrName>
                                        </p:attrNameLst>
                                      </p:cBhvr>
                                      <p:to>
                                        <p:strVal val="hidden"/>
                                      </p:to>
                                    </p:set>
                                  </p:childTnLst>
                                </p:cTn>
                              </p:par>
                              <p:par>
                                <p:cTn id="173" presetID="2" presetClass="exit" presetSubtype="1" fill="hold" grpId="2" nodeType="withEffect">
                                  <p:stCondLst>
                                    <p:cond delay="0"/>
                                  </p:stCondLst>
                                  <p:childTnLst>
                                    <p:anim calcmode="lin" valueType="num">
                                      <p:cBhvr additive="base">
                                        <p:cTn id="174" dur="500"/>
                                        <p:tgtEl>
                                          <p:spTgt spid="11"/>
                                        </p:tgtEl>
                                        <p:attrNameLst>
                                          <p:attrName>ppt_x</p:attrName>
                                        </p:attrNameLst>
                                      </p:cBhvr>
                                      <p:tavLst>
                                        <p:tav tm="0">
                                          <p:val>
                                            <p:strVal val="ppt_x"/>
                                          </p:val>
                                        </p:tav>
                                        <p:tav tm="100000">
                                          <p:val>
                                            <p:strVal val="ppt_x"/>
                                          </p:val>
                                        </p:tav>
                                      </p:tavLst>
                                    </p:anim>
                                    <p:anim calcmode="lin" valueType="num">
                                      <p:cBhvr additive="base">
                                        <p:cTn id="175" dur="500"/>
                                        <p:tgtEl>
                                          <p:spTgt spid="11"/>
                                        </p:tgtEl>
                                        <p:attrNameLst>
                                          <p:attrName>ppt_y</p:attrName>
                                        </p:attrNameLst>
                                      </p:cBhvr>
                                      <p:tavLst>
                                        <p:tav tm="0">
                                          <p:val>
                                            <p:strVal val="ppt_y"/>
                                          </p:val>
                                        </p:tav>
                                        <p:tav tm="100000">
                                          <p:val>
                                            <p:strVal val="0-ppt_h/2"/>
                                          </p:val>
                                        </p:tav>
                                      </p:tavLst>
                                    </p:anim>
                                    <p:set>
                                      <p:cBhvr>
                                        <p:cTn id="176" dur="1" fill="hold">
                                          <p:stCondLst>
                                            <p:cond delay="499"/>
                                          </p:stCondLst>
                                        </p:cTn>
                                        <p:tgtEl>
                                          <p:spTgt spid="11"/>
                                        </p:tgtEl>
                                        <p:attrNameLst>
                                          <p:attrName>style.visibility</p:attrName>
                                        </p:attrNameLst>
                                      </p:cBhvr>
                                      <p:to>
                                        <p:strVal val="hidden"/>
                                      </p:to>
                                    </p:set>
                                  </p:childTnLst>
                                </p:cTn>
                              </p:par>
                              <p:par>
                                <p:cTn id="177" presetID="2" presetClass="exit" presetSubtype="1" fill="hold" grpId="2" nodeType="withEffect">
                                  <p:stCondLst>
                                    <p:cond delay="0"/>
                                  </p:stCondLst>
                                  <p:childTnLst>
                                    <p:anim calcmode="lin" valueType="num">
                                      <p:cBhvr additive="base">
                                        <p:cTn id="178" dur="500"/>
                                        <p:tgtEl>
                                          <p:spTgt spid="6"/>
                                        </p:tgtEl>
                                        <p:attrNameLst>
                                          <p:attrName>ppt_x</p:attrName>
                                        </p:attrNameLst>
                                      </p:cBhvr>
                                      <p:tavLst>
                                        <p:tav tm="0">
                                          <p:val>
                                            <p:strVal val="ppt_x"/>
                                          </p:val>
                                        </p:tav>
                                        <p:tav tm="100000">
                                          <p:val>
                                            <p:strVal val="ppt_x"/>
                                          </p:val>
                                        </p:tav>
                                      </p:tavLst>
                                    </p:anim>
                                    <p:anim calcmode="lin" valueType="num">
                                      <p:cBhvr additive="base">
                                        <p:cTn id="179" dur="500"/>
                                        <p:tgtEl>
                                          <p:spTgt spid="6"/>
                                        </p:tgtEl>
                                        <p:attrNameLst>
                                          <p:attrName>ppt_y</p:attrName>
                                        </p:attrNameLst>
                                      </p:cBhvr>
                                      <p:tavLst>
                                        <p:tav tm="0">
                                          <p:val>
                                            <p:strVal val="ppt_y"/>
                                          </p:val>
                                        </p:tav>
                                        <p:tav tm="100000">
                                          <p:val>
                                            <p:strVal val="0-ppt_h/2"/>
                                          </p:val>
                                        </p:tav>
                                      </p:tavLst>
                                    </p:anim>
                                    <p:set>
                                      <p:cBhvr>
                                        <p:cTn id="180" dur="1" fill="hold">
                                          <p:stCondLst>
                                            <p:cond delay="499"/>
                                          </p:stCondLst>
                                        </p:cTn>
                                        <p:tgtEl>
                                          <p:spTgt spid="6"/>
                                        </p:tgtEl>
                                        <p:attrNameLst>
                                          <p:attrName>style.visibility</p:attrName>
                                        </p:attrNameLst>
                                      </p:cBhvr>
                                      <p:to>
                                        <p:strVal val="hidden"/>
                                      </p:to>
                                    </p:set>
                                  </p:childTnLst>
                                </p:cTn>
                              </p:par>
                              <p:par>
                                <p:cTn id="181" presetID="1" presetClass="exit" presetSubtype="0" fill="hold" grpId="1" nodeType="withEffect">
                                  <p:stCondLst>
                                    <p:cond delay="0"/>
                                  </p:stCondLst>
                                  <p:childTnLst>
                                    <p:set>
                                      <p:cBhvr>
                                        <p:cTn id="182" dur="1" fill="hold">
                                          <p:stCondLst>
                                            <p:cond delay="0"/>
                                          </p:stCondLst>
                                        </p:cTn>
                                        <p:tgtEl>
                                          <p:spTgt spid="32"/>
                                        </p:tgtEl>
                                        <p:attrNameLst>
                                          <p:attrName>style.visibility</p:attrName>
                                        </p:attrNameLst>
                                      </p:cBhvr>
                                      <p:to>
                                        <p:strVal val="hidden"/>
                                      </p:to>
                                    </p:set>
                                  </p:childTnLst>
                                </p:cTn>
                              </p:par>
                              <p:par>
                                <p:cTn id="183" presetID="42" presetClass="entr" presetSubtype="0" fill="hold" grpId="0" nodeType="withEffect">
                                  <p:stCondLst>
                                    <p:cond delay="0"/>
                                  </p:stCondLst>
                                  <p:childTnLst>
                                    <p:set>
                                      <p:cBhvr>
                                        <p:cTn id="184" dur="1" fill="hold">
                                          <p:stCondLst>
                                            <p:cond delay="0"/>
                                          </p:stCondLst>
                                        </p:cTn>
                                        <p:tgtEl>
                                          <p:spTgt spid="33"/>
                                        </p:tgtEl>
                                        <p:attrNameLst>
                                          <p:attrName>style.visibility</p:attrName>
                                        </p:attrNameLst>
                                      </p:cBhvr>
                                      <p:to>
                                        <p:strVal val="visible"/>
                                      </p:to>
                                    </p:set>
                                    <p:animEffect transition="in" filter="fade">
                                      <p:cBhvr>
                                        <p:cTn id="185" dur="1000"/>
                                        <p:tgtEl>
                                          <p:spTgt spid="33"/>
                                        </p:tgtEl>
                                      </p:cBhvr>
                                    </p:animEffect>
                                    <p:anim calcmode="lin" valueType="num">
                                      <p:cBhvr>
                                        <p:cTn id="186" dur="1000" fill="hold"/>
                                        <p:tgtEl>
                                          <p:spTgt spid="33"/>
                                        </p:tgtEl>
                                        <p:attrNameLst>
                                          <p:attrName>ppt_x</p:attrName>
                                        </p:attrNameLst>
                                      </p:cBhvr>
                                      <p:tavLst>
                                        <p:tav tm="0">
                                          <p:val>
                                            <p:strVal val="#ppt_x"/>
                                          </p:val>
                                        </p:tav>
                                        <p:tav tm="100000">
                                          <p:val>
                                            <p:strVal val="#ppt_x"/>
                                          </p:val>
                                        </p:tav>
                                      </p:tavLst>
                                    </p:anim>
                                    <p:anim calcmode="lin" valueType="num">
                                      <p:cBhvr>
                                        <p:cTn id="187" dur="1000" fill="hold"/>
                                        <p:tgtEl>
                                          <p:spTgt spid="33"/>
                                        </p:tgtEl>
                                        <p:attrNameLst>
                                          <p:attrName>ppt_y</p:attrName>
                                        </p:attrNameLst>
                                      </p:cBhvr>
                                      <p:tavLst>
                                        <p:tav tm="0">
                                          <p:val>
                                            <p:strVal val="#ppt_y+.1"/>
                                          </p:val>
                                        </p:tav>
                                        <p:tav tm="100000">
                                          <p:val>
                                            <p:strVal val="#ppt_y"/>
                                          </p:val>
                                        </p:tav>
                                      </p:tavLst>
                                    </p:anim>
                                  </p:childTnLst>
                                </p:cTn>
                              </p:par>
                              <p:par>
                                <p:cTn id="188" presetID="31" presetClass="entr" presetSubtype="0" fill="hold" grpId="2" nodeType="withEffect">
                                  <p:stCondLst>
                                    <p:cond delay="0"/>
                                  </p:stCondLst>
                                  <p:childTnLst>
                                    <p:set>
                                      <p:cBhvr>
                                        <p:cTn id="189" dur="1" fill="hold">
                                          <p:stCondLst>
                                            <p:cond delay="0"/>
                                          </p:stCondLst>
                                        </p:cTn>
                                        <p:tgtEl>
                                          <p:spTgt spid="15"/>
                                        </p:tgtEl>
                                        <p:attrNameLst>
                                          <p:attrName>style.visibility</p:attrName>
                                        </p:attrNameLst>
                                      </p:cBhvr>
                                      <p:to>
                                        <p:strVal val="visible"/>
                                      </p:to>
                                    </p:set>
                                    <p:anim calcmode="lin" valueType="num">
                                      <p:cBhvr>
                                        <p:cTn id="190" dur="1000" fill="hold"/>
                                        <p:tgtEl>
                                          <p:spTgt spid="15"/>
                                        </p:tgtEl>
                                        <p:attrNameLst>
                                          <p:attrName>ppt_w</p:attrName>
                                        </p:attrNameLst>
                                      </p:cBhvr>
                                      <p:tavLst>
                                        <p:tav tm="0">
                                          <p:val>
                                            <p:fltVal val="0"/>
                                          </p:val>
                                        </p:tav>
                                        <p:tav tm="100000">
                                          <p:val>
                                            <p:strVal val="#ppt_w"/>
                                          </p:val>
                                        </p:tav>
                                      </p:tavLst>
                                    </p:anim>
                                    <p:anim calcmode="lin" valueType="num">
                                      <p:cBhvr>
                                        <p:cTn id="191" dur="1000" fill="hold"/>
                                        <p:tgtEl>
                                          <p:spTgt spid="15"/>
                                        </p:tgtEl>
                                        <p:attrNameLst>
                                          <p:attrName>ppt_h</p:attrName>
                                        </p:attrNameLst>
                                      </p:cBhvr>
                                      <p:tavLst>
                                        <p:tav tm="0">
                                          <p:val>
                                            <p:fltVal val="0"/>
                                          </p:val>
                                        </p:tav>
                                        <p:tav tm="100000">
                                          <p:val>
                                            <p:strVal val="#ppt_h"/>
                                          </p:val>
                                        </p:tav>
                                      </p:tavLst>
                                    </p:anim>
                                    <p:anim calcmode="lin" valueType="num">
                                      <p:cBhvr>
                                        <p:cTn id="192" dur="1000" fill="hold"/>
                                        <p:tgtEl>
                                          <p:spTgt spid="15"/>
                                        </p:tgtEl>
                                        <p:attrNameLst>
                                          <p:attrName>style.rotation</p:attrName>
                                        </p:attrNameLst>
                                      </p:cBhvr>
                                      <p:tavLst>
                                        <p:tav tm="0">
                                          <p:val>
                                            <p:fltVal val="90"/>
                                          </p:val>
                                        </p:tav>
                                        <p:tav tm="100000">
                                          <p:val>
                                            <p:fltVal val="0"/>
                                          </p:val>
                                        </p:tav>
                                      </p:tavLst>
                                    </p:anim>
                                    <p:animEffect transition="in" filter="fade">
                                      <p:cBhvr>
                                        <p:cTn id="193" dur="1000"/>
                                        <p:tgtEl>
                                          <p:spTgt spid="15"/>
                                        </p:tgtEl>
                                      </p:cBhvr>
                                    </p:animEffect>
                                  </p:childTnLst>
                                </p:cTn>
                              </p:par>
                              <p:par>
                                <p:cTn id="194" presetID="31" presetClass="entr" presetSubtype="0" fill="hold" grpId="1" nodeType="withEffect">
                                  <p:stCondLst>
                                    <p:cond delay="0"/>
                                  </p:stCondLst>
                                  <p:childTnLst>
                                    <p:set>
                                      <p:cBhvr>
                                        <p:cTn id="195" dur="1" fill="hold">
                                          <p:stCondLst>
                                            <p:cond delay="0"/>
                                          </p:stCondLst>
                                        </p:cTn>
                                        <p:tgtEl>
                                          <p:spTgt spid="13"/>
                                        </p:tgtEl>
                                        <p:attrNameLst>
                                          <p:attrName>style.visibility</p:attrName>
                                        </p:attrNameLst>
                                      </p:cBhvr>
                                      <p:to>
                                        <p:strVal val="visible"/>
                                      </p:to>
                                    </p:set>
                                    <p:anim calcmode="lin" valueType="num">
                                      <p:cBhvr>
                                        <p:cTn id="196" dur="1000" fill="hold"/>
                                        <p:tgtEl>
                                          <p:spTgt spid="13"/>
                                        </p:tgtEl>
                                        <p:attrNameLst>
                                          <p:attrName>ppt_w</p:attrName>
                                        </p:attrNameLst>
                                      </p:cBhvr>
                                      <p:tavLst>
                                        <p:tav tm="0">
                                          <p:val>
                                            <p:fltVal val="0"/>
                                          </p:val>
                                        </p:tav>
                                        <p:tav tm="100000">
                                          <p:val>
                                            <p:strVal val="#ppt_w"/>
                                          </p:val>
                                        </p:tav>
                                      </p:tavLst>
                                    </p:anim>
                                    <p:anim calcmode="lin" valueType="num">
                                      <p:cBhvr>
                                        <p:cTn id="197" dur="1000" fill="hold"/>
                                        <p:tgtEl>
                                          <p:spTgt spid="13"/>
                                        </p:tgtEl>
                                        <p:attrNameLst>
                                          <p:attrName>ppt_h</p:attrName>
                                        </p:attrNameLst>
                                      </p:cBhvr>
                                      <p:tavLst>
                                        <p:tav tm="0">
                                          <p:val>
                                            <p:fltVal val="0"/>
                                          </p:val>
                                        </p:tav>
                                        <p:tav tm="100000">
                                          <p:val>
                                            <p:strVal val="#ppt_h"/>
                                          </p:val>
                                        </p:tav>
                                      </p:tavLst>
                                    </p:anim>
                                    <p:anim calcmode="lin" valueType="num">
                                      <p:cBhvr>
                                        <p:cTn id="198" dur="1000" fill="hold"/>
                                        <p:tgtEl>
                                          <p:spTgt spid="13"/>
                                        </p:tgtEl>
                                        <p:attrNameLst>
                                          <p:attrName>style.rotation</p:attrName>
                                        </p:attrNameLst>
                                      </p:cBhvr>
                                      <p:tavLst>
                                        <p:tav tm="0">
                                          <p:val>
                                            <p:fltVal val="90"/>
                                          </p:val>
                                        </p:tav>
                                        <p:tav tm="100000">
                                          <p:val>
                                            <p:fltVal val="0"/>
                                          </p:val>
                                        </p:tav>
                                      </p:tavLst>
                                    </p:anim>
                                    <p:animEffect transition="in" filter="fade">
                                      <p:cBhvr>
                                        <p:cTn id="199" dur="1000"/>
                                        <p:tgtEl>
                                          <p:spTgt spid="13"/>
                                        </p:tgtEl>
                                      </p:cBhvr>
                                    </p:animEffect>
                                  </p:childTnLst>
                                </p:cTn>
                              </p:par>
                              <p:par>
                                <p:cTn id="200" presetID="31" presetClass="entr" presetSubtype="0" fill="hold" grpId="1" nodeType="withEffect">
                                  <p:stCondLst>
                                    <p:cond delay="0"/>
                                  </p:stCondLst>
                                  <p:childTnLst>
                                    <p:set>
                                      <p:cBhvr>
                                        <p:cTn id="201" dur="1" fill="hold">
                                          <p:stCondLst>
                                            <p:cond delay="0"/>
                                          </p:stCondLst>
                                        </p:cTn>
                                        <p:tgtEl>
                                          <p:spTgt spid="8"/>
                                        </p:tgtEl>
                                        <p:attrNameLst>
                                          <p:attrName>style.visibility</p:attrName>
                                        </p:attrNameLst>
                                      </p:cBhvr>
                                      <p:to>
                                        <p:strVal val="visible"/>
                                      </p:to>
                                    </p:set>
                                    <p:anim calcmode="lin" valueType="num">
                                      <p:cBhvr>
                                        <p:cTn id="202" dur="1000" fill="hold"/>
                                        <p:tgtEl>
                                          <p:spTgt spid="8"/>
                                        </p:tgtEl>
                                        <p:attrNameLst>
                                          <p:attrName>ppt_w</p:attrName>
                                        </p:attrNameLst>
                                      </p:cBhvr>
                                      <p:tavLst>
                                        <p:tav tm="0">
                                          <p:val>
                                            <p:fltVal val="0"/>
                                          </p:val>
                                        </p:tav>
                                        <p:tav tm="100000">
                                          <p:val>
                                            <p:strVal val="#ppt_w"/>
                                          </p:val>
                                        </p:tav>
                                      </p:tavLst>
                                    </p:anim>
                                    <p:anim calcmode="lin" valueType="num">
                                      <p:cBhvr>
                                        <p:cTn id="203" dur="1000" fill="hold"/>
                                        <p:tgtEl>
                                          <p:spTgt spid="8"/>
                                        </p:tgtEl>
                                        <p:attrNameLst>
                                          <p:attrName>ppt_h</p:attrName>
                                        </p:attrNameLst>
                                      </p:cBhvr>
                                      <p:tavLst>
                                        <p:tav tm="0">
                                          <p:val>
                                            <p:fltVal val="0"/>
                                          </p:val>
                                        </p:tav>
                                        <p:tav tm="100000">
                                          <p:val>
                                            <p:strVal val="#ppt_h"/>
                                          </p:val>
                                        </p:tav>
                                      </p:tavLst>
                                    </p:anim>
                                    <p:anim calcmode="lin" valueType="num">
                                      <p:cBhvr>
                                        <p:cTn id="204" dur="1000" fill="hold"/>
                                        <p:tgtEl>
                                          <p:spTgt spid="8"/>
                                        </p:tgtEl>
                                        <p:attrNameLst>
                                          <p:attrName>style.rotation</p:attrName>
                                        </p:attrNameLst>
                                      </p:cBhvr>
                                      <p:tavLst>
                                        <p:tav tm="0">
                                          <p:val>
                                            <p:fltVal val="90"/>
                                          </p:val>
                                        </p:tav>
                                        <p:tav tm="100000">
                                          <p:val>
                                            <p:fltVal val="0"/>
                                          </p:val>
                                        </p:tav>
                                      </p:tavLst>
                                    </p:anim>
                                    <p:animEffect transition="in" filter="fade">
                                      <p:cBhvr>
                                        <p:cTn id="205" dur="1000"/>
                                        <p:tgtEl>
                                          <p:spTgt spid="8"/>
                                        </p:tgtEl>
                                      </p:cBhvr>
                                    </p:animEffect>
                                  </p:childTnLst>
                                </p:cTn>
                              </p:par>
                            </p:childTnLst>
                          </p:cTn>
                        </p:par>
                        <p:par>
                          <p:cTn id="206" fill="hold">
                            <p:stCondLst>
                              <p:cond delay="1000"/>
                            </p:stCondLst>
                            <p:childTnLst>
                              <p:par>
                                <p:cTn id="207" presetID="53" presetClass="entr" presetSubtype="16" fill="hold" grpId="0" nodeType="afterEffect">
                                  <p:stCondLst>
                                    <p:cond delay="0"/>
                                  </p:stCondLst>
                                  <p:childTnLst>
                                    <p:set>
                                      <p:cBhvr>
                                        <p:cTn id="208" dur="1" fill="hold">
                                          <p:stCondLst>
                                            <p:cond delay="0"/>
                                          </p:stCondLst>
                                        </p:cTn>
                                        <p:tgtEl>
                                          <p:spTgt spid="29"/>
                                        </p:tgtEl>
                                        <p:attrNameLst>
                                          <p:attrName>style.visibility</p:attrName>
                                        </p:attrNameLst>
                                      </p:cBhvr>
                                      <p:to>
                                        <p:strVal val="visible"/>
                                      </p:to>
                                    </p:set>
                                    <p:anim calcmode="lin" valueType="num">
                                      <p:cBhvr>
                                        <p:cTn id="209" dur="500" fill="hold"/>
                                        <p:tgtEl>
                                          <p:spTgt spid="29"/>
                                        </p:tgtEl>
                                        <p:attrNameLst>
                                          <p:attrName>ppt_w</p:attrName>
                                        </p:attrNameLst>
                                      </p:cBhvr>
                                      <p:tavLst>
                                        <p:tav tm="0">
                                          <p:val>
                                            <p:fltVal val="0"/>
                                          </p:val>
                                        </p:tav>
                                        <p:tav tm="100000">
                                          <p:val>
                                            <p:strVal val="#ppt_w"/>
                                          </p:val>
                                        </p:tav>
                                      </p:tavLst>
                                    </p:anim>
                                    <p:anim calcmode="lin" valueType="num">
                                      <p:cBhvr>
                                        <p:cTn id="210" dur="500" fill="hold"/>
                                        <p:tgtEl>
                                          <p:spTgt spid="29"/>
                                        </p:tgtEl>
                                        <p:attrNameLst>
                                          <p:attrName>ppt_h</p:attrName>
                                        </p:attrNameLst>
                                      </p:cBhvr>
                                      <p:tavLst>
                                        <p:tav tm="0">
                                          <p:val>
                                            <p:fltVal val="0"/>
                                          </p:val>
                                        </p:tav>
                                        <p:tav tm="100000">
                                          <p:val>
                                            <p:strVal val="#ppt_h"/>
                                          </p:val>
                                        </p:tav>
                                      </p:tavLst>
                                    </p:anim>
                                    <p:animEffect transition="in" filter="fade">
                                      <p:cBhvr>
                                        <p:cTn id="211" dur="500"/>
                                        <p:tgtEl>
                                          <p:spTgt spid="29"/>
                                        </p:tgtEl>
                                      </p:cBhvr>
                                    </p:animEffect>
                                  </p:childTnLst>
                                </p:cTn>
                              </p:par>
                            </p:childTnLst>
                          </p:cTn>
                        </p:par>
                      </p:childTnLst>
                    </p:cTn>
                  </p:par>
                  <p:par>
                    <p:cTn id="212" fill="hold">
                      <p:stCondLst>
                        <p:cond delay="indefinite"/>
                      </p:stCondLst>
                      <p:childTnLst>
                        <p:par>
                          <p:cTn id="213" fill="hold">
                            <p:stCondLst>
                              <p:cond delay="0"/>
                            </p:stCondLst>
                            <p:childTnLst>
                              <p:par>
                                <p:cTn id="214" presetID="14" presetClass="exit" presetSubtype="10" fill="hold" grpId="1" nodeType="clickEffect">
                                  <p:stCondLst>
                                    <p:cond delay="0"/>
                                  </p:stCondLst>
                                  <p:childTnLst>
                                    <p:animEffect transition="out" filter="randombar(horizontal)">
                                      <p:cBhvr>
                                        <p:cTn id="215" dur="500"/>
                                        <p:tgtEl>
                                          <p:spTgt spid="33"/>
                                        </p:tgtEl>
                                      </p:cBhvr>
                                    </p:animEffect>
                                    <p:set>
                                      <p:cBhvr>
                                        <p:cTn id="216" dur="1" fill="hold">
                                          <p:stCondLst>
                                            <p:cond delay="499"/>
                                          </p:stCondLst>
                                        </p:cTn>
                                        <p:tgtEl>
                                          <p:spTgt spid="33"/>
                                        </p:tgtEl>
                                        <p:attrNameLst>
                                          <p:attrName>style.visibility</p:attrName>
                                        </p:attrNameLst>
                                      </p:cBhvr>
                                      <p:to>
                                        <p:strVal val="hidden"/>
                                      </p:to>
                                    </p:set>
                                  </p:childTnLst>
                                </p:cTn>
                              </p:par>
                              <p:par>
                                <p:cTn id="217" presetID="14" presetClass="exit" presetSubtype="10" fill="hold" grpId="3" nodeType="withEffect">
                                  <p:stCondLst>
                                    <p:cond delay="0"/>
                                  </p:stCondLst>
                                  <p:childTnLst>
                                    <p:animEffect transition="out" filter="randombar(horizontal)">
                                      <p:cBhvr>
                                        <p:cTn id="218" dur="500"/>
                                        <p:tgtEl>
                                          <p:spTgt spid="15"/>
                                        </p:tgtEl>
                                      </p:cBhvr>
                                    </p:animEffect>
                                    <p:set>
                                      <p:cBhvr>
                                        <p:cTn id="219" dur="1" fill="hold">
                                          <p:stCondLst>
                                            <p:cond delay="499"/>
                                          </p:stCondLst>
                                        </p:cTn>
                                        <p:tgtEl>
                                          <p:spTgt spid="15"/>
                                        </p:tgtEl>
                                        <p:attrNameLst>
                                          <p:attrName>style.visibility</p:attrName>
                                        </p:attrNameLst>
                                      </p:cBhvr>
                                      <p:to>
                                        <p:strVal val="hidden"/>
                                      </p:to>
                                    </p:set>
                                  </p:childTnLst>
                                </p:cTn>
                              </p:par>
                              <p:par>
                                <p:cTn id="220" presetID="14" presetClass="exit" presetSubtype="10" fill="hold" grpId="2" nodeType="withEffect">
                                  <p:stCondLst>
                                    <p:cond delay="0"/>
                                  </p:stCondLst>
                                  <p:childTnLst>
                                    <p:animEffect transition="out" filter="randombar(horizontal)">
                                      <p:cBhvr>
                                        <p:cTn id="221" dur="500"/>
                                        <p:tgtEl>
                                          <p:spTgt spid="13"/>
                                        </p:tgtEl>
                                      </p:cBhvr>
                                    </p:animEffect>
                                    <p:set>
                                      <p:cBhvr>
                                        <p:cTn id="222" dur="1" fill="hold">
                                          <p:stCondLst>
                                            <p:cond delay="499"/>
                                          </p:stCondLst>
                                        </p:cTn>
                                        <p:tgtEl>
                                          <p:spTgt spid="13"/>
                                        </p:tgtEl>
                                        <p:attrNameLst>
                                          <p:attrName>style.visibility</p:attrName>
                                        </p:attrNameLst>
                                      </p:cBhvr>
                                      <p:to>
                                        <p:strVal val="hidden"/>
                                      </p:to>
                                    </p:set>
                                  </p:childTnLst>
                                </p:cTn>
                              </p:par>
                              <p:par>
                                <p:cTn id="223" presetID="14" presetClass="exit" presetSubtype="10" fill="hold" grpId="2" nodeType="withEffect">
                                  <p:stCondLst>
                                    <p:cond delay="0"/>
                                  </p:stCondLst>
                                  <p:childTnLst>
                                    <p:animEffect transition="out" filter="randombar(horizontal)">
                                      <p:cBhvr>
                                        <p:cTn id="224" dur="500"/>
                                        <p:tgtEl>
                                          <p:spTgt spid="8"/>
                                        </p:tgtEl>
                                      </p:cBhvr>
                                    </p:animEffect>
                                    <p:set>
                                      <p:cBhvr>
                                        <p:cTn id="225" dur="1" fill="hold">
                                          <p:stCondLst>
                                            <p:cond delay="499"/>
                                          </p:stCondLst>
                                        </p:cTn>
                                        <p:tgtEl>
                                          <p:spTgt spid="8"/>
                                        </p:tgtEl>
                                        <p:attrNameLst>
                                          <p:attrName>style.visibility</p:attrName>
                                        </p:attrNameLst>
                                      </p:cBhvr>
                                      <p:to>
                                        <p:strVal val="hidden"/>
                                      </p:to>
                                    </p:set>
                                  </p:childTnLst>
                                </p:cTn>
                              </p:par>
                              <p:par>
                                <p:cTn id="226" presetID="14" presetClass="exit" presetSubtype="10" fill="hold" grpId="1" nodeType="withEffect">
                                  <p:stCondLst>
                                    <p:cond delay="0"/>
                                  </p:stCondLst>
                                  <p:childTnLst>
                                    <p:animEffect transition="out" filter="randombar(horizontal)">
                                      <p:cBhvr>
                                        <p:cTn id="227" dur="500"/>
                                        <p:tgtEl>
                                          <p:spTgt spid="29"/>
                                        </p:tgtEl>
                                      </p:cBhvr>
                                    </p:animEffect>
                                    <p:set>
                                      <p:cBhvr>
                                        <p:cTn id="228" dur="1" fill="hold">
                                          <p:stCondLst>
                                            <p:cond delay="499"/>
                                          </p:stCondLst>
                                        </p:cTn>
                                        <p:tgtEl>
                                          <p:spTgt spid="29"/>
                                        </p:tgtEl>
                                        <p:attrNameLst>
                                          <p:attrName>style.visibility</p:attrName>
                                        </p:attrNameLst>
                                      </p:cBhvr>
                                      <p:to>
                                        <p:strVal val="hidden"/>
                                      </p:to>
                                    </p:set>
                                  </p:childTnLst>
                                </p:cTn>
                              </p:par>
                              <p:par>
                                <p:cTn id="229" presetID="2" presetClass="entr" presetSubtype="4" fill="hold" grpId="0" nodeType="withEffect">
                                  <p:stCondLst>
                                    <p:cond delay="0"/>
                                  </p:stCondLst>
                                  <p:childTnLst>
                                    <p:set>
                                      <p:cBhvr>
                                        <p:cTn id="230" dur="1" fill="hold">
                                          <p:stCondLst>
                                            <p:cond delay="0"/>
                                          </p:stCondLst>
                                        </p:cTn>
                                        <p:tgtEl>
                                          <p:spTgt spid="34"/>
                                        </p:tgtEl>
                                        <p:attrNameLst>
                                          <p:attrName>style.visibility</p:attrName>
                                        </p:attrNameLst>
                                      </p:cBhvr>
                                      <p:to>
                                        <p:strVal val="visible"/>
                                      </p:to>
                                    </p:set>
                                    <p:anim calcmode="lin" valueType="num">
                                      <p:cBhvr additive="base">
                                        <p:cTn id="231" dur="500" fill="hold"/>
                                        <p:tgtEl>
                                          <p:spTgt spid="34"/>
                                        </p:tgtEl>
                                        <p:attrNameLst>
                                          <p:attrName>ppt_x</p:attrName>
                                        </p:attrNameLst>
                                      </p:cBhvr>
                                      <p:tavLst>
                                        <p:tav tm="0">
                                          <p:val>
                                            <p:strVal val="#ppt_x"/>
                                          </p:val>
                                        </p:tav>
                                        <p:tav tm="100000">
                                          <p:val>
                                            <p:strVal val="#ppt_x"/>
                                          </p:val>
                                        </p:tav>
                                      </p:tavLst>
                                    </p:anim>
                                    <p:anim calcmode="lin" valueType="num">
                                      <p:cBhvr additive="base">
                                        <p:cTn id="232" dur="500" fill="hold"/>
                                        <p:tgtEl>
                                          <p:spTgt spid="34"/>
                                        </p:tgtEl>
                                        <p:attrNameLst>
                                          <p:attrName>ppt_y</p:attrName>
                                        </p:attrNameLst>
                                      </p:cBhvr>
                                      <p:tavLst>
                                        <p:tav tm="0">
                                          <p:val>
                                            <p:strVal val="1+#ppt_h/2"/>
                                          </p:val>
                                        </p:tav>
                                        <p:tav tm="100000">
                                          <p:val>
                                            <p:strVal val="#ppt_y"/>
                                          </p:val>
                                        </p:tav>
                                      </p:tavLst>
                                    </p:anim>
                                  </p:childTnLst>
                                </p:cTn>
                              </p:par>
                              <p:par>
                                <p:cTn id="233" presetID="31" presetClass="entr" presetSubtype="0" fill="hold" grpId="1" nodeType="withEffect">
                                  <p:stCondLst>
                                    <p:cond delay="0"/>
                                  </p:stCondLst>
                                  <p:childTnLst>
                                    <p:set>
                                      <p:cBhvr>
                                        <p:cTn id="234" dur="1" fill="hold">
                                          <p:stCondLst>
                                            <p:cond delay="0"/>
                                          </p:stCondLst>
                                        </p:cTn>
                                        <p:tgtEl>
                                          <p:spTgt spid="3"/>
                                        </p:tgtEl>
                                        <p:attrNameLst>
                                          <p:attrName>style.visibility</p:attrName>
                                        </p:attrNameLst>
                                      </p:cBhvr>
                                      <p:to>
                                        <p:strVal val="visible"/>
                                      </p:to>
                                    </p:set>
                                    <p:anim calcmode="lin" valueType="num">
                                      <p:cBhvr>
                                        <p:cTn id="235" dur="1000" fill="hold"/>
                                        <p:tgtEl>
                                          <p:spTgt spid="3"/>
                                        </p:tgtEl>
                                        <p:attrNameLst>
                                          <p:attrName>ppt_w</p:attrName>
                                        </p:attrNameLst>
                                      </p:cBhvr>
                                      <p:tavLst>
                                        <p:tav tm="0">
                                          <p:val>
                                            <p:fltVal val="0"/>
                                          </p:val>
                                        </p:tav>
                                        <p:tav tm="100000">
                                          <p:val>
                                            <p:strVal val="#ppt_w"/>
                                          </p:val>
                                        </p:tav>
                                      </p:tavLst>
                                    </p:anim>
                                    <p:anim calcmode="lin" valueType="num">
                                      <p:cBhvr>
                                        <p:cTn id="236" dur="1000" fill="hold"/>
                                        <p:tgtEl>
                                          <p:spTgt spid="3"/>
                                        </p:tgtEl>
                                        <p:attrNameLst>
                                          <p:attrName>ppt_h</p:attrName>
                                        </p:attrNameLst>
                                      </p:cBhvr>
                                      <p:tavLst>
                                        <p:tav tm="0">
                                          <p:val>
                                            <p:fltVal val="0"/>
                                          </p:val>
                                        </p:tav>
                                        <p:tav tm="100000">
                                          <p:val>
                                            <p:strVal val="#ppt_h"/>
                                          </p:val>
                                        </p:tav>
                                      </p:tavLst>
                                    </p:anim>
                                    <p:anim calcmode="lin" valueType="num">
                                      <p:cBhvr>
                                        <p:cTn id="237" dur="1000" fill="hold"/>
                                        <p:tgtEl>
                                          <p:spTgt spid="3"/>
                                        </p:tgtEl>
                                        <p:attrNameLst>
                                          <p:attrName>style.rotation</p:attrName>
                                        </p:attrNameLst>
                                      </p:cBhvr>
                                      <p:tavLst>
                                        <p:tav tm="0">
                                          <p:val>
                                            <p:fltVal val="90"/>
                                          </p:val>
                                        </p:tav>
                                        <p:tav tm="100000">
                                          <p:val>
                                            <p:fltVal val="0"/>
                                          </p:val>
                                        </p:tav>
                                      </p:tavLst>
                                    </p:anim>
                                    <p:animEffect transition="in" filter="fade">
                                      <p:cBhvr>
                                        <p:cTn id="238" dur="1000"/>
                                        <p:tgtEl>
                                          <p:spTgt spid="3"/>
                                        </p:tgtEl>
                                      </p:cBhvr>
                                    </p:animEffect>
                                  </p:childTnLst>
                                </p:cTn>
                              </p:par>
                              <p:par>
                                <p:cTn id="239" presetID="31" presetClass="entr" presetSubtype="0" fill="hold" grpId="2" nodeType="withEffect">
                                  <p:stCondLst>
                                    <p:cond delay="0"/>
                                  </p:stCondLst>
                                  <p:childTnLst>
                                    <p:set>
                                      <p:cBhvr>
                                        <p:cTn id="240" dur="1" fill="hold">
                                          <p:stCondLst>
                                            <p:cond delay="0"/>
                                          </p:stCondLst>
                                        </p:cTn>
                                        <p:tgtEl>
                                          <p:spTgt spid="9"/>
                                        </p:tgtEl>
                                        <p:attrNameLst>
                                          <p:attrName>style.visibility</p:attrName>
                                        </p:attrNameLst>
                                      </p:cBhvr>
                                      <p:to>
                                        <p:strVal val="visible"/>
                                      </p:to>
                                    </p:set>
                                    <p:anim calcmode="lin" valueType="num">
                                      <p:cBhvr>
                                        <p:cTn id="241" dur="1000" fill="hold"/>
                                        <p:tgtEl>
                                          <p:spTgt spid="9"/>
                                        </p:tgtEl>
                                        <p:attrNameLst>
                                          <p:attrName>ppt_w</p:attrName>
                                        </p:attrNameLst>
                                      </p:cBhvr>
                                      <p:tavLst>
                                        <p:tav tm="0">
                                          <p:val>
                                            <p:fltVal val="0"/>
                                          </p:val>
                                        </p:tav>
                                        <p:tav tm="100000">
                                          <p:val>
                                            <p:strVal val="#ppt_w"/>
                                          </p:val>
                                        </p:tav>
                                      </p:tavLst>
                                    </p:anim>
                                    <p:anim calcmode="lin" valueType="num">
                                      <p:cBhvr>
                                        <p:cTn id="242" dur="1000" fill="hold"/>
                                        <p:tgtEl>
                                          <p:spTgt spid="9"/>
                                        </p:tgtEl>
                                        <p:attrNameLst>
                                          <p:attrName>ppt_h</p:attrName>
                                        </p:attrNameLst>
                                      </p:cBhvr>
                                      <p:tavLst>
                                        <p:tav tm="0">
                                          <p:val>
                                            <p:fltVal val="0"/>
                                          </p:val>
                                        </p:tav>
                                        <p:tav tm="100000">
                                          <p:val>
                                            <p:strVal val="#ppt_h"/>
                                          </p:val>
                                        </p:tav>
                                      </p:tavLst>
                                    </p:anim>
                                    <p:anim calcmode="lin" valueType="num">
                                      <p:cBhvr>
                                        <p:cTn id="243" dur="1000" fill="hold"/>
                                        <p:tgtEl>
                                          <p:spTgt spid="9"/>
                                        </p:tgtEl>
                                        <p:attrNameLst>
                                          <p:attrName>style.rotation</p:attrName>
                                        </p:attrNameLst>
                                      </p:cBhvr>
                                      <p:tavLst>
                                        <p:tav tm="0">
                                          <p:val>
                                            <p:fltVal val="90"/>
                                          </p:val>
                                        </p:tav>
                                        <p:tav tm="100000">
                                          <p:val>
                                            <p:fltVal val="0"/>
                                          </p:val>
                                        </p:tav>
                                      </p:tavLst>
                                    </p:anim>
                                    <p:animEffect transition="in" filter="fade">
                                      <p:cBhvr>
                                        <p:cTn id="244" dur="1000"/>
                                        <p:tgtEl>
                                          <p:spTgt spid="9"/>
                                        </p:tgtEl>
                                      </p:cBhvr>
                                    </p:animEffect>
                                  </p:childTnLst>
                                </p:cTn>
                              </p:par>
                            </p:childTnLst>
                          </p:cTn>
                        </p:par>
                        <p:par>
                          <p:cTn id="245" fill="hold">
                            <p:stCondLst>
                              <p:cond delay="1000"/>
                            </p:stCondLst>
                            <p:childTnLst>
                              <p:par>
                                <p:cTn id="246" presetID="53" presetClass="entr" presetSubtype="16" fill="hold" grpId="0" nodeType="afterEffect">
                                  <p:stCondLst>
                                    <p:cond delay="0"/>
                                  </p:stCondLst>
                                  <p:childTnLst>
                                    <p:set>
                                      <p:cBhvr>
                                        <p:cTn id="247" dur="1" fill="hold">
                                          <p:stCondLst>
                                            <p:cond delay="0"/>
                                          </p:stCondLst>
                                        </p:cTn>
                                        <p:tgtEl>
                                          <p:spTgt spid="31"/>
                                        </p:tgtEl>
                                        <p:attrNameLst>
                                          <p:attrName>style.visibility</p:attrName>
                                        </p:attrNameLst>
                                      </p:cBhvr>
                                      <p:to>
                                        <p:strVal val="visible"/>
                                      </p:to>
                                    </p:set>
                                    <p:anim calcmode="lin" valueType="num">
                                      <p:cBhvr>
                                        <p:cTn id="248" dur="500" fill="hold"/>
                                        <p:tgtEl>
                                          <p:spTgt spid="31"/>
                                        </p:tgtEl>
                                        <p:attrNameLst>
                                          <p:attrName>ppt_w</p:attrName>
                                        </p:attrNameLst>
                                      </p:cBhvr>
                                      <p:tavLst>
                                        <p:tav tm="0">
                                          <p:val>
                                            <p:fltVal val="0"/>
                                          </p:val>
                                        </p:tav>
                                        <p:tav tm="100000">
                                          <p:val>
                                            <p:strVal val="#ppt_w"/>
                                          </p:val>
                                        </p:tav>
                                      </p:tavLst>
                                    </p:anim>
                                    <p:anim calcmode="lin" valueType="num">
                                      <p:cBhvr>
                                        <p:cTn id="249" dur="500" fill="hold"/>
                                        <p:tgtEl>
                                          <p:spTgt spid="31"/>
                                        </p:tgtEl>
                                        <p:attrNameLst>
                                          <p:attrName>ppt_h</p:attrName>
                                        </p:attrNameLst>
                                      </p:cBhvr>
                                      <p:tavLst>
                                        <p:tav tm="0">
                                          <p:val>
                                            <p:fltVal val="0"/>
                                          </p:val>
                                        </p:tav>
                                        <p:tav tm="100000">
                                          <p:val>
                                            <p:strVal val="#ppt_h"/>
                                          </p:val>
                                        </p:tav>
                                      </p:tavLst>
                                    </p:anim>
                                    <p:animEffect transition="in" filter="fade">
                                      <p:cBhvr>
                                        <p:cTn id="25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6" grpId="2" animBg="1"/>
      <p:bldP spid="7" grpId="0" animBg="1"/>
      <p:bldP spid="8" grpId="0" animBg="1"/>
      <p:bldP spid="8" grpId="1" animBg="1"/>
      <p:bldP spid="8" grpId="2" animBg="1"/>
      <p:bldP spid="9" grpId="0" animBg="1"/>
      <p:bldP spid="9" grpId="2" animBg="1"/>
      <p:bldP spid="10" grpId="0" animBg="1"/>
      <p:bldP spid="11" grpId="0" animBg="1"/>
      <p:bldP spid="11" grpId="1" animBg="1"/>
      <p:bldP spid="11" grpId="2" animBg="1"/>
      <p:bldP spid="12" grpId="0" animBg="1"/>
      <p:bldP spid="12" grpId="1" animBg="1"/>
      <p:bldP spid="12" grpId="2" animBg="1"/>
      <p:bldP spid="13" grpId="0" animBg="1"/>
      <p:bldP spid="13" grpId="1" animBg="1"/>
      <p:bldP spid="13" grpId="2" animBg="1"/>
      <p:bldP spid="14" grpId="0"/>
      <p:bldP spid="14" grpId="1"/>
      <p:bldP spid="15" grpId="0"/>
      <p:bldP spid="15" grpId="1"/>
      <p:bldP spid="15" grpId="2"/>
      <p:bldP spid="15" grpId="3"/>
      <p:bldP spid="16" grpId="0"/>
      <p:bldP spid="16" grpId="1"/>
      <p:bldP spid="16" grpId="2"/>
      <p:bldP spid="16" grpId="3"/>
      <p:bldP spid="17" grpId="0"/>
      <p:bldP spid="17" grpId="1"/>
      <p:bldP spid="17" grpId="2"/>
      <p:bldP spid="17" grpId="3"/>
      <p:bldP spid="3" grpId="0"/>
      <p:bldP spid="3" grpId="1"/>
      <p:bldP spid="23" grpId="0" animBg="1"/>
      <p:bldP spid="23" grpId="1" animBg="1"/>
      <p:bldP spid="24" grpId="0"/>
      <p:bldP spid="24" grpId="1"/>
      <p:bldP spid="25" grpId="0"/>
      <p:bldP spid="25" grpId="1"/>
      <p:bldP spid="26" grpId="0" animBg="1"/>
      <p:bldP spid="26" grpId="1" animBg="1"/>
      <p:bldP spid="27" grpId="0"/>
      <p:bldP spid="27" grpId="1"/>
      <p:bldP spid="29" grpId="0" animBg="1"/>
      <p:bldP spid="29" grpId="1" animBg="1"/>
      <p:bldP spid="31" grpId="0" animBg="1"/>
      <p:bldP spid="32" grpId="0" animBg="1"/>
      <p:bldP spid="32" grpId="1" animBg="1"/>
      <p:bldP spid="33" grpId="0"/>
      <p:bldP spid="33" grpId="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en-US" altLang="zh-TW"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SWOT</a:t>
            </a: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分析</a:t>
            </a:r>
          </a:p>
        </p:txBody>
      </p:sp>
    </p:spTree>
    <p:extLst>
      <p:ext uri="{BB962C8B-B14F-4D97-AF65-F5344CB8AC3E}">
        <p14:creationId xmlns:p14="http://schemas.microsoft.com/office/powerpoint/2010/main" val="32831938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 calcmode="lin" valueType="num">
                                      <p:cBhvr>
                                        <p:cTn id="13" dur="250" fill="hold"/>
                                        <p:tgtEl>
                                          <p:spTgt spid="7"/>
                                        </p:tgtEl>
                                        <p:attrNameLst>
                                          <p:attrName>style.rotation</p:attrName>
                                        </p:attrNameLst>
                                      </p:cBhvr>
                                      <p:tavLst>
                                        <p:tav tm="0">
                                          <p:val>
                                            <p:fltVal val="90"/>
                                          </p:val>
                                        </p:tav>
                                        <p:tav tm="100000">
                                          <p:val>
                                            <p:fltVal val="0"/>
                                          </p:val>
                                        </p:tav>
                                      </p:tavLst>
                                    </p:anim>
                                    <p:animEffect transition="in" filter="fade">
                                      <p:cBhvr>
                                        <p:cTn id="14" dur="25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3"/>
          <a:stretch>
            <a:fillRect/>
          </a:stretch>
        </p:blipFill>
        <p:spPr>
          <a:xfrm>
            <a:off x="1354" y="0"/>
            <a:ext cx="9141292" cy="5143500"/>
          </a:xfrm>
          <a:prstGeom prst="rect">
            <a:avLst/>
          </a:prstGeom>
        </p:spPr>
      </p:pic>
      <p:grpSp>
        <p:nvGrpSpPr>
          <p:cNvPr id="47" name="群組 46"/>
          <p:cNvGrpSpPr/>
          <p:nvPr/>
        </p:nvGrpSpPr>
        <p:grpSpPr>
          <a:xfrm>
            <a:off x="4853957" y="3034409"/>
            <a:ext cx="3564000" cy="1431000"/>
            <a:chOff x="4853957" y="3034409"/>
            <a:chExt cx="3564000" cy="1431000"/>
          </a:xfrm>
        </p:grpSpPr>
        <p:sp>
          <p:nvSpPr>
            <p:cNvPr id="6" name="Snip Single Corner Rectangle 4">
              <a:extLst>
                <a:ext uri="{FF2B5EF4-FFF2-40B4-BE49-F238E27FC236}">
                  <a16:creationId xmlns:a16="http://schemas.microsoft.com/office/drawing/2014/main" xmlns="" id="{1F7157FD-350B-40F5-A1CF-418F0C6350AD}"/>
                </a:ext>
              </a:extLst>
            </p:cNvPr>
            <p:cNvSpPr/>
            <p:nvPr/>
          </p:nvSpPr>
          <p:spPr>
            <a:xfrm flipH="1" flipV="1">
              <a:off x="4853957" y="3034409"/>
              <a:ext cx="3564000" cy="1431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30" name="Rectangle 16">
              <a:extLst>
                <a:ext uri="{FF2B5EF4-FFF2-40B4-BE49-F238E27FC236}">
                  <a16:creationId xmlns:a16="http://schemas.microsoft.com/office/drawing/2014/main" xmlns="" id="{7F2B2D87-4B37-477A-9604-12597B47BF5A}"/>
                </a:ext>
              </a:extLst>
            </p:cNvPr>
            <p:cNvSpPr/>
            <p:nvPr/>
          </p:nvSpPr>
          <p:spPr>
            <a:xfrm rot="2700000">
              <a:off x="5419999" y="3570838"/>
              <a:ext cx="254585" cy="45642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nvGrpSpPr>
            <p:cNvPr id="40" name="Group 51">
              <a:extLst>
                <a:ext uri="{FF2B5EF4-FFF2-40B4-BE49-F238E27FC236}">
                  <a16:creationId xmlns:a16="http://schemas.microsoft.com/office/drawing/2014/main" xmlns="" id="{968BA330-AAF5-4F5F-913F-EB04CF00C21A}"/>
                </a:ext>
              </a:extLst>
            </p:cNvPr>
            <p:cNvGrpSpPr/>
            <p:nvPr/>
          </p:nvGrpSpPr>
          <p:grpSpPr>
            <a:xfrm>
              <a:off x="5837912" y="3337588"/>
              <a:ext cx="2307900" cy="692254"/>
              <a:chOff x="5764834" y="1529469"/>
              <a:chExt cx="2729862" cy="409330"/>
            </a:xfrm>
          </p:grpSpPr>
          <p:sp>
            <p:nvSpPr>
              <p:cNvPr id="41" name="TextBox 15">
                <a:extLst>
                  <a:ext uri="{FF2B5EF4-FFF2-40B4-BE49-F238E27FC236}">
                    <a16:creationId xmlns:a16="http://schemas.microsoft.com/office/drawing/2014/main" xmlns="" id="{54F6D916-AE4B-4D1E-8964-5DFEF46BED6D}"/>
                  </a:ext>
                </a:extLst>
              </p:cNvPr>
              <p:cNvSpPr txBox="1"/>
              <p:nvPr/>
            </p:nvSpPr>
            <p:spPr>
              <a:xfrm>
                <a:off x="5889456" y="1738612"/>
                <a:ext cx="2605240" cy="200187"/>
              </a:xfrm>
              <a:prstGeom prst="rect">
                <a:avLst/>
              </a:prstGeom>
              <a:noFill/>
            </p:spPr>
            <p:txBody>
              <a:bodyPr wrap="square" rtlCol="0">
                <a:spAutoFit/>
              </a:bodyPr>
              <a:lstStyle/>
              <a:p>
                <a:r>
                  <a:rPr lang="zh-TW" altLang="en-US" sz="16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外部環境威脅</a:t>
                </a:r>
              </a:p>
            </p:txBody>
          </p:sp>
          <p:sp>
            <p:nvSpPr>
              <p:cNvPr id="42" name="TextBox 16">
                <a:extLst>
                  <a:ext uri="{FF2B5EF4-FFF2-40B4-BE49-F238E27FC236}">
                    <a16:creationId xmlns:a16="http://schemas.microsoft.com/office/drawing/2014/main" xmlns="" id="{A3987B58-01EE-4A0A-BA6F-9B124DBC138F}"/>
                  </a:ext>
                </a:extLst>
              </p:cNvPr>
              <p:cNvSpPr txBox="1"/>
              <p:nvPr/>
            </p:nvSpPr>
            <p:spPr>
              <a:xfrm>
                <a:off x="5764834" y="1529469"/>
                <a:ext cx="2605240" cy="218386"/>
              </a:xfrm>
              <a:prstGeom prst="rect">
                <a:avLst/>
              </a:prstGeom>
              <a:noFill/>
            </p:spPr>
            <p:txBody>
              <a:bodyPr wrap="square" rtlCol="0">
                <a:spAutoFit/>
              </a:bodyPr>
              <a:lstStyle/>
              <a:p>
                <a:r>
                  <a:rPr lang="ko-KR" altLang="en-US" b="1" dirty="0">
                    <a:solidFill>
                      <a:schemeClr val="tx1">
                        <a:lumMod val="75000"/>
                        <a:lumOff val="25000"/>
                      </a:schemeClr>
                    </a:solidFill>
                    <a:cs typeface="Arial" pitchFamily="34" charset="0"/>
                  </a:rPr>
                  <a:t>Ｔ威脅</a:t>
                </a:r>
              </a:p>
            </p:txBody>
          </p:sp>
        </p:grpSp>
      </p:grpSp>
      <p:grpSp>
        <p:nvGrpSpPr>
          <p:cNvPr id="46" name="群組 45"/>
          <p:cNvGrpSpPr/>
          <p:nvPr/>
        </p:nvGrpSpPr>
        <p:grpSpPr>
          <a:xfrm>
            <a:off x="707687" y="3034409"/>
            <a:ext cx="3564000" cy="1431000"/>
            <a:chOff x="707687" y="3034409"/>
            <a:chExt cx="3564000" cy="1431000"/>
          </a:xfrm>
        </p:grpSpPr>
        <p:sp>
          <p:nvSpPr>
            <p:cNvPr id="5" name="Snip Single Corner Rectangle 3">
              <a:extLst>
                <a:ext uri="{FF2B5EF4-FFF2-40B4-BE49-F238E27FC236}">
                  <a16:creationId xmlns:a16="http://schemas.microsoft.com/office/drawing/2014/main" xmlns="" id="{CA79B028-F8C0-47E4-81EF-DE55D268049C}"/>
                </a:ext>
              </a:extLst>
            </p:cNvPr>
            <p:cNvSpPr/>
            <p:nvPr/>
          </p:nvSpPr>
          <p:spPr>
            <a:xfrm flipV="1">
              <a:off x="707687" y="3034409"/>
              <a:ext cx="3564000" cy="1431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27" name="Rectangle 9">
              <a:extLst>
                <a:ext uri="{FF2B5EF4-FFF2-40B4-BE49-F238E27FC236}">
                  <a16:creationId xmlns:a16="http://schemas.microsoft.com/office/drawing/2014/main" xmlns="" id="{4D5C898C-52F2-410F-A4AE-5F5F851E9C37}"/>
                </a:ext>
              </a:extLst>
            </p:cNvPr>
            <p:cNvSpPr/>
            <p:nvPr/>
          </p:nvSpPr>
          <p:spPr>
            <a:xfrm>
              <a:off x="3391333" y="3655489"/>
              <a:ext cx="315419" cy="2952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nvGrpSpPr>
            <p:cNvPr id="37" name="Group 51">
              <a:extLst>
                <a:ext uri="{FF2B5EF4-FFF2-40B4-BE49-F238E27FC236}">
                  <a16:creationId xmlns:a16="http://schemas.microsoft.com/office/drawing/2014/main" xmlns="" id="{968BA330-AAF5-4F5F-913F-EB04CF00C21A}"/>
                </a:ext>
              </a:extLst>
            </p:cNvPr>
            <p:cNvGrpSpPr/>
            <p:nvPr/>
          </p:nvGrpSpPr>
          <p:grpSpPr>
            <a:xfrm>
              <a:off x="1067372" y="3314383"/>
              <a:ext cx="2307900" cy="692254"/>
              <a:chOff x="5764834" y="1529469"/>
              <a:chExt cx="2729862" cy="409330"/>
            </a:xfrm>
          </p:grpSpPr>
          <p:sp>
            <p:nvSpPr>
              <p:cNvPr id="38" name="TextBox 15">
                <a:extLst>
                  <a:ext uri="{FF2B5EF4-FFF2-40B4-BE49-F238E27FC236}">
                    <a16:creationId xmlns:a16="http://schemas.microsoft.com/office/drawing/2014/main" xmlns="" id="{54F6D916-AE4B-4D1E-8964-5DFEF46BED6D}"/>
                  </a:ext>
                </a:extLst>
              </p:cNvPr>
              <p:cNvSpPr txBox="1"/>
              <p:nvPr/>
            </p:nvSpPr>
            <p:spPr>
              <a:xfrm>
                <a:off x="5889456" y="1738612"/>
                <a:ext cx="2605240" cy="200187"/>
              </a:xfrm>
              <a:prstGeom prst="rect">
                <a:avLst/>
              </a:prstGeom>
              <a:noFill/>
            </p:spPr>
            <p:txBody>
              <a:bodyPr wrap="square" rtlCol="0">
                <a:spAutoFit/>
              </a:bodyPr>
              <a:lstStyle/>
              <a:p>
                <a:r>
                  <a:rPr lang="zh-TW" altLang="en-US" sz="16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外部環境機會</a:t>
                </a:r>
              </a:p>
            </p:txBody>
          </p:sp>
          <p:sp>
            <p:nvSpPr>
              <p:cNvPr id="39" name="TextBox 16">
                <a:extLst>
                  <a:ext uri="{FF2B5EF4-FFF2-40B4-BE49-F238E27FC236}">
                    <a16:creationId xmlns:a16="http://schemas.microsoft.com/office/drawing/2014/main" xmlns="" id="{A3987B58-01EE-4A0A-BA6F-9B124DBC138F}"/>
                  </a:ext>
                </a:extLst>
              </p:cNvPr>
              <p:cNvSpPr txBox="1"/>
              <p:nvPr/>
            </p:nvSpPr>
            <p:spPr>
              <a:xfrm>
                <a:off x="5764834" y="1529469"/>
                <a:ext cx="2605240" cy="218386"/>
              </a:xfrm>
              <a:prstGeom prst="rect">
                <a:avLst/>
              </a:prstGeom>
              <a:noFill/>
            </p:spPr>
            <p:txBody>
              <a:bodyPr wrap="square" rtlCol="0">
                <a:spAutoFit/>
              </a:bodyPr>
              <a:lstStyle/>
              <a:p>
                <a:r>
                  <a:rPr lang="ko-KR" altLang="en-US" b="1" dirty="0">
                    <a:solidFill>
                      <a:schemeClr val="tx1">
                        <a:lumMod val="75000"/>
                        <a:lumOff val="25000"/>
                      </a:schemeClr>
                    </a:solidFill>
                    <a:cs typeface="Arial" pitchFamily="34" charset="0"/>
                  </a:rPr>
                  <a:t>Ｏ機會</a:t>
                </a:r>
              </a:p>
            </p:txBody>
          </p:sp>
        </p:grpSp>
      </p:grpSp>
      <p:grpSp>
        <p:nvGrpSpPr>
          <p:cNvPr id="45" name="群組 44"/>
          <p:cNvGrpSpPr/>
          <p:nvPr/>
        </p:nvGrpSpPr>
        <p:grpSpPr>
          <a:xfrm>
            <a:off x="4853957" y="1421354"/>
            <a:ext cx="3564000" cy="1431000"/>
            <a:chOff x="4853957" y="1421354"/>
            <a:chExt cx="3564000" cy="1431000"/>
          </a:xfrm>
        </p:grpSpPr>
        <p:sp>
          <p:nvSpPr>
            <p:cNvPr id="4" name="Snip Single Corner Rectangle 2">
              <a:extLst>
                <a:ext uri="{FF2B5EF4-FFF2-40B4-BE49-F238E27FC236}">
                  <a16:creationId xmlns:a16="http://schemas.microsoft.com/office/drawing/2014/main" xmlns="" id="{BE306AD4-6EEF-45D4-935C-D1C01B90FE61}"/>
                </a:ext>
              </a:extLst>
            </p:cNvPr>
            <p:cNvSpPr/>
            <p:nvPr/>
          </p:nvSpPr>
          <p:spPr>
            <a:xfrm flipH="1">
              <a:off x="4853957" y="1421354"/>
              <a:ext cx="3564000" cy="1431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28" name="Rectangle 36">
              <a:extLst>
                <a:ext uri="{FF2B5EF4-FFF2-40B4-BE49-F238E27FC236}">
                  <a16:creationId xmlns:a16="http://schemas.microsoft.com/office/drawing/2014/main" xmlns="" id="{45B07ECA-9145-4E8D-9F5E-A3B587546817}"/>
                </a:ext>
              </a:extLst>
            </p:cNvPr>
            <p:cNvSpPr/>
            <p:nvPr/>
          </p:nvSpPr>
          <p:spPr>
            <a:xfrm>
              <a:off x="5306266" y="1915938"/>
              <a:ext cx="349747" cy="29236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nvGrpSpPr>
            <p:cNvPr id="34" name="Group 51">
              <a:extLst>
                <a:ext uri="{FF2B5EF4-FFF2-40B4-BE49-F238E27FC236}">
                  <a16:creationId xmlns:a16="http://schemas.microsoft.com/office/drawing/2014/main" xmlns="" id="{968BA330-AAF5-4F5F-913F-EB04CF00C21A}"/>
                </a:ext>
              </a:extLst>
            </p:cNvPr>
            <p:cNvGrpSpPr/>
            <p:nvPr/>
          </p:nvGrpSpPr>
          <p:grpSpPr>
            <a:xfrm>
              <a:off x="5839606" y="1680025"/>
              <a:ext cx="2307900" cy="692254"/>
              <a:chOff x="5764834" y="1529469"/>
              <a:chExt cx="2729862" cy="409330"/>
            </a:xfrm>
          </p:grpSpPr>
          <p:sp>
            <p:nvSpPr>
              <p:cNvPr id="35" name="TextBox 15">
                <a:extLst>
                  <a:ext uri="{FF2B5EF4-FFF2-40B4-BE49-F238E27FC236}">
                    <a16:creationId xmlns:a16="http://schemas.microsoft.com/office/drawing/2014/main" xmlns="" id="{54F6D916-AE4B-4D1E-8964-5DFEF46BED6D}"/>
                  </a:ext>
                </a:extLst>
              </p:cNvPr>
              <p:cNvSpPr txBox="1"/>
              <p:nvPr/>
            </p:nvSpPr>
            <p:spPr>
              <a:xfrm>
                <a:off x="5889456" y="1738612"/>
                <a:ext cx="2605240" cy="200187"/>
              </a:xfrm>
              <a:prstGeom prst="rect">
                <a:avLst/>
              </a:prstGeom>
              <a:noFill/>
            </p:spPr>
            <p:txBody>
              <a:bodyPr wrap="square" rtlCol="0">
                <a:spAutoFit/>
              </a:bodyPr>
              <a:lstStyle/>
              <a:p>
                <a:r>
                  <a:rPr lang="zh-TW" altLang="en-US" sz="16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公司內部弱項</a:t>
                </a:r>
              </a:p>
            </p:txBody>
          </p:sp>
          <p:sp>
            <p:nvSpPr>
              <p:cNvPr id="36" name="TextBox 16">
                <a:extLst>
                  <a:ext uri="{FF2B5EF4-FFF2-40B4-BE49-F238E27FC236}">
                    <a16:creationId xmlns:a16="http://schemas.microsoft.com/office/drawing/2014/main" xmlns="" id="{A3987B58-01EE-4A0A-BA6F-9B124DBC138F}"/>
                  </a:ext>
                </a:extLst>
              </p:cNvPr>
              <p:cNvSpPr txBox="1"/>
              <p:nvPr/>
            </p:nvSpPr>
            <p:spPr>
              <a:xfrm>
                <a:off x="5764834" y="1529469"/>
                <a:ext cx="2605240" cy="218386"/>
              </a:xfrm>
              <a:prstGeom prst="rect">
                <a:avLst/>
              </a:prstGeom>
              <a:noFill/>
            </p:spPr>
            <p:txBody>
              <a:bodyPr wrap="square" rtlCol="0">
                <a:spAutoFit/>
              </a:bodyPr>
              <a:lstStyle/>
              <a:p>
                <a:r>
                  <a:rPr lang="ko-KR" altLang="en-US" b="1" dirty="0">
                    <a:solidFill>
                      <a:schemeClr val="tx1">
                        <a:lumMod val="75000"/>
                        <a:lumOff val="25000"/>
                      </a:schemeClr>
                    </a:solidFill>
                    <a:cs typeface="Arial" pitchFamily="34" charset="0"/>
                  </a:rPr>
                  <a:t>Ｗ劣勢</a:t>
                </a:r>
              </a:p>
            </p:txBody>
          </p:sp>
        </p:grpSp>
      </p:grpSp>
      <p:grpSp>
        <p:nvGrpSpPr>
          <p:cNvPr id="44" name="群組 43"/>
          <p:cNvGrpSpPr/>
          <p:nvPr/>
        </p:nvGrpSpPr>
        <p:grpSpPr>
          <a:xfrm>
            <a:off x="707687" y="1421354"/>
            <a:ext cx="3564000" cy="1431000"/>
            <a:chOff x="707687" y="1421354"/>
            <a:chExt cx="3564000" cy="1431000"/>
          </a:xfrm>
        </p:grpSpPr>
        <p:grpSp>
          <p:nvGrpSpPr>
            <p:cNvPr id="43" name="群組 42"/>
            <p:cNvGrpSpPr/>
            <p:nvPr/>
          </p:nvGrpSpPr>
          <p:grpSpPr>
            <a:xfrm>
              <a:off x="707687" y="1421354"/>
              <a:ext cx="3564000" cy="1431000"/>
              <a:chOff x="707687" y="1421354"/>
              <a:chExt cx="3564000" cy="1431000"/>
            </a:xfrm>
          </p:grpSpPr>
          <p:sp>
            <p:nvSpPr>
              <p:cNvPr id="3" name="Snip Single Corner Rectangle 1">
                <a:extLst>
                  <a:ext uri="{FF2B5EF4-FFF2-40B4-BE49-F238E27FC236}">
                    <a16:creationId xmlns:a16="http://schemas.microsoft.com/office/drawing/2014/main" xmlns="" id="{17A88A02-FFC4-4C8E-94B2-5903795817C1}"/>
                  </a:ext>
                </a:extLst>
              </p:cNvPr>
              <p:cNvSpPr/>
              <p:nvPr/>
            </p:nvSpPr>
            <p:spPr>
              <a:xfrm>
                <a:off x="707687" y="1421354"/>
                <a:ext cx="3564000" cy="1431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grpSp>
            <p:nvGrpSpPr>
              <p:cNvPr id="15" name="Group 51">
                <a:extLst>
                  <a:ext uri="{FF2B5EF4-FFF2-40B4-BE49-F238E27FC236}">
                    <a16:creationId xmlns:a16="http://schemas.microsoft.com/office/drawing/2014/main" xmlns="" id="{968BA330-AAF5-4F5F-913F-EB04CF00C21A}"/>
                  </a:ext>
                </a:extLst>
              </p:cNvPr>
              <p:cNvGrpSpPr/>
              <p:nvPr/>
            </p:nvGrpSpPr>
            <p:grpSpPr>
              <a:xfrm>
                <a:off x="973034" y="1716282"/>
                <a:ext cx="2301860" cy="684376"/>
                <a:chOff x="152546" y="1706990"/>
                <a:chExt cx="2722718" cy="404672"/>
              </a:xfrm>
            </p:grpSpPr>
            <p:sp>
              <p:nvSpPr>
                <p:cNvPr id="16" name="TextBox 15">
                  <a:extLst>
                    <a:ext uri="{FF2B5EF4-FFF2-40B4-BE49-F238E27FC236}">
                      <a16:creationId xmlns:a16="http://schemas.microsoft.com/office/drawing/2014/main" xmlns="" id="{54F6D916-AE4B-4D1E-8964-5DFEF46BED6D}"/>
                    </a:ext>
                  </a:extLst>
                </p:cNvPr>
                <p:cNvSpPr txBox="1"/>
                <p:nvPr/>
              </p:nvSpPr>
              <p:spPr>
                <a:xfrm>
                  <a:off x="270024" y="1911475"/>
                  <a:ext cx="2605240" cy="200187"/>
                </a:xfrm>
                <a:prstGeom prst="rect">
                  <a:avLst/>
                </a:prstGeom>
                <a:noFill/>
              </p:spPr>
              <p:txBody>
                <a:bodyPr wrap="square" rtlCol="0">
                  <a:spAutoFit/>
                </a:bodyPr>
                <a:lstStyle/>
                <a:p>
                  <a:r>
                    <a:rPr lang="zh-TW" altLang="en-US" sz="16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公司內部強項</a:t>
                  </a:r>
                </a:p>
              </p:txBody>
            </p:sp>
            <p:sp>
              <p:nvSpPr>
                <p:cNvPr id="17" name="TextBox 16">
                  <a:extLst>
                    <a:ext uri="{FF2B5EF4-FFF2-40B4-BE49-F238E27FC236}">
                      <a16:creationId xmlns:a16="http://schemas.microsoft.com/office/drawing/2014/main" xmlns="" id="{A3987B58-01EE-4A0A-BA6F-9B124DBC138F}"/>
                    </a:ext>
                  </a:extLst>
                </p:cNvPr>
                <p:cNvSpPr txBox="1"/>
                <p:nvPr/>
              </p:nvSpPr>
              <p:spPr>
                <a:xfrm>
                  <a:off x="152546" y="1706990"/>
                  <a:ext cx="2605240" cy="218386"/>
                </a:xfrm>
                <a:prstGeom prst="rect">
                  <a:avLst/>
                </a:prstGeom>
                <a:noFill/>
              </p:spPr>
              <p:txBody>
                <a:bodyPr wrap="square" rtlCol="0">
                  <a:spAutoFit/>
                </a:bodyPr>
                <a:lstStyle/>
                <a:p>
                  <a:r>
                    <a:rPr lang="ko-KR" altLang="en-US" b="1" dirty="0">
                      <a:solidFill>
                        <a:schemeClr val="tx1">
                          <a:lumMod val="75000"/>
                          <a:lumOff val="25000"/>
                        </a:schemeClr>
                      </a:solidFill>
                      <a:latin typeface="Microsoft YaHei UI" panose="020B0503020204020204" pitchFamily="34" charset="-122"/>
                      <a:cs typeface="Arial" pitchFamily="34" charset="0"/>
                    </a:rPr>
                    <a:t>Ｓ</a:t>
                  </a:r>
                  <a:r>
                    <a:rPr lang="zh-TW" altLang="en-US" b="1"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優勢</a:t>
                  </a:r>
                </a:p>
              </p:txBody>
            </p:sp>
          </p:grpSp>
        </p:grpSp>
        <p:sp>
          <p:nvSpPr>
            <p:cNvPr id="29" name="Oval 21">
              <a:extLst>
                <a:ext uri="{FF2B5EF4-FFF2-40B4-BE49-F238E27FC236}">
                  <a16:creationId xmlns:a16="http://schemas.microsoft.com/office/drawing/2014/main" xmlns="" id="{A16A3447-4790-4D81-A937-5F0CE8F9E7AE}"/>
                </a:ext>
              </a:extLst>
            </p:cNvPr>
            <p:cNvSpPr>
              <a:spLocks noChangeAspect="1"/>
            </p:cNvSpPr>
            <p:nvPr/>
          </p:nvSpPr>
          <p:spPr>
            <a:xfrm>
              <a:off x="3357915" y="1915937"/>
              <a:ext cx="339557" cy="34239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grpSp>
        <p:nvGrpSpPr>
          <p:cNvPr id="48" name="群組 47"/>
          <p:cNvGrpSpPr/>
          <p:nvPr/>
        </p:nvGrpSpPr>
        <p:grpSpPr>
          <a:xfrm>
            <a:off x="3696951" y="2415780"/>
            <a:ext cx="1744994" cy="1055112"/>
            <a:chOff x="3696951" y="2415780"/>
            <a:chExt cx="1744994" cy="1055112"/>
          </a:xfrm>
        </p:grpSpPr>
        <p:sp>
          <p:nvSpPr>
            <p:cNvPr id="7" name="Rounded Rectangle 5">
              <a:extLst>
                <a:ext uri="{FF2B5EF4-FFF2-40B4-BE49-F238E27FC236}">
                  <a16:creationId xmlns:a16="http://schemas.microsoft.com/office/drawing/2014/main" xmlns="" id="{D8395BC4-B8D1-4DB5-B7B9-170ADD46603B}"/>
                </a:ext>
              </a:extLst>
            </p:cNvPr>
            <p:cNvSpPr/>
            <p:nvPr/>
          </p:nvSpPr>
          <p:spPr>
            <a:xfrm>
              <a:off x="3696951" y="2415780"/>
              <a:ext cx="1744994" cy="1055112"/>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lumMod val="65000"/>
                    <a:lumOff val="35000"/>
                  </a:schemeClr>
                </a:solidFill>
              </a:endParaRPr>
            </a:p>
          </p:txBody>
        </p:sp>
        <p:grpSp>
          <p:nvGrpSpPr>
            <p:cNvPr id="8" name="Group 6">
              <a:extLst>
                <a:ext uri="{FF2B5EF4-FFF2-40B4-BE49-F238E27FC236}">
                  <a16:creationId xmlns:a16="http://schemas.microsoft.com/office/drawing/2014/main" xmlns="" id="{B3D619C9-26B9-4D05-84CC-4C80A5A8349D}"/>
                </a:ext>
              </a:extLst>
            </p:cNvPr>
            <p:cNvGrpSpPr/>
            <p:nvPr/>
          </p:nvGrpSpPr>
          <p:grpSpPr>
            <a:xfrm>
              <a:off x="3937781" y="2693566"/>
              <a:ext cx="1263333" cy="499541"/>
              <a:chOff x="3745865" y="3493571"/>
              <a:chExt cx="1684444" cy="666054"/>
            </a:xfrm>
          </p:grpSpPr>
          <p:sp>
            <p:nvSpPr>
              <p:cNvPr id="9" name="Text Placeholder 12">
                <a:extLst>
                  <a:ext uri="{FF2B5EF4-FFF2-40B4-BE49-F238E27FC236}">
                    <a16:creationId xmlns:a16="http://schemas.microsoft.com/office/drawing/2014/main" xmlns="" id="{039DCC3E-F147-4D16-9E73-C62282D85951}"/>
                  </a:ext>
                </a:extLst>
              </p:cNvPr>
              <p:cNvSpPr txBox="1">
                <a:spLocks/>
              </p:cNvSpPr>
              <p:nvPr/>
            </p:nvSpPr>
            <p:spPr>
              <a:xfrm>
                <a:off x="3745865" y="3765100"/>
                <a:ext cx="1684444" cy="394525"/>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900" dirty="0">
                  <a:solidFill>
                    <a:schemeClr val="tx1">
                      <a:lumMod val="65000"/>
                      <a:lumOff val="35000"/>
                    </a:schemeClr>
                  </a:solidFill>
                  <a:cs typeface="Arial" pitchFamily="34" charset="0"/>
                </a:endParaRPr>
              </a:p>
            </p:txBody>
          </p:sp>
          <p:sp>
            <p:nvSpPr>
              <p:cNvPr id="10" name="Text Placeholder 13">
                <a:extLst>
                  <a:ext uri="{FF2B5EF4-FFF2-40B4-BE49-F238E27FC236}">
                    <a16:creationId xmlns:a16="http://schemas.microsoft.com/office/drawing/2014/main" xmlns="" id="{8049249C-6875-4265-BFBA-C747D0403AE8}"/>
                  </a:ext>
                </a:extLst>
              </p:cNvPr>
              <p:cNvSpPr txBox="1">
                <a:spLocks/>
              </p:cNvSpPr>
              <p:nvPr/>
            </p:nvSpPr>
            <p:spPr>
              <a:xfrm>
                <a:off x="3745865" y="3493571"/>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sz="2000" b="1" dirty="0">
                    <a:solidFill>
                      <a:schemeClr val="tx1">
                        <a:lumMod val="65000"/>
                        <a:lumOff val="35000"/>
                      </a:schemeClr>
                    </a:solidFill>
                    <a:latin typeface="Microsoft YaHei UI" panose="020B0503020204020204" pitchFamily="34" charset="-122"/>
                    <a:ea typeface="Microsoft YaHei UI" panose="020B0503020204020204" pitchFamily="34" charset="-122"/>
                    <a:cs typeface="Arial" pitchFamily="34" charset="0"/>
                  </a:rPr>
                  <a:t>基本概念</a:t>
                </a:r>
              </a:p>
            </p:txBody>
          </p:sp>
        </p:grpSp>
      </p:grpSp>
      <p:sp>
        <p:nvSpPr>
          <p:cNvPr id="11" name="TextBox 10">
            <a:extLst>
              <a:ext uri="{FF2B5EF4-FFF2-40B4-BE49-F238E27FC236}">
                <a16:creationId xmlns:a16="http://schemas.microsoft.com/office/drawing/2014/main" xmlns="" id="{E5724BD4-0988-4901-B0F0-97BEACD25780}"/>
              </a:ext>
            </a:extLst>
          </p:cNvPr>
          <p:cNvSpPr txBox="1"/>
          <p:nvPr/>
        </p:nvSpPr>
        <p:spPr>
          <a:xfrm>
            <a:off x="3834334" y="1215493"/>
            <a:ext cx="741261" cy="784830"/>
          </a:xfrm>
          <a:prstGeom prst="rect">
            <a:avLst/>
          </a:prstGeom>
          <a:noFill/>
        </p:spPr>
        <p:txBody>
          <a:bodyPr wrap="square" rtlCol="0" anchor="ctr">
            <a:spAutoFit/>
          </a:bodyPr>
          <a:lstStyle/>
          <a:p>
            <a:pPr algn="ctr"/>
            <a:r>
              <a:rPr lang="en-US" altLang="ko-KR" sz="4500" b="1" dirty="0">
                <a:solidFill>
                  <a:schemeClr val="accent4"/>
                </a:solidFill>
                <a:cs typeface="Arial" pitchFamily="34" charset="0"/>
              </a:rPr>
              <a:t>S</a:t>
            </a:r>
            <a:endParaRPr lang="ko-KR" altLang="en-US" sz="4500" b="1" dirty="0">
              <a:solidFill>
                <a:schemeClr val="accent4"/>
              </a:solidFill>
              <a:cs typeface="Arial" pitchFamily="34" charset="0"/>
            </a:endParaRPr>
          </a:p>
        </p:txBody>
      </p:sp>
      <p:sp>
        <p:nvSpPr>
          <p:cNvPr id="12" name="TextBox 11">
            <a:extLst>
              <a:ext uri="{FF2B5EF4-FFF2-40B4-BE49-F238E27FC236}">
                <a16:creationId xmlns:a16="http://schemas.microsoft.com/office/drawing/2014/main" xmlns="" id="{2BC76C8B-66A8-4359-878D-DDF2DDB5E569}"/>
              </a:ext>
            </a:extLst>
          </p:cNvPr>
          <p:cNvSpPr txBox="1"/>
          <p:nvPr/>
        </p:nvSpPr>
        <p:spPr>
          <a:xfrm>
            <a:off x="4565005" y="1222594"/>
            <a:ext cx="741261" cy="784830"/>
          </a:xfrm>
          <a:prstGeom prst="rect">
            <a:avLst/>
          </a:prstGeom>
          <a:noFill/>
        </p:spPr>
        <p:txBody>
          <a:bodyPr wrap="square" rtlCol="0" anchor="ctr">
            <a:spAutoFit/>
          </a:bodyPr>
          <a:lstStyle/>
          <a:p>
            <a:pPr algn="ctr"/>
            <a:r>
              <a:rPr lang="en-US" altLang="ko-KR" sz="4500" b="1" dirty="0">
                <a:solidFill>
                  <a:schemeClr val="accent3"/>
                </a:solidFill>
                <a:cs typeface="Arial" pitchFamily="34" charset="0"/>
              </a:rPr>
              <a:t>W</a:t>
            </a:r>
            <a:endParaRPr lang="ko-KR" altLang="en-US" sz="4500" b="1" dirty="0">
              <a:solidFill>
                <a:schemeClr val="accent3"/>
              </a:solidFill>
              <a:cs typeface="Arial" pitchFamily="34" charset="0"/>
            </a:endParaRPr>
          </a:p>
        </p:txBody>
      </p:sp>
      <p:sp>
        <p:nvSpPr>
          <p:cNvPr id="13" name="TextBox 12">
            <a:extLst>
              <a:ext uri="{FF2B5EF4-FFF2-40B4-BE49-F238E27FC236}">
                <a16:creationId xmlns:a16="http://schemas.microsoft.com/office/drawing/2014/main" xmlns="" id="{0E248496-611B-4A1A-956A-80B3C3704C37}"/>
              </a:ext>
            </a:extLst>
          </p:cNvPr>
          <p:cNvSpPr txBox="1"/>
          <p:nvPr/>
        </p:nvSpPr>
        <p:spPr>
          <a:xfrm>
            <a:off x="3827264" y="3874701"/>
            <a:ext cx="741261" cy="784830"/>
          </a:xfrm>
          <a:prstGeom prst="rect">
            <a:avLst/>
          </a:prstGeom>
          <a:noFill/>
        </p:spPr>
        <p:txBody>
          <a:bodyPr wrap="square" rtlCol="0" anchor="ctr">
            <a:spAutoFit/>
          </a:bodyPr>
          <a:lstStyle/>
          <a:p>
            <a:pPr algn="ctr"/>
            <a:r>
              <a:rPr lang="en-US" altLang="ko-KR" sz="4500" b="1" dirty="0">
                <a:solidFill>
                  <a:schemeClr val="accent1"/>
                </a:solidFill>
                <a:cs typeface="Arial" pitchFamily="34" charset="0"/>
              </a:rPr>
              <a:t>O</a:t>
            </a:r>
            <a:endParaRPr lang="ko-KR" altLang="en-US" sz="4500" b="1" dirty="0">
              <a:solidFill>
                <a:schemeClr val="accent1"/>
              </a:solidFill>
              <a:cs typeface="Arial" pitchFamily="34" charset="0"/>
            </a:endParaRPr>
          </a:p>
        </p:txBody>
      </p:sp>
      <p:sp>
        <p:nvSpPr>
          <p:cNvPr id="14" name="TextBox 13">
            <a:extLst>
              <a:ext uri="{FF2B5EF4-FFF2-40B4-BE49-F238E27FC236}">
                <a16:creationId xmlns:a16="http://schemas.microsoft.com/office/drawing/2014/main" xmlns="" id="{87FAB42A-1697-436D-8925-BB5E2160899F}"/>
              </a:ext>
            </a:extLst>
          </p:cNvPr>
          <p:cNvSpPr txBox="1"/>
          <p:nvPr/>
        </p:nvSpPr>
        <p:spPr>
          <a:xfrm>
            <a:off x="4557935" y="3874701"/>
            <a:ext cx="741261" cy="784830"/>
          </a:xfrm>
          <a:prstGeom prst="rect">
            <a:avLst/>
          </a:prstGeom>
          <a:noFill/>
        </p:spPr>
        <p:txBody>
          <a:bodyPr wrap="square" rtlCol="0" anchor="ctr">
            <a:spAutoFit/>
          </a:bodyPr>
          <a:lstStyle/>
          <a:p>
            <a:pPr algn="ctr"/>
            <a:r>
              <a:rPr lang="en-US" altLang="ko-KR" sz="4500" b="1" dirty="0">
                <a:solidFill>
                  <a:schemeClr val="accent2"/>
                </a:solidFill>
                <a:cs typeface="Arial" pitchFamily="34" charset="0"/>
              </a:rPr>
              <a:t>T</a:t>
            </a:r>
            <a:endParaRPr lang="ko-KR" altLang="en-US" sz="4500" b="1" dirty="0">
              <a:solidFill>
                <a:schemeClr val="accent2"/>
              </a:solidFill>
              <a:cs typeface="Arial" pitchFamily="34" charset="0"/>
            </a:endParaRPr>
          </a:p>
        </p:txBody>
      </p:sp>
      <p:sp>
        <p:nvSpPr>
          <p:cNvPr id="23" name="TextBox 22">
            <a:extLst>
              <a:ext uri="{FF2B5EF4-FFF2-40B4-BE49-F238E27FC236}">
                <a16:creationId xmlns:a16="http://schemas.microsoft.com/office/drawing/2014/main" xmlns="" id="{654E2637-7CA8-42F6-996F-1AE5F85D7741}"/>
              </a:ext>
            </a:extLst>
          </p:cNvPr>
          <p:cNvSpPr txBox="1"/>
          <p:nvPr/>
        </p:nvSpPr>
        <p:spPr>
          <a:xfrm>
            <a:off x="5890592" y="1606329"/>
            <a:ext cx="2202541" cy="253916"/>
          </a:xfrm>
          <a:prstGeom prst="rect">
            <a:avLst/>
          </a:prstGeom>
          <a:noFill/>
        </p:spPr>
        <p:txBody>
          <a:bodyPr wrap="square" rtlCol="0">
            <a:spAutoFit/>
          </a:bodyPr>
          <a:lstStyle/>
          <a:p>
            <a:pPr algn="r"/>
            <a:endParaRPr lang="ko-KR" altLang="en-US" sz="1050" b="1" dirty="0">
              <a:solidFill>
                <a:schemeClr val="tx1">
                  <a:lumMod val="75000"/>
                  <a:lumOff val="25000"/>
                </a:schemeClr>
              </a:solidFill>
              <a:cs typeface="Arial" pitchFamily="34" charset="0"/>
            </a:endParaRPr>
          </a:p>
        </p:txBody>
      </p:sp>
      <p:sp>
        <p:nvSpPr>
          <p:cNvPr id="31" name="矩形 30"/>
          <p:cNvSpPr/>
          <p:nvPr/>
        </p:nvSpPr>
        <p:spPr>
          <a:xfrm>
            <a:off x="171450" y="227424"/>
            <a:ext cx="8725445" cy="497957"/>
          </a:xfrm>
          <a:prstGeom prst="rect">
            <a:avLst/>
          </a:prstGeom>
        </p:spPr>
        <p:txBody>
          <a:bodyPr wrap="square">
            <a:spAutoFit/>
            <a:scene3d>
              <a:camera prst="orthographicFront"/>
              <a:lightRig rig="threePt" dir="t"/>
            </a:scene3d>
            <a:sp3d contourW="12700"/>
          </a:bodyPr>
          <a:lstStyle/>
          <a:p>
            <a:pPr>
              <a:lnSpc>
                <a:spcPct val="120000"/>
              </a:lnSpc>
            </a:pPr>
            <a:r>
              <a:rPr lang="en-US" altLang="zh-TW" sz="2400" b="1" dirty="0">
                <a:solidFill>
                  <a:srgbClr val="272727"/>
                </a:solidFill>
                <a:latin typeface="Microsoft YaHei" charset="-122"/>
                <a:ea typeface="Microsoft YaHei" charset="-122"/>
                <a:cs typeface="Microsoft YaHei" charset="-122"/>
              </a:rPr>
              <a:t>SWOT</a:t>
            </a:r>
            <a:r>
              <a:rPr lang="zh-TW" altLang="en-US" sz="2400" b="1" dirty="0">
                <a:solidFill>
                  <a:srgbClr val="272727"/>
                </a:solidFill>
                <a:latin typeface="Microsoft YaHei" charset="-122"/>
                <a:ea typeface="Microsoft YaHei" charset="-122"/>
                <a:cs typeface="Microsoft YaHei" charset="-122"/>
              </a:rPr>
              <a:t>基本概念</a:t>
            </a:r>
            <a:endParaRPr lang="zh-CN" altLang="en-US" sz="2400" b="1" dirty="0">
              <a:solidFill>
                <a:srgbClr val="272727"/>
              </a:solidFill>
              <a:latin typeface="Microsoft YaHei" charset="-122"/>
              <a:ea typeface="Microsoft YaHei" charset="-122"/>
              <a:cs typeface="Microsoft YaHei" charset="-122"/>
            </a:endParaRPr>
          </a:p>
        </p:txBody>
      </p:sp>
      <p:sp>
        <p:nvSpPr>
          <p:cNvPr id="32" name="矩形 31">
            <a:extLst>
              <a:ext uri="{FF2B5EF4-FFF2-40B4-BE49-F238E27FC236}">
                <a16:creationId xmlns:a16="http://schemas.microsoft.com/office/drawing/2014/main" xmlns="" id="{7964F19B-C3A6-4D67-BD1B-CB0939EECE43}"/>
              </a:ext>
            </a:extLst>
          </p:cNvPr>
          <p:cNvSpPr/>
          <p:nvPr/>
        </p:nvSpPr>
        <p:spPr>
          <a:xfrm>
            <a:off x="0" y="118850"/>
            <a:ext cx="171450" cy="720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文字方塊 48"/>
          <p:cNvSpPr txBox="1"/>
          <p:nvPr/>
        </p:nvSpPr>
        <p:spPr>
          <a:xfrm>
            <a:off x="4592728" y="1222594"/>
            <a:ext cx="3838481" cy="1631216"/>
          </a:xfrm>
          <a:prstGeom prst="rect">
            <a:avLst/>
          </a:prstGeom>
          <a:solidFill>
            <a:schemeClr val="accent4">
              <a:lumMod val="20000"/>
              <a:lumOff val="80000"/>
            </a:schemeClr>
          </a:solidFill>
          <a:ln w="76200">
            <a:solidFill>
              <a:schemeClr val="accent4">
                <a:lumMod val="60000"/>
                <a:lumOff val="40000"/>
              </a:schemeClr>
            </a:solidFill>
          </a:ln>
        </p:spPr>
        <p:txBody>
          <a:bodyPr wrap="square" rtlCol="0">
            <a:spAutoFit/>
          </a:bodyPr>
          <a:lstStyle/>
          <a:p>
            <a:pPr marL="342900" indent="-342900">
              <a:buFont typeface="Wingdings" panose="05000000000000000000" pitchFamily="2" charset="2"/>
              <a:buChar char="Ø"/>
            </a:pP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貴公司的優勢是什麼？</a:t>
            </a:r>
            <a:endParaRPr kumimoji="1" lang="en-US" altLang="zh-TW" sz="2000" dirty="0" smtClean="0">
              <a:solidFill>
                <a:schemeClr val="bg2">
                  <a:lumMod val="1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你怎麼做能贏過別人？</a:t>
            </a:r>
            <a:endParaRPr kumimoji="1" lang="en-US" altLang="zh-TW" sz="2000" dirty="0" smtClean="0">
              <a:solidFill>
                <a:schemeClr val="bg2">
                  <a:lumMod val="1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你</a:t>
            </a: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有</a:t>
            </a: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何</a:t>
            </a: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獨特</a:t>
            </a: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資源？</a:t>
            </a:r>
            <a:endParaRPr kumimoji="1" lang="en-US" altLang="zh-TW" sz="2000" dirty="0" smtClean="0">
              <a:solidFill>
                <a:schemeClr val="bg2">
                  <a:lumMod val="1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bg2">
                    <a:lumMod val="10000"/>
                  </a:schemeClr>
                </a:solidFill>
                <a:latin typeface="Microsoft YaHei UI" panose="020B0503020204020204" pitchFamily="34" charset="-122"/>
                <a:ea typeface="Microsoft YaHei UI" panose="020B0503020204020204" pitchFamily="34" charset="-122"/>
              </a:rPr>
              <a:t>在所處市場裡，人們認為你的優勢是什麼？</a:t>
            </a:r>
            <a:endParaRPr kumimoji="1" lang="zh-TW" altLang="en-US" sz="2000" dirty="0">
              <a:solidFill>
                <a:schemeClr val="bg2">
                  <a:lumMod val="10000"/>
                </a:schemeClr>
              </a:solidFill>
              <a:latin typeface="Microsoft YaHei UI" panose="020B0503020204020204" pitchFamily="34" charset="-122"/>
              <a:ea typeface="Microsoft YaHei UI" panose="020B0503020204020204" pitchFamily="34" charset="-122"/>
            </a:endParaRPr>
          </a:p>
        </p:txBody>
      </p:sp>
      <p:sp>
        <p:nvSpPr>
          <p:cNvPr id="50" name="文字方塊 49"/>
          <p:cNvSpPr txBox="1"/>
          <p:nvPr/>
        </p:nvSpPr>
        <p:spPr>
          <a:xfrm>
            <a:off x="456073" y="1207717"/>
            <a:ext cx="3838481" cy="1631216"/>
          </a:xfrm>
          <a:prstGeom prst="rect">
            <a:avLst/>
          </a:prstGeom>
          <a:solidFill>
            <a:schemeClr val="accent3">
              <a:lumMod val="40000"/>
              <a:lumOff val="60000"/>
            </a:schemeClr>
          </a:solidFill>
          <a:ln w="76200">
            <a:solidFill>
              <a:schemeClr val="accent3">
                <a:lumMod val="60000"/>
                <a:lumOff val="40000"/>
              </a:schemeClr>
            </a:solidFill>
          </a:ln>
        </p:spPr>
        <p:txBody>
          <a:bodyPr wrap="square" rtlCol="0">
            <a:spAutoFit/>
          </a:bodyPr>
          <a:lstStyle/>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你能改進哪方面？</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你應該避免什麼？</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什麼因素使銷量下降？</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在所處市場裡，人們認為你的弱點是什麼？</a:t>
            </a:r>
            <a:endParaRPr kumimoji="1" lang="zh-TW" altLang="en-US" sz="2000" dirty="0">
              <a:solidFill>
                <a:schemeClr val="tx2">
                  <a:lumMod val="50000"/>
                </a:schemeClr>
              </a:solidFill>
              <a:latin typeface="Microsoft YaHei UI" panose="020B0503020204020204" pitchFamily="34" charset="-122"/>
              <a:ea typeface="Microsoft YaHei UI" panose="020B0503020204020204" pitchFamily="34" charset="-122"/>
            </a:endParaRPr>
          </a:p>
        </p:txBody>
      </p:sp>
      <p:sp>
        <p:nvSpPr>
          <p:cNvPr id="51" name="文字方塊 50"/>
          <p:cNvSpPr txBox="1"/>
          <p:nvPr/>
        </p:nvSpPr>
        <p:spPr>
          <a:xfrm>
            <a:off x="4627637" y="3021752"/>
            <a:ext cx="3838481" cy="1631216"/>
          </a:xfrm>
          <a:prstGeom prst="rect">
            <a:avLst/>
          </a:prstGeom>
          <a:solidFill>
            <a:schemeClr val="tx2">
              <a:lumMod val="20000"/>
              <a:lumOff val="80000"/>
            </a:schemeClr>
          </a:solidFill>
          <a:ln w="76200">
            <a:solidFill>
              <a:srgbClr val="0070C0"/>
            </a:solidFill>
          </a:ln>
        </p:spPr>
        <p:txBody>
          <a:bodyPr wrap="square" rtlCol="0">
            <a:spAutoFit/>
          </a:bodyPr>
          <a:lstStyle/>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TW" altLang="en-US"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rPr>
              <a:t>競爭者弱點是什麼？</a:t>
            </a:r>
            <a:endParaRPr kumimoji="1" lang="en-US" altLang="zh-TW"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endParaRP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TW" altLang="en-US"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rPr>
              <a:t>市場趨勢是什麼？</a:t>
            </a:r>
            <a:endParaRPr kumimoji="1" lang="en-US" altLang="zh-TW"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endParaRP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TW" altLang="en-US"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rPr>
              <a:t>科技是否提供新服務？</a:t>
            </a:r>
            <a:endParaRPr kumimoji="1" lang="en-US" altLang="zh-TW"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endParaRPr>
          </a:p>
          <a:p>
            <a:pPr marL="342900" marR="0" lvl="0" indent="-342900" defTabSz="4572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TW" altLang="en-US" sz="2000" b="0" i="0" u="none" strike="noStrike" kern="0" cap="none" spc="0" normalizeH="0" baseline="0" noProof="0" dirty="0" smtClean="0">
                <a:ln>
                  <a:noFill/>
                </a:ln>
                <a:solidFill>
                  <a:schemeClr val="tx2">
                    <a:lumMod val="50000"/>
                  </a:schemeClr>
                </a:solidFill>
                <a:effectLst/>
                <a:uLnTx/>
                <a:uFillTx/>
                <a:latin typeface="Microsoft YaHei UI" panose="020B0503020204020204" pitchFamily="34" charset="-122"/>
                <a:ea typeface="Microsoft YaHei UI" panose="020B0503020204020204" pitchFamily="34" charset="-122"/>
              </a:rPr>
              <a:t>在市場中，是否有利基空間是公司可獲得的？</a:t>
            </a:r>
          </a:p>
        </p:txBody>
      </p:sp>
      <p:sp>
        <p:nvSpPr>
          <p:cNvPr id="52" name="文字方塊 51"/>
          <p:cNvSpPr txBox="1"/>
          <p:nvPr/>
        </p:nvSpPr>
        <p:spPr>
          <a:xfrm>
            <a:off x="620279" y="3112257"/>
            <a:ext cx="3682208" cy="1323439"/>
          </a:xfrm>
          <a:prstGeom prst="rect">
            <a:avLst/>
          </a:prstGeom>
          <a:solidFill>
            <a:schemeClr val="accent2">
              <a:lumMod val="20000"/>
              <a:lumOff val="80000"/>
            </a:schemeClr>
          </a:solidFill>
          <a:ln w="57150">
            <a:solidFill>
              <a:srgbClr val="C00000"/>
            </a:solidFill>
          </a:ln>
        </p:spPr>
        <p:txBody>
          <a:bodyPr wrap="square" rtlCol="0">
            <a:spAutoFit/>
          </a:bodyPr>
          <a:lstStyle/>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你面對什麼障礙？</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競爭對手都做些什麼？</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變遷科技是否威脅你的地位？</a:t>
            </a:r>
            <a:endParaRPr kumimoji="1" lang="en-US" altLang="zh-TW" sz="2000" dirty="0" smtClean="0">
              <a:solidFill>
                <a:schemeClr val="tx2">
                  <a:lumMod val="50000"/>
                </a:schemeClr>
              </a:solidFill>
              <a:latin typeface="Microsoft YaHei UI" panose="020B0503020204020204" pitchFamily="34" charset="-122"/>
              <a:ea typeface="Microsoft YaHei UI" panose="020B0503020204020204" pitchFamily="34" charset="-122"/>
            </a:endParaRPr>
          </a:p>
          <a:p>
            <a:pPr marL="342900" indent="-342900">
              <a:buFont typeface="Wingdings" panose="05000000000000000000" pitchFamily="2" charset="2"/>
              <a:buChar char="Ø"/>
            </a:pPr>
            <a:r>
              <a:rPr kumimoji="1" lang="zh-TW" altLang="en-US" sz="2000" dirty="0" smtClean="0">
                <a:solidFill>
                  <a:schemeClr val="tx2">
                    <a:lumMod val="50000"/>
                  </a:schemeClr>
                </a:solidFill>
                <a:latin typeface="Microsoft YaHei UI" panose="020B0503020204020204" pitchFamily="34" charset="-122"/>
                <a:ea typeface="Microsoft YaHei UI" panose="020B0503020204020204" pitchFamily="34" charset="-122"/>
              </a:rPr>
              <a:t>你有沒有現金流量問題？</a:t>
            </a:r>
            <a:endParaRPr kumimoji="1" lang="zh-TW" altLang="en-US" sz="2000" dirty="0">
              <a:solidFill>
                <a:schemeClr val="tx2">
                  <a:lumMod val="50000"/>
                </a:schemeClr>
              </a:solidFill>
              <a:latin typeface="Microsoft YaHei UI" panose="020B0503020204020204" pitchFamily="34" charset="-122"/>
              <a:ea typeface="Microsoft YaHei UI" panose="020B0503020204020204" pitchFamily="34" charset="-122"/>
            </a:endParaRPr>
          </a:p>
        </p:txBody>
      </p:sp>
      <p:sp>
        <p:nvSpPr>
          <p:cNvPr id="53" name="矩形 52"/>
          <p:cNvSpPr/>
          <p:nvPr/>
        </p:nvSpPr>
        <p:spPr>
          <a:xfrm>
            <a:off x="171449" y="234450"/>
            <a:ext cx="8725445" cy="535531"/>
          </a:xfrm>
          <a:prstGeom prst="rect">
            <a:avLst/>
          </a:prstGeom>
        </p:spPr>
        <p:txBody>
          <a:bodyPr wrap="square">
            <a:spAutoFit/>
            <a:scene3d>
              <a:camera prst="orthographicFront"/>
              <a:lightRig rig="threePt" dir="t"/>
            </a:scene3d>
            <a:sp3d contourW="12700"/>
          </a:bodyPr>
          <a:lstStyle/>
          <a:p>
            <a:pPr>
              <a:lnSpc>
                <a:spcPct val="120000"/>
              </a:lnSpc>
            </a:pPr>
            <a:r>
              <a:rPr lang="en-US" altLang="zh-TW" sz="2400" b="1" dirty="0" smtClean="0">
                <a:solidFill>
                  <a:srgbClr val="272727"/>
                </a:solidFill>
                <a:latin typeface="Microsoft YaHei" charset="-122"/>
                <a:ea typeface="Microsoft YaHei" charset="-122"/>
                <a:cs typeface="Microsoft YaHei" charset="-122"/>
              </a:rPr>
              <a:t>SWOT- </a:t>
            </a:r>
            <a:r>
              <a:rPr lang="zh-TW" altLang="en-US" sz="2400" b="1" dirty="0">
                <a:solidFill>
                  <a:srgbClr val="272727"/>
                </a:solidFill>
                <a:latin typeface="Microsoft YaHei" charset="-122"/>
                <a:ea typeface="Microsoft YaHei" charset="-122"/>
                <a:cs typeface="Microsoft YaHei" charset="-122"/>
              </a:rPr>
              <a:t>策略擬定</a:t>
            </a:r>
            <a:endParaRPr lang="zh-CN" altLang="en-US" sz="2400" b="1" dirty="0">
              <a:solidFill>
                <a:srgbClr val="272727"/>
              </a:solidFill>
              <a:latin typeface="Microsoft YaHei" charset="-122"/>
              <a:ea typeface="Microsoft YaHei" charset="-122"/>
              <a:cs typeface="Microsoft YaHei" charset="-122"/>
            </a:endParaRPr>
          </a:p>
        </p:txBody>
      </p:sp>
      <p:pic>
        <p:nvPicPr>
          <p:cNvPr id="55" name="圖片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5557" y="732407"/>
            <a:ext cx="6705929" cy="4267997"/>
          </a:xfrm>
          <a:prstGeom prst="rect">
            <a:avLst/>
          </a:prstGeom>
        </p:spPr>
      </p:pic>
      <p:sp>
        <p:nvSpPr>
          <p:cNvPr id="54" name="Marcador de número de diapositiva 21"/>
          <p:cNvSpPr txBox="1">
            <a:spLocks/>
          </p:cNvSpPr>
          <p:nvPr/>
        </p:nvSpPr>
        <p:spPr>
          <a:xfrm>
            <a:off x="6887039" y="4849684"/>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23</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3597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1000" fill="hold"/>
                                        <p:tgtEl>
                                          <p:spTgt spid="48"/>
                                        </p:tgtEl>
                                        <p:attrNameLst>
                                          <p:attrName>ppt_w</p:attrName>
                                        </p:attrNameLst>
                                      </p:cBhvr>
                                      <p:tavLst>
                                        <p:tav tm="0">
                                          <p:val>
                                            <p:fltVal val="0"/>
                                          </p:val>
                                        </p:tav>
                                        <p:tav tm="100000">
                                          <p:val>
                                            <p:strVal val="#ppt_w"/>
                                          </p:val>
                                        </p:tav>
                                      </p:tavLst>
                                    </p:anim>
                                    <p:anim calcmode="lin" valueType="num">
                                      <p:cBhvr>
                                        <p:cTn id="8" dur="1000" fill="hold"/>
                                        <p:tgtEl>
                                          <p:spTgt spid="48"/>
                                        </p:tgtEl>
                                        <p:attrNameLst>
                                          <p:attrName>ppt_h</p:attrName>
                                        </p:attrNameLst>
                                      </p:cBhvr>
                                      <p:tavLst>
                                        <p:tav tm="0">
                                          <p:val>
                                            <p:fltVal val="0"/>
                                          </p:val>
                                        </p:tav>
                                        <p:tav tm="100000">
                                          <p:val>
                                            <p:strVal val="#ppt_h"/>
                                          </p:val>
                                        </p:tav>
                                      </p:tavLst>
                                    </p:anim>
                                    <p:anim calcmode="lin" valueType="num">
                                      <p:cBhvr>
                                        <p:cTn id="9" dur="1000" fill="hold"/>
                                        <p:tgtEl>
                                          <p:spTgt spid="48"/>
                                        </p:tgtEl>
                                        <p:attrNameLst>
                                          <p:attrName>style.rotation</p:attrName>
                                        </p:attrNameLst>
                                      </p:cBhvr>
                                      <p:tavLst>
                                        <p:tav tm="0">
                                          <p:val>
                                            <p:fltVal val="90"/>
                                          </p:val>
                                        </p:tav>
                                        <p:tav tm="100000">
                                          <p:val>
                                            <p:fltVal val="0"/>
                                          </p:val>
                                        </p:tav>
                                      </p:tavLst>
                                    </p:anim>
                                    <p:animEffect transition="in" filter="fade">
                                      <p:cBhvr>
                                        <p:cTn id="10" dur="1000"/>
                                        <p:tgtEl>
                                          <p:spTgt spid="48"/>
                                        </p:tgtEl>
                                      </p:cBhvr>
                                    </p:animEffect>
                                  </p:childTnLst>
                                </p:cTn>
                              </p:par>
                            </p:childTnLst>
                          </p:cTn>
                        </p:par>
                        <p:par>
                          <p:cTn id="11" fill="hold">
                            <p:stCondLst>
                              <p:cond delay="1000"/>
                            </p:stCondLst>
                            <p:childTnLst>
                              <p:par>
                                <p:cTn id="12" presetID="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2"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1+#ppt_w/2"/>
                                          </p:val>
                                        </p:tav>
                                        <p:tav tm="100000">
                                          <p:val>
                                            <p:strVal val="#ppt_x"/>
                                          </p:val>
                                        </p:tav>
                                      </p:tavLst>
                                    </p:anim>
                                    <p:anim calcmode="lin" valueType="num">
                                      <p:cBhvr additive="base">
                                        <p:cTn id="30" dur="500" fill="hold"/>
                                        <p:tgtEl>
                                          <p:spTgt spid="45"/>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8" fill="hold" nodeType="after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0-#ppt_w/2"/>
                                          </p:val>
                                        </p:tav>
                                        <p:tav tm="100000">
                                          <p:val>
                                            <p:strVal val="#ppt_x"/>
                                          </p:val>
                                        </p:tav>
                                      </p:tavLst>
                                    </p:anim>
                                    <p:anim calcmode="lin" valueType="num">
                                      <p:cBhvr additive="base">
                                        <p:cTn id="40" dur="500" fill="hold"/>
                                        <p:tgtEl>
                                          <p:spTgt spid="46"/>
                                        </p:tgtEl>
                                        <p:attrNameLst>
                                          <p:attrName>ppt_y</p:attrName>
                                        </p:attrNameLst>
                                      </p:cBhvr>
                                      <p:tavLst>
                                        <p:tav tm="0">
                                          <p:val>
                                            <p:strVal val="#ppt_y"/>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2" fill="hold" nodeType="after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1+#ppt_w/2"/>
                                          </p:val>
                                        </p:tav>
                                        <p:tav tm="100000">
                                          <p:val>
                                            <p:strVal val="#ppt_x"/>
                                          </p:val>
                                        </p:tav>
                                      </p:tavLst>
                                    </p:anim>
                                    <p:anim calcmode="lin" valueType="num">
                                      <p:cBhvr additive="base">
                                        <p:cTn id="50"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2"/>
                                        </p:tgtEl>
                                      </p:cBhvr>
                                    </p:animEffect>
                                    <p:set>
                                      <p:cBhvr>
                                        <p:cTn id="55" dur="1" fill="hold">
                                          <p:stCondLst>
                                            <p:cond delay="499"/>
                                          </p:stCondLst>
                                        </p:cTn>
                                        <p:tgtEl>
                                          <p:spTgt spid="12"/>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45"/>
                                        </p:tgtEl>
                                      </p:cBhvr>
                                    </p:animEffect>
                                    <p:set>
                                      <p:cBhvr>
                                        <p:cTn id="61" dur="1" fill="hold">
                                          <p:stCondLst>
                                            <p:cond delay="499"/>
                                          </p:stCondLst>
                                        </p:cTn>
                                        <p:tgtEl>
                                          <p:spTgt spid="45"/>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6"/>
                                        </p:tgtEl>
                                      </p:cBhvr>
                                    </p:animEffect>
                                    <p:set>
                                      <p:cBhvr>
                                        <p:cTn id="67" dur="1" fill="hold">
                                          <p:stCondLst>
                                            <p:cond delay="499"/>
                                          </p:stCondLst>
                                        </p:cTn>
                                        <p:tgtEl>
                                          <p:spTgt spid="46"/>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48"/>
                                        </p:tgtEl>
                                        <p:attrNameLst>
                                          <p:attrName>style.visibility</p:attrName>
                                        </p:attrNameLst>
                                      </p:cBhvr>
                                      <p:to>
                                        <p:strVal val="hidden"/>
                                      </p:to>
                                    </p:set>
                                  </p:childTnLst>
                                </p:cTn>
                              </p:par>
                            </p:childTnLst>
                          </p:cTn>
                        </p:par>
                        <p:par>
                          <p:cTn id="76" fill="hold">
                            <p:stCondLst>
                              <p:cond delay="500"/>
                            </p:stCondLst>
                            <p:childTnLst>
                              <p:par>
                                <p:cTn id="77" presetID="2" presetClass="entr" presetSubtype="4"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49"/>
                                        </p:tgtEl>
                                      </p:cBhvr>
                                    </p:animEffect>
                                    <p:set>
                                      <p:cBhvr>
                                        <p:cTn id="85" dur="1" fill="hold">
                                          <p:stCondLst>
                                            <p:cond delay="499"/>
                                          </p:stCondLst>
                                        </p:cTn>
                                        <p:tgtEl>
                                          <p:spTgt spid="49"/>
                                        </p:tgtEl>
                                        <p:attrNameLst>
                                          <p:attrName>style.visibility</p:attrName>
                                        </p:attrNameLst>
                                      </p:cBhvr>
                                      <p:to>
                                        <p:strVal val="hidden"/>
                                      </p:to>
                                    </p:set>
                                  </p:childTnLst>
                                </p:cTn>
                              </p:par>
                              <p:par>
                                <p:cTn id="86" presetID="22" presetClass="exit" presetSubtype="4" fill="hold" nodeType="withEffect">
                                  <p:stCondLst>
                                    <p:cond delay="0"/>
                                  </p:stCondLst>
                                  <p:childTnLst>
                                    <p:animEffect transition="out" filter="wipe(down)">
                                      <p:cBhvr>
                                        <p:cTn id="87" dur="500"/>
                                        <p:tgtEl>
                                          <p:spTgt spid="44"/>
                                        </p:tgtEl>
                                      </p:cBhvr>
                                    </p:animEffect>
                                    <p:set>
                                      <p:cBhvr>
                                        <p:cTn id="88" dur="1" fill="hold">
                                          <p:stCondLst>
                                            <p:cond delay="499"/>
                                          </p:stCondLst>
                                        </p:cTn>
                                        <p:tgtEl>
                                          <p:spTgt spid="44"/>
                                        </p:tgtEl>
                                        <p:attrNameLst>
                                          <p:attrName>style.visibility</p:attrName>
                                        </p:attrNameLst>
                                      </p:cBhvr>
                                      <p:to>
                                        <p:strVal val="hidden"/>
                                      </p:to>
                                    </p:set>
                                  </p:childTnLst>
                                </p:cTn>
                              </p:par>
                            </p:childTnLst>
                          </p:cTn>
                        </p:par>
                        <p:par>
                          <p:cTn id="89" fill="hold">
                            <p:stCondLst>
                              <p:cond delay="500"/>
                            </p:stCondLst>
                            <p:childTnLst>
                              <p:par>
                                <p:cTn id="90" presetID="2" presetClass="entr" presetSubtype="4"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 calcmode="lin" valueType="num">
                                      <p:cBhvr additive="base">
                                        <p:cTn id="92" dur="500" fill="hold"/>
                                        <p:tgtEl>
                                          <p:spTgt spid="45"/>
                                        </p:tgtEl>
                                        <p:attrNameLst>
                                          <p:attrName>ppt_x</p:attrName>
                                        </p:attrNameLst>
                                      </p:cBhvr>
                                      <p:tavLst>
                                        <p:tav tm="0">
                                          <p:val>
                                            <p:strVal val="#ppt_x"/>
                                          </p:val>
                                        </p:tav>
                                        <p:tav tm="100000">
                                          <p:val>
                                            <p:strVal val="#ppt_x"/>
                                          </p:val>
                                        </p:tav>
                                      </p:tavLst>
                                    </p:anim>
                                    <p:anim calcmode="lin" valueType="num">
                                      <p:cBhvr additive="base">
                                        <p:cTn id="93" dur="500" fill="hold"/>
                                        <p:tgtEl>
                                          <p:spTgt spid="45"/>
                                        </p:tgtEl>
                                        <p:attrNameLst>
                                          <p:attrName>ppt_y</p:attrName>
                                        </p:attrNameLst>
                                      </p:cBhvr>
                                      <p:tavLst>
                                        <p:tav tm="0">
                                          <p:val>
                                            <p:strVal val="1+#ppt_h/2"/>
                                          </p:val>
                                        </p:tav>
                                        <p:tav tm="100000">
                                          <p:val>
                                            <p:strVal val="#ppt_y"/>
                                          </p:val>
                                        </p:tav>
                                      </p:tavLst>
                                    </p:anim>
                                  </p:childTnLst>
                                </p:cTn>
                              </p:par>
                            </p:childTnLst>
                          </p:cTn>
                        </p:par>
                        <p:par>
                          <p:cTn id="94" fill="hold">
                            <p:stCondLst>
                              <p:cond delay="1000"/>
                            </p:stCondLst>
                            <p:childTnLst>
                              <p:par>
                                <p:cTn id="95" presetID="22" presetClass="entr" presetSubtype="1" fill="hold" grpId="0" nodeType="after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wipe(up)">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xit" presetSubtype="32" fill="hold" nodeType="clickEffect">
                                  <p:stCondLst>
                                    <p:cond delay="0"/>
                                  </p:stCondLst>
                                  <p:childTnLst>
                                    <p:anim calcmode="lin" valueType="num">
                                      <p:cBhvr>
                                        <p:cTn id="101" dur="500"/>
                                        <p:tgtEl>
                                          <p:spTgt spid="45"/>
                                        </p:tgtEl>
                                        <p:attrNameLst>
                                          <p:attrName>ppt_w</p:attrName>
                                        </p:attrNameLst>
                                      </p:cBhvr>
                                      <p:tavLst>
                                        <p:tav tm="0">
                                          <p:val>
                                            <p:strVal val="ppt_w"/>
                                          </p:val>
                                        </p:tav>
                                        <p:tav tm="100000">
                                          <p:val>
                                            <p:fltVal val="0"/>
                                          </p:val>
                                        </p:tav>
                                      </p:tavLst>
                                    </p:anim>
                                    <p:anim calcmode="lin" valueType="num">
                                      <p:cBhvr>
                                        <p:cTn id="102" dur="500"/>
                                        <p:tgtEl>
                                          <p:spTgt spid="45"/>
                                        </p:tgtEl>
                                        <p:attrNameLst>
                                          <p:attrName>ppt_h</p:attrName>
                                        </p:attrNameLst>
                                      </p:cBhvr>
                                      <p:tavLst>
                                        <p:tav tm="0">
                                          <p:val>
                                            <p:strVal val="ppt_h"/>
                                          </p:val>
                                        </p:tav>
                                        <p:tav tm="100000">
                                          <p:val>
                                            <p:fltVal val="0"/>
                                          </p:val>
                                        </p:tav>
                                      </p:tavLst>
                                    </p:anim>
                                    <p:animEffect transition="out" filter="fade">
                                      <p:cBhvr>
                                        <p:cTn id="103" dur="500"/>
                                        <p:tgtEl>
                                          <p:spTgt spid="45"/>
                                        </p:tgtEl>
                                      </p:cBhvr>
                                    </p:animEffect>
                                    <p:set>
                                      <p:cBhvr>
                                        <p:cTn id="104" dur="1" fill="hold">
                                          <p:stCondLst>
                                            <p:cond delay="499"/>
                                          </p:stCondLst>
                                        </p:cTn>
                                        <p:tgtEl>
                                          <p:spTgt spid="45"/>
                                        </p:tgtEl>
                                        <p:attrNameLst>
                                          <p:attrName>style.visibility</p:attrName>
                                        </p:attrNameLst>
                                      </p:cBhvr>
                                      <p:to>
                                        <p:strVal val="hidden"/>
                                      </p:to>
                                    </p:set>
                                  </p:childTnLst>
                                </p:cTn>
                              </p:par>
                              <p:par>
                                <p:cTn id="105" presetID="53" presetClass="exit" presetSubtype="32" fill="hold" grpId="1" nodeType="withEffect">
                                  <p:stCondLst>
                                    <p:cond delay="0"/>
                                  </p:stCondLst>
                                  <p:childTnLst>
                                    <p:anim calcmode="lin" valueType="num">
                                      <p:cBhvr>
                                        <p:cTn id="106" dur="500"/>
                                        <p:tgtEl>
                                          <p:spTgt spid="50"/>
                                        </p:tgtEl>
                                        <p:attrNameLst>
                                          <p:attrName>ppt_w</p:attrName>
                                        </p:attrNameLst>
                                      </p:cBhvr>
                                      <p:tavLst>
                                        <p:tav tm="0">
                                          <p:val>
                                            <p:strVal val="ppt_w"/>
                                          </p:val>
                                        </p:tav>
                                        <p:tav tm="100000">
                                          <p:val>
                                            <p:fltVal val="0"/>
                                          </p:val>
                                        </p:tav>
                                      </p:tavLst>
                                    </p:anim>
                                    <p:anim calcmode="lin" valueType="num">
                                      <p:cBhvr>
                                        <p:cTn id="107" dur="500"/>
                                        <p:tgtEl>
                                          <p:spTgt spid="50"/>
                                        </p:tgtEl>
                                        <p:attrNameLst>
                                          <p:attrName>ppt_h</p:attrName>
                                        </p:attrNameLst>
                                      </p:cBhvr>
                                      <p:tavLst>
                                        <p:tav tm="0">
                                          <p:val>
                                            <p:strVal val="ppt_h"/>
                                          </p:val>
                                        </p:tav>
                                        <p:tav tm="100000">
                                          <p:val>
                                            <p:fltVal val="0"/>
                                          </p:val>
                                        </p:tav>
                                      </p:tavLst>
                                    </p:anim>
                                    <p:animEffect transition="out" filter="fade">
                                      <p:cBhvr>
                                        <p:cTn id="108" dur="500"/>
                                        <p:tgtEl>
                                          <p:spTgt spid="50"/>
                                        </p:tgtEl>
                                      </p:cBhvr>
                                    </p:animEffect>
                                    <p:set>
                                      <p:cBhvr>
                                        <p:cTn id="109" dur="1" fill="hold">
                                          <p:stCondLst>
                                            <p:cond delay="499"/>
                                          </p:stCondLst>
                                        </p:cTn>
                                        <p:tgtEl>
                                          <p:spTgt spid="50"/>
                                        </p:tgtEl>
                                        <p:attrNameLst>
                                          <p:attrName>style.visibility</p:attrName>
                                        </p:attrNameLst>
                                      </p:cBhvr>
                                      <p:to>
                                        <p:strVal val="hidden"/>
                                      </p:to>
                                    </p:set>
                                  </p:childTnLst>
                                </p:cTn>
                              </p:par>
                            </p:childTnLst>
                          </p:cTn>
                        </p:par>
                        <p:par>
                          <p:cTn id="110" fill="hold">
                            <p:stCondLst>
                              <p:cond delay="500"/>
                            </p:stCondLst>
                            <p:childTnLst>
                              <p:par>
                                <p:cTn id="111" presetID="2" presetClass="entr" presetSubtype="4" fill="hold" nodeType="afterEffect">
                                  <p:stCondLst>
                                    <p:cond delay="0"/>
                                  </p:stCondLst>
                                  <p:childTnLst>
                                    <p:set>
                                      <p:cBhvr>
                                        <p:cTn id="112" dur="1" fill="hold">
                                          <p:stCondLst>
                                            <p:cond delay="0"/>
                                          </p:stCondLst>
                                        </p:cTn>
                                        <p:tgtEl>
                                          <p:spTgt spid="46"/>
                                        </p:tgtEl>
                                        <p:attrNameLst>
                                          <p:attrName>style.visibility</p:attrName>
                                        </p:attrNameLst>
                                      </p:cBhvr>
                                      <p:to>
                                        <p:strVal val="visible"/>
                                      </p:to>
                                    </p:set>
                                    <p:anim calcmode="lin" valueType="num">
                                      <p:cBhvr additive="base">
                                        <p:cTn id="113" dur="500" fill="hold"/>
                                        <p:tgtEl>
                                          <p:spTgt spid="46"/>
                                        </p:tgtEl>
                                        <p:attrNameLst>
                                          <p:attrName>ppt_x</p:attrName>
                                        </p:attrNameLst>
                                      </p:cBhvr>
                                      <p:tavLst>
                                        <p:tav tm="0">
                                          <p:val>
                                            <p:strVal val="#ppt_x"/>
                                          </p:val>
                                        </p:tav>
                                        <p:tav tm="100000">
                                          <p:val>
                                            <p:strVal val="#ppt_x"/>
                                          </p:val>
                                        </p:tav>
                                      </p:tavLst>
                                    </p:anim>
                                    <p:anim calcmode="lin" valueType="num">
                                      <p:cBhvr additive="base">
                                        <p:cTn id="114" dur="500" fill="hold"/>
                                        <p:tgtEl>
                                          <p:spTgt spid="46"/>
                                        </p:tgtEl>
                                        <p:attrNameLst>
                                          <p:attrName>ppt_y</p:attrName>
                                        </p:attrNameLst>
                                      </p:cBhvr>
                                      <p:tavLst>
                                        <p:tav tm="0">
                                          <p:val>
                                            <p:strVal val="1+#ppt_h/2"/>
                                          </p:val>
                                        </p:tav>
                                        <p:tav tm="100000">
                                          <p:val>
                                            <p:strVal val="#ppt_y"/>
                                          </p:val>
                                        </p:tav>
                                      </p:tavLst>
                                    </p:anim>
                                  </p:childTnLst>
                                </p:cTn>
                              </p:par>
                            </p:childTnLst>
                          </p:cTn>
                        </p:par>
                        <p:par>
                          <p:cTn id="115" fill="hold">
                            <p:stCondLst>
                              <p:cond delay="1000"/>
                            </p:stCondLst>
                            <p:childTnLst>
                              <p:par>
                                <p:cTn id="116" presetID="53" presetClass="entr" presetSubtype="16" fill="hold" grpId="1" nodeType="afterEffect">
                                  <p:stCondLst>
                                    <p:cond delay="0"/>
                                  </p:stCondLst>
                                  <p:childTnLst>
                                    <p:set>
                                      <p:cBhvr>
                                        <p:cTn id="117" dur="1" fill="hold">
                                          <p:stCondLst>
                                            <p:cond delay="0"/>
                                          </p:stCondLst>
                                        </p:cTn>
                                        <p:tgtEl>
                                          <p:spTgt spid="51"/>
                                        </p:tgtEl>
                                        <p:attrNameLst>
                                          <p:attrName>style.visibility</p:attrName>
                                        </p:attrNameLst>
                                      </p:cBhvr>
                                      <p:to>
                                        <p:strVal val="visible"/>
                                      </p:to>
                                    </p:set>
                                    <p:anim calcmode="lin" valueType="num">
                                      <p:cBhvr>
                                        <p:cTn id="118" dur="500" fill="hold"/>
                                        <p:tgtEl>
                                          <p:spTgt spid="51"/>
                                        </p:tgtEl>
                                        <p:attrNameLst>
                                          <p:attrName>ppt_w</p:attrName>
                                        </p:attrNameLst>
                                      </p:cBhvr>
                                      <p:tavLst>
                                        <p:tav tm="0">
                                          <p:val>
                                            <p:fltVal val="0"/>
                                          </p:val>
                                        </p:tav>
                                        <p:tav tm="100000">
                                          <p:val>
                                            <p:strVal val="#ppt_w"/>
                                          </p:val>
                                        </p:tav>
                                      </p:tavLst>
                                    </p:anim>
                                    <p:anim calcmode="lin" valueType="num">
                                      <p:cBhvr>
                                        <p:cTn id="119" dur="500" fill="hold"/>
                                        <p:tgtEl>
                                          <p:spTgt spid="51"/>
                                        </p:tgtEl>
                                        <p:attrNameLst>
                                          <p:attrName>ppt_h</p:attrName>
                                        </p:attrNameLst>
                                      </p:cBhvr>
                                      <p:tavLst>
                                        <p:tav tm="0">
                                          <p:val>
                                            <p:fltVal val="0"/>
                                          </p:val>
                                        </p:tav>
                                        <p:tav tm="100000">
                                          <p:val>
                                            <p:strVal val="#ppt_h"/>
                                          </p:val>
                                        </p:tav>
                                      </p:tavLst>
                                    </p:anim>
                                    <p:animEffect transition="in" filter="fade">
                                      <p:cBhvr>
                                        <p:cTn id="120" dur="500"/>
                                        <p:tgtEl>
                                          <p:spTgt spid="51"/>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xit" presetSubtype="1" fill="hold" nodeType="clickEffect">
                                  <p:stCondLst>
                                    <p:cond delay="0"/>
                                  </p:stCondLst>
                                  <p:childTnLst>
                                    <p:animEffect transition="out" filter="wipe(up)">
                                      <p:cBhvr>
                                        <p:cTn id="124" dur="500"/>
                                        <p:tgtEl>
                                          <p:spTgt spid="46"/>
                                        </p:tgtEl>
                                      </p:cBhvr>
                                    </p:animEffect>
                                    <p:set>
                                      <p:cBhvr>
                                        <p:cTn id="125" dur="1" fill="hold">
                                          <p:stCondLst>
                                            <p:cond delay="499"/>
                                          </p:stCondLst>
                                        </p:cTn>
                                        <p:tgtEl>
                                          <p:spTgt spid="46"/>
                                        </p:tgtEl>
                                        <p:attrNameLst>
                                          <p:attrName>style.visibility</p:attrName>
                                        </p:attrNameLst>
                                      </p:cBhvr>
                                      <p:to>
                                        <p:strVal val="hidden"/>
                                      </p:to>
                                    </p:set>
                                  </p:childTnLst>
                                </p:cTn>
                              </p:par>
                              <p:par>
                                <p:cTn id="126" presetID="22" presetClass="exit" presetSubtype="1" fill="hold" grpId="0" nodeType="withEffect">
                                  <p:stCondLst>
                                    <p:cond delay="0"/>
                                  </p:stCondLst>
                                  <p:childTnLst>
                                    <p:animEffect transition="out" filter="wipe(up)">
                                      <p:cBhvr>
                                        <p:cTn id="127" dur="500"/>
                                        <p:tgtEl>
                                          <p:spTgt spid="51"/>
                                        </p:tgtEl>
                                      </p:cBhvr>
                                    </p:animEffect>
                                    <p:set>
                                      <p:cBhvr>
                                        <p:cTn id="128" dur="1" fill="hold">
                                          <p:stCondLst>
                                            <p:cond delay="499"/>
                                          </p:stCondLst>
                                        </p:cTn>
                                        <p:tgtEl>
                                          <p:spTgt spid="51"/>
                                        </p:tgtEl>
                                        <p:attrNameLst>
                                          <p:attrName>style.visibility</p:attrName>
                                        </p:attrNameLst>
                                      </p:cBhvr>
                                      <p:to>
                                        <p:strVal val="hidden"/>
                                      </p:to>
                                    </p:set>
                                  </p:childTnLst>
                                </p:cTn>
                              </p:par>
                            </p:childTnLst>
                          </p:cTn>
                        </p:par>
                        <p:par>
                          <p:cTn id="129" fill="hold">
                            <p:stCondLst>
                              <p:cond delay="500"/>
                            </p:stCondLst>
                            <p:childTnLst>
                              <p:par>
                                <p:cTn id="130" presetID="53" presetClass="entr" presetSubtype="16" fill="hold" nodeType="afterEffect">
                                  <p:stCondLst>
                                    <p:cond delay="0"/>
                                  </p:stCondLst>
                                  <p:childTnLst>
                                    <p:set>
                                      <p:cBhvr>
                                        <p:cTn id="131" dur="1" fill="hold">
                                          <p:stCondLst>
                                            <p:cond delay="0"/>
                                          </p:stCondLst>
                                        </p:cTn>
                                        <p:tgtEl>
                                          <p:spTgt spid="47"/>
                                        </p:tgtEl>
                                        <p:attrNameLst>
                                          <p:attrName>style.visibility</p:attrName>
                                        </p:attrNameLst>
                                      </p:cBhvr>
                                      <p:to>
                                        <p:strVal val="visible"/>
                                      </p:to>
                                    </p:set>
                                    <p:anim calcmode="lin" valueType="num">
                                      <p:cBhvr>
                                        <p:cTn id="132" dur="500" fill="hold"/>
                                        <p:tgtEl>
                                          <p:spTgt spid="47"/>
                                        </p:tgtEl>
                                        <p:attrNameLst>
                                          <p:attrName>ppt_w</p:attrName>
                                        </p:attrNameLst>
                                      </p:cBhvr>
                                      <p:tavLst>
                                        <p:tav tm="0">
                                          <p:val>
                                            <p:fltVal val="0"/>
                                          </p:val>
                                        </p:tav>
                                        <p:tav tm="100000">
                                          <p:val>
                                            <p:strVal val="#ppt_w"/>
                                          </p:val>
                                        </p:tav>
                                      </p:tavLst>
                                    </p:anim>
                                    <p:anim calcmode="lin" valueType="num">
                                      <p:cBhvr>
                                        <p:cTn id="133" dur="500" fill="hold"/>
                                        <p:tgtEl>
                                          <p:spTgt spid="47"/>
                                        </p:tgtEl>
                                        <p:attrNameLst>
                                          <p:attrName>ppt_h</p:attrName>
                                        </p:attrNameLst>
                                      </p:cBhvr>
                                      <p:tavLst>
                                        <p:tav tm="0">
                                          <p:val>
                                            <p:fltVal val="0"/>
                                          </p:val>
                                        </p:tav>
                                        <p:tav tm="100000">
                                          <p:val>
                                            <p:strVal val="#ppt_h"/>
                                          </p:val>
                                        </p:tav>
                                      </p:tavLst>
                                    </p:anim>
                                    <p:animEffect transition="in" filter="fade">
                                      <p:cBhvr>
                                        <p:cTn id="134" dur="500"/>
                                        <p:tgtEl>
                                          <p:spTgt spid="47"/>
                                        </p:tgtEl>
                                      </p:cBhvr>
                                    </p:animEffect>
                                  </p:childTnLst>
                                </p:cTn>
                              </p:par>
                            </p:childTnLst>
                          </p:cTn>
                        </p:par>
                        <p:par>
                          <p:cTn id="135" fill="hold">
                            <p:stCondLst>
                              <p:cond delay="1000"/>
                            </p:stCondLst>
                            <p:childTnLst>
                              <p:par>
                                <p:cTn id="136" presetID="53" presetClass="entr" presetSubtype="16" fill="hold" grpId="0" nodeType="afterEffect">
                                  <p:stCondLst>
                                    <p:cond delay="0"/>
                                  </p:stCondLst>
                                  <p:childTnLst>
                                    <p:set>
                                      <p:cBhvr>
                                        <p:cTn id="137" dur="1" fill="hold">
                                          <p:stCondLst>
                                            <p:cond delay="0"/>
                                          </p:stCondLst>
                                        </p:cTn>
                                        <p:tgtEl>
                                          <p:spTgt spid="52"/>
                                        </p:tgtEl>
                                        <p:attrNameLst>
                                          <p:attrName>style.visibility</p:attrName>
                                        </p:attrNameLst>
                                      </p:cBhvr>
                                      <p:to>
                                        <p:strVal val="visible"/>
                                      </p:to>
                                    </p:set>
                                    <p:anim calcmode="lin" valueType="num">
                                      <p:cBhvr>
                                        <p:cTn id="138" dur="500" fill="hold"/>
                                        <p:tgtEl>
                                          <p:spTgt spid="52"/>
                                        </p:tgtEl>
                                        <p:attrNameLst>
                                          <p:attrName>ppt_w</p:attrName>
                                        </p:attrNameLst>
                                      </p:cBhvr>
                                      <p:tavLst>
                                        <p:tav tm="0">
                                          <p:val>
                                            <p:fltVal val="0"/>
                                          </p:val>
                                        </p:tav>
                                        <p:tav tm="100000">
                                          <p:val>
                                            <p:strVal val="#ppt_w"/>
                                          </p:val>
                                        </p:tav>
                                      </p:tavLst>
                                    </p:anim>
                                    <p:anim calcmode="lin" valueType="num">
                                      <p:cBhvr>
                                        <p:cTn id="139" dur="500" fill="hold"/>
                                        <p:tgtEl>
                                          <p:spTgt spid="52"/>
                                        </p:tgtEl>
                                        <p:attrNameLst>
                                          <p:attrName>ppt_h</p:attrName>
                                        </p:attrNameLst>
                                      </p:cBhvr>
                                      <p:tavLst>
                                        <p:tav tm="0">
                                          <p:val>
                                            <p:fltVal val="0"/>
                                          </p:val>
                                        </p:tav>
                                        <p:tav tm="100000">
                                          <p:val>
                                            <p:strVal val="#ppt_h"/>
                                          </p:val>
                                        </p:tav>
                                      </p:tavLst>
                                    </p:anim>
                                    <p:animEffect transition="in" filter="fade">
                                      <p:cBhvr>
                                        <p:cTn id="140" dur="500"/>
                                        <p:tgtEl>
                                          <p:spTgt spid="52"/>
                                        </p:tgtEl>
                                      </p:cBhvr>
                                    </p:animEffect>
                                  </p:childTnLst>
                                </p:cTn>
                              </p:par>
                            </p:childTnLst>
                          </p:cTn>
                        </p:par>
                      </p:childTnLst>
                    </p:cTn>
                  </p:par>
                  <p:par>
                    <p:cTn id="141" fill="hold">
                      <p:stCondLst>
                        <p:cond delay="indefinite"/>
                      </p:stCondLst>
                      <p:childTnLst>
                        <p:par>
                          <p:cTn id="142" fill="hold">
                            <p:stCondLst>
                              <p:cond delay="0"/>
                            </p:stCondLst>
                            <p:childTnLst>
                              <p:par>
                                <p:cTn id="143" presetID="31" presetClass="exit" presetSubtype="0" fill="hold" nodeType="clickEffect">
                                  <p:stCondLst>
                                    <p:cond delay="0"/>
                                  </p:stCondLst>
                                  <p:childTnLst>
                                    <p:anim calcmode="lin" valueType="num">
                                      <p:cBhvr>
                                        <p:cTn id="144" dur="1000"/>
                                        <p:tgtEl>
                                          <p:spTgt spid="47"/>
                                        </p:tgtEl>
                                        <p:attrNameLst>
                                          <p:attrName>ppt_w</p:attrName>
                                        </p:attrNameLst>
                                      </p:cBhvr>
                                      <p:tavLst>
                                        <p:tav tm="0">
                                          <p:val>
                                            <p:strVal val="ppt_w"/>
                                          </p:val>
                                        </p:tav>
                                        <p:tav tm="100000">
                                          <p:val>
                                            <p:fltVal val="0"/>
                                          </p:val>
                                        </p:tav>
                                      </p:tavLst>
                                    </p:anim>
                                    <p:anim calcmode="lin" valueType="num">
                                      <p:cBhvr>
                                        <p:cTn id="145" dur="1000"/>
                                        <p:tgtEl>
                                          <p:spTgt spid="47"/>
                                        </p:tgtEl>
                                        <p:attrNameLst>
                                          <p:attrName>ppt_h</p:attrName>
                                        </p:attrNameLst>
                                      </p:cBhvr>
                                      <p:tavLst>
                                        <p:tav tm="0">
                                          <p:val>
                                            <p:strVal val="ppt_h"/>
                                          </p:val>
                                        </p:tav>
                                        <p:tav tm="100000">
                                          <p:val>
                                            <p:fltVal val="0"/>
                                          </p:val>
                                        </p:tav>
                                      </p:tavLst>
                                    </p:anim>
                                    <p:anim calcmode="lin" valueType="num">
                                      <p:cBhvr>
                                        <p:cTn id="146" dur="1000"/>
                                        <p:tgtEl>
                                          <p:spTgt spid="47"/>
                                        </p:tgtEl>
                                        <p:attrNameLst>
                                          <p:attrName>style.rotation</p:attrName>
                                        </p:attrNameLst>
                                      </p:cBhvr>
                                      <p:tavLst>
                                        <p:tav tm="0">
                                          <p:val>
                                            <p:fltVal val="0"/>
                                          </p:val>
                                        </p:tav>
                                        <p:tav tm="100000">
                                          <p:val>
                                            <p:fltVal val="90"/>
                                          </p:val>
                                        </p:tav>
                                      </p:tavLst>
                                    </p:anim>
                                    <p:animEffect transition="out" filter="fade">
                                      <p:cBhvr>
                                        <p:cTn id="147" dur="1000"/>
                                        <p:tgtEl>
                                          <p:spTgt spid="47"/>
                                        </p:tgtEl>
                                      </p:cBhvr>
                                    </p:animEffect>
                                    <p:set>
                                      <p:cBhvr>
                                        <p:cTn id="148" dur="1" fill="hold">
                                          <p:stCondLst>
                                            <p:cond delay="999"/>
                                          </p:stCondLst>
                                        </p:cTn>
                                        <p:tgtEl>
                                          <p:spTgt spid="47"/>
                                        </p:tgtEl>
                                        <p:attrNameLst>
                                          <p:attrName>style.visibility</p:attrName>
                                        </p:attrNameLst>
                                      </p:cBhvr>
                                      <p:to>
                                        <p:strVal val="hidden"/>
                                      </p:to>
                                    </p:set>
                                  </p:childTnLst>
                                </p:cTn>
                              </p:par>
                              <p:par>
                                <p:cTn id="149" presetID="31" presetClass="exit" presetSubtype="0" fill="hold" grpId="1" nodeType="withEffect">
                                  <p:stCondLst>
                                    <p:cond delay="0"/>
                                  </p:stCondLst>
                                  <p:childTnLst>
                                    <p:anim calcmode="lin" valueType="num">
                                      <p:cBhvr>
                                        <p:cTn id="150" dur="1000"/>
                                        <p:tgtEl>
                                          <p:spTgt spid="52"/>
                                        </p:tgtEl>
                                        <p:attrNameLst>
                                          <p:attrName>ppt_w</p:attrName>
                                        </p:attrNameLst>
                                      </p:cBhvr>
                                      <p:tavLst>
                                        <p:tav tm="0">
                                          <p:val>
                                            <p:strVal val="ppt_w"/>
                                          </p:val>
                                        </p:tav>
                                        <p:tav tm="100000">
                                          <p:val>
                                            <p:fltVal val="0"/>
                                          </p:val>
                                        </p:tav>
                                      </p:tavLst>
                                    </p:anim>
                                    <p:anim calcmode="lin" valueType="num">
                                      <p:cBhvr>
                                        <p:cTn id="151" dur="1000"/>
                                        <p:tgtEl>
                                          <p:spTgt spid="52"/>
                                        </p:tgtEl>
                                        <p:attrNameLst>
                                          <p:attrName>ppt_h</p:attrName>
                                        </p:attrNameLst>
                                      </p:cBhvr>
                                      <p:tavLst>
                                        <p:tav tm="0">
                                          <p:val>
                                            <p:strVal val="ppt_h"/>
                                          </p:val>
                                        </p:tav>
                                        <p:tav tm="100000">
                                          <p:val>
                                            <p:fltVal val="0"/>
                                          </p:val>
                                        </p:tav>
                                      </p:tavLst>
                                    </p:anim>
                                    <p:anim calcmode="lin" valueType="num">
                                      <p:cBhvr>
                                        <p:cTn id="152" dur="1000"/>
                                        <p:tgtEl>
                                          <p:spTgt spid="52"/>
                                        </p:tgtEl>
                                        <p:attrNameLst>
                                          <p:attrName>style.rotation</p:attrName>
                                        </p:attrNameLst>
                                      </p:cBhvr>
                                      <p:tavLst>
                                        <p:tav tm="0">
                                          <p:val>
                                            <p:fltVal val="0"/>
                                          </p:val>
                                        </p:tav>
                                        <p:tav tm="100000">
                                          <p:val>
                                            <p:fltVal val="90"/>
                                          </p:val>
                                        </p:tav>
                                      </p:tavLst>
                                    </p:anim>
                                    <p:animEffect transition="out" filter="fade">
                                      <p:cBhvr>
                                        <p:cTn id="153" dur="1000"/>
                                        <p:tgtEl>
                                          <p:spTgt spid="52"/>
                                        </p:tgtEl>
                                      </p:cBhvr>
                                    </p:animEffect>
                                    <p:set>
                                      <p:cBhvr>
                                        <p:cTn id="154" dur="1" fill="hold">
                                          <p:stCondLst>
                                            <p:cond delay="999"/>
                                          </p:stCondLst>
                                        </p:cTn>
                                        <p:tgtEl>
                                          <p:spTgt spid="52"/>
                                        </p:tgtEl>
                                        <p:attrNameLst>
                                          <p:attrName>style.visibility</p:attrName>
                                        </p:attrNameLst>
                                      </p:cBhvr>
                                      <p:to>
                                        <p:strVal val="hidden"/>
                                      </p:to>
                                    </p:set>
                                  </p:childTnLst>
                                </p:cTn>
                              </p:par>
                              <p:par>
                                <p:cTn id="155" presetID="10" presetClass="exit" presetSubtype="0" fill="hold" grpId="0" nodeType="withEffect">
                                  <p:stCondLst>
                                    <p:cond delay="0"/>
                                  </p:stCondLst>
                                  <p:childTnLst>
                                    <p:animEffect transition="out" filter="fade">
                                      <p:cBhvr>
                                        <p:cTn id="156" dur="500"/>
                                        <p:tgtEl>
                                          <p:spTgt spid="31"/>
                                        </p:tgtEl>
                                      </p:cBhvr>
                                    </p:animEffect>
                                    <p:set>
                                      <p:cBhvr>
                                        <p:cTn id="157" dur="1" fill="hold">
                                          <p:stCondLst>
                                            <p:cond delay="499"/>
                                          </p:stCondLst>
                                        </p:cTn>
                                        <p:tgtEl>
                                          <p:spTgt spid="31"/>
                                        </p:tgtEl>
                                        <p:attrNameLst>
                                          <p:attrName>style.visibility</p:attrName>
                                        </p:attrNameLst>
                                      </p:cBhvr>
                                      <p:to>
                                        <p:strVal val="hidden"/>
                                      </p:to>
                                    </p:set>
                                  </p:childTnLst>
                                </p:cTn>
                              </p:par>
                            </p:childTnLst>
                          </p:cTn>
                        </p:par>
                        <p:par>
                          <p:cTn id="158" fill="hold">
                            <p:stCondLst>
                              <p:cond delay="1000"/>
                            </p:stCondLst>
                            <p:childTnLst>
                              <p:par>
                                <p:cTn id="159" presetID="31" presetClass="entr" presetSubtype="0" fill="hold" grpId="2" nodeType="afterEffect">
                                  <p:stCondLst>
                                    <p:cond delay="0"/>
                                  </p:stCondLst>
                                  <p:childTnLst>
                                    <p:set>
                                      <p:cBhvr>
                                        <p:cTn id="160" dur="1" fill="hold">
                                          <p:stCondLst>
                                            <p:cond delay="0"/>
                                          </p:stCondLst>
                                        </p:cTn>
                                        <p:tgtEl>
                                          <p:spTgt spid="53"/>
                                        </p:tgtEl>
                                        <p:attrNameLst>
                                          <p:attrName>style.visibility</p:attrName>
                                        </p:attrNameLst>
                                      </p:cBhvr>
                                      <p:to>
                                        <p:strVal val="visible"/>
                                      </p:to>
                                    </p:set>
                                    <p:anim calcmode="lin" valueType="num">
                                      <p:cBhvr>
                                        <p:cTn id="161" dur="1000" fill="hold"/>
                                        <p:tgtEl>
                                          <p:spTgt spid="53"/>
                                        </p:tgtEl>
                                        <p:attrNameLst>
                                          <p:attrName>ppt_w</p:attrName>
                                        </p:attrNameLst>
                                      </p:cBhvr>
                                      <p:tavLst>
                                        <p:tav tm="0">
                                          <p:val>
                                            <p:fltVal val="0"/>
                                          </p:val>
                                        </p:tav>
                                        <p:tav tm="100000">
                                          <p:val>
                                            <p:strVal val="#ppt_w"/>
                                          </p:val>
                                        </p:tav>
                                      </p:tavLst>
                                    </p:anim>
                                    <p:anim calcmode="lin" valueType="num">
                                      <p:cBhvr>
                                        <p:cTn id="162" dur="1000" fill="hold"/>
                                        <p:tgtEl>
                                          <p:spTgt spid="53"/>
                                        </p:tgtEl>
                                        <p:attrNameLst>
                                          <p:attrName>ppt_h</p:attrName>
                                        </p:attrNameLst>
                                      </p:cBhvr>
                                      <p:tavLst>
                                        <p:tav tm="0">
                                          <p:val>
                                            <p:fltVal val="0"/>
                                          </p:val>
                                        </p:tav>
                                        <p:tav tm="100000">
                                          <p:val>
                                            <p:strVal val="#ppt_h"/>
                                          </p:val>
                                        </p:tav>
                                      </p:tavLst>
                                    </p:anim>
                                    <p:anim calcmode="lin" valueType="num">
                                      <p:cBhvr>
                                        <p:cTn id="163" dur="1000" fill="hold"/>
                                        <p:tgtEl>
                                          <p:spTgt spid="53"/>
                                        </p:tgtEl>
                                        <p:attrNameLst>
                                          <p:attrName>style.rotation</p:attrName>
                                        </p:attrNameLst>
                                      </p:cBhvr>
                                      <p:tavLst>
                                        <p:tav tm="0">
                                          <p:val>
                                            <p:fltVal val="90"/>
                                          </p:val>
                                        </p:tav>
                                        <p:tav tm="100000">
                                          <p:val>
                                            <p:fltVal val="0"/>
                                          </p:val>
                                        </p:tav>
                                      </p:tavLst>
                                    </p:anim>
                                    <p:animEffect transition="in" filter="fade">
                                      <p:cBhvr>
                                        <p:cTn id="164" dur="1000"/>
                                        <p:tgtEl>
                                          <p:spTgt spid="53"/>
                                        </p:tgtEl>
                                      </p:cBhvr>
                                    </p:animEffect>
                                  </p:childTnLst>
                                </p:cTn>
                              </p:par>
                            </p:childTnLst>
                          </p:cTn>
                        </p:par>
                        <p:par>
                          <p:cTn id="165" fill="hold">
                            <p:stCondLst>
                              <p:cond delay="2000"/>
                            </p:stCondLst>
                            <p:childTnLst>
                              <p:par>
                                <p:cTn id="166" presetID="53" presetClass="entr" presetSubtype="16" fill="hold" nodeType="afterEffect">
                                  <p:stCondLst>
                                    <p:cond delay="0"/>
                                  </p:stCondLst>
                                  <p:childTnLst>
                                    <p:set>
                                      <p:cBhvr>
                                        <p:cTn id="167" dur="1" fill="hold">
                                          <p:stCondLst>
                                            <p:cond delay="0"/>
                                          </p:stCondLst>
                                        </p:cTn>
                                        <p:tgtEl>
                                          <p:spTgt spid="55"/>
                                        </p:tgtEl>
                                        <p:attrNameLst>
                                          <p:attrName>style.visibility</p:attrName>
                                        </p:attrNameLst>
                                      </p:cBhvr>
                                      <p:to>
                                        <p:strVal val="visible"/>
                                      </p:to>
                                    </p:set>
                                    <p:anim calcmode="lin" valueType="num">
                                      <p:cBhvr>
                                        <p:cTn id="168" dur="500" fill="hold"/>
                                        <p:tgtEl>
                                          <p:spTgt spid="55"/>
                                        </p:tgtEl>
                                        <p:attrNameLst>
                                          <p:attrName>ppt_w</p:attrName>
                                        </p:attrNameLst>
                                      </p:cBhvr>
                                      <p:tavLst>
                                        <p:tav tm="0">
                                          <p:val>
                                            <p:fltVal val="0"/>
                                          </p:val>
                                        </p:tav>
                                        <p:tav tm="100000">
                                          <p:val>
                                            <p:strVal val="#ppt_w"/>
                                          </p:val>
                                        </p:tav>
                                      </p:tavLst>
                                    </p:anim>
                                    <p:anim calcmode="lin" valueType="num">
                                      <p:cBhvr>
                                        <p:cTn id="169" dur="500" fill="hold"/>
                                        <p:tgtEl>
                                          <p:spTgt spid="55"/>
                                        </p:tgtEl>
                                        <p:attrNameLst>
                                          <p:attrName>ppt_h</p:attrName>
                                        </p:attrNameLst>
                                      </p:cBhvr>
                                      <p:tavLst>
                                        <p:tav tm="0">
                                          <p:val>
                                            <p:fltVal val="0"/>
                                          </p:val>
                                        </p:tav>
                                        <p:tav tm="100000">
                                          <p:val>
                                            <p:strVal val="#ppt_h"/>
                                          </p:val>
                                        </p:tav>
                                      </p:tavLst>
                                    </p:anim>
                                    <p:animEffect transition="in" filter="fade">
                                      <p:cBhvr>
                                        <p:cTn id="1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31" grpId="0"/>
      <p:bldP spid="49" grpId="0" animBg="1"/>
      <p:bldP spid="49" grpId="1" animBg="1"/>
      <p:bldP spid="50" grpId="0" animBg="1"/>
      <p:bldP spid="50" grpId="1" animBg="1"/>
      <p:bldP spid="51" grpId="0" animBg="1"/>
      <p:bldP spid="51" grpId="1" animBg="1"/>
      <p:bldP spid="52" grpId="0" animBg="1"/>
      <p:bldP spid="52" grpId="1" animBg="1"/>
      <p:bldP spid="53" grpId="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grpSp>
        <p:nvGrpSpPr>
          <p:cNvPr id="41" name="群組 40"/>
          <p:cNvGrpSpPr/>
          <p:nvPr/>
        </p:nvGrpSpPr>
        <p:grpSpPr>
          <a:xfrm>
            <a:off x="4548917" y="3018346"/>
            <a:ext cx="3860022" cy="1625122"/>
            <a:chOff x="4557935" y="3034409"/>
            <a:chExt cx="3860022" cy="1625122"/>
          </a:xfrm>
        </p:grpSpPr>
        <p:sp>
          <p:nvSpPr>
            <p:cNvPr id="6" name="Snip Single Corner Rectangle 4">
              <a:extLst>
                <a:ext uri="{FF2B5EF4-FFF2-40B4-BE49-F238E27FC236}">
                  <a16:creationId xmlns:a16="http://schemas.microsoft.com/office/drawing/2014/main" xmlns="" id="{1F7157FD-350B-40F5-A1CF-418F0C6350AD}"/>
                </a:ext>
              </a:extLst>
            </p:cNvPr>
            <p:cNvSpPr/>
            <p:nvPr/>
          </p:nvSpPr>
          <p:spPr>
            <a:xfrm flipH="1" flipV="1">
              <a:off x="4853957" y="3034409"/>
              <a:ext cx="3564000" cy="1431000"/>
            </a:xfrm>
            <a:prstGeom prst="snip1Rect">
              <a:avLst>
                <a:gd name="adj" fmla="val 50000"/>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14" name="TextBox 13">
              <a:extLst>
                <a:ext uri="{FF2B5EF4-FFF2-40B4-BE49-F238E27FC236}">
                  <a16:creationId xmlns:a16="http://schemas.microsoft.com/office/drawing/2014/main" xmlns="" id="{87FAB42A-1697-436D-8925-BB5E2160899F}"/>
                </a:ext>
              </a:extLst>
            </p:cNvPr>
            <p:cNvSpPr txBox="1"/>
            <p:nvPr/>
          </p:nvSpPr>
          <p:spPr>
            <a:xfrm>
              <a:off x="4557935" y="3874701"/>
              <a:ext cx="741261" cy="784830"/>
            </a:xfrm>
            <a:prstGeom prst="rect">
              <a:avLst/>
            </a:prstGeom>
            <a:noFill/>
          </p:spPr>
          <p:txBody>
            <a:bodyPr wrap="square" rtlCol="0" anchor="ctr">
              <a:spAutoFit/>
            </a:bodyPr>
            <a:lstStyle/>
            <a:p>
              <a:pPr algn="ctr"/>
              <a:r>
                <a:rPr lang="en-US" altLang="ko-KR" sz="4500" b="1" dirty="0">
                  <a:solidFill>
                    <a:schemeClr val="accent2"/>
                  </a:solidFill>
                  <a:cs typeface="Arial" pitchFamily="34" charset="0"/>
                </a:rPr>
                <a:t>T</a:t>
              </a:r>
              <a:endParaRPr lang="ko-KR" altLang="en-US" sz="4500" b="1" dirty="0">
                <a:solidFill>
                  <a:schemeClr val="accent2"/>
                </a:solidFill>
                <a:cs typeface="Arial" pitchFamily="34" charset="0"/>
              </a:endParaRPr>
            </a:p>
          </p:txBody>
        </p:sp>
        <p:grpSp>
          <p:nvGrpSpPr>
            <p:cNvPr id="24" name="Group 74">
              <a:extLst>
                <a:ext uri="{FF2B5EF4-FFF2-40B4-BE49-F238E27FC236}">
                  <a16:creationId xmlns:a16="http://schemas.microsoft.com/office/drawing/2014/main" xmlns="" id="{434FB6D5-69E0-495C-9875-EAC5DB770E72}"/>
                </a:ext>
              </a:extLst>
            </p:cNvPr>
            <p:cNvGrpSpPr/>
            <p:nvPr/>
          </p:nvGrpSpPr>
          <p:grpSpPr>
            <a:xfrm>
              <a:off x="5930946" y="3146590"/>
              <a:ext cx="2308082" cy="739757"/>
              <a:chOff x="314035" y="1583322"/>
              <a:chExt cx="2730078" cy="996203"/>
            </a:xfrm>
          </p:grpSpPr>
          <p:sp>
            <p:nvSpPr>
              <p:cNvPr id="25" name="TextBox 24">
                <a:extLst>
                  <a:ext uri="{FF2B5EF4-FFF2-40B4-BE49-F238E27FC236}">
                    <a16:creationId xmlns:a16="http://schemas.microsoft.com/office/drawing/2014/main" xmlns="" id="{200C7B19-1FF4-4503-A0E9-485D4CA10359}"/>
                  </a:ext>
                </a:extLst>
              </p:cNvPr>
              <p:cNvSpPr txBox="1"/>
              <p:nvPr/>
            </p:nvSpPr>
            <p:spPr>
              <a:xfrm>
                <a:off x="314035" y="1957818"/>
                <a:ext cx="2605241" cy="621707"/>
              </a:xfrm>
              <a:prstGeom prst="rect">
                <a:avLst/>
              </a:prstGeom>
              <a:noFill/>
            </p:spPr>
            <p:txBody>
              <a:bodyPr wrap="square" rtlCol="0">
                <a:spAutoFit/>
              </a:bodyPr>
              <a:lstStyle/>
              <a:p>
                <a:r>
                  <a:rPr lang="en-US" altLang="zh-TW" sz="1200" dirty="0" smtClean="0">
                    <a:solidFill>
                      <a:srgbClr val="000000"/>
                    </a:solidFill>
                    <a:latin typeface="Microsoft YaHei UI" panose="020B0503020204020204" pitchFamily="34" charset="-122"/>
                    <a:ea typeface="Microsoft YaHei UI" panose="020B0503020204020204" pitchFamily="34" charset="-122"/>
                  </a:rPr>
                  <a:t>T1 </a:t>
                </a:r>
                <a:r>
                  <a:rPr lang="zh-TW" altLang="en-US" sz="1200" dirty="0" smtClean="0">
                    <a:solidFill>
                      <a:srgbClr val="000000"/>
                    </a:solidFill>
                    <a:latin typeface="Microsoft YaHei UI" panose="020B0503020204020204" pitchFamily="34" charset="-122"/>
                    <a:ea typeface="Microsoft YaHei UI" panose="020B0503020204020204" pitchFamily="34" charset="-122"/>
                  </a:rPr>
                  <a:t>電影院</a:t>
                </a:r>
                <a:r>
                  <a:rPr lang="zh-TW" altLang="en-US" sz="1200" dirty="0">
                    <a:solidFill>
                      <a:srgbClr val="000000"/>
                    </a:solidFill>
                    <a:latin typeface="Microsoft YaHei UI" panose="020B0503020204020204" pitchFamily="34" charset="-122"/>
                    <a:ea typeface="Microsoft YaHei UI" panose="020B0503020204020204" pitchFamily="34" charset="-122"/>
                  </a:rPr>
                  <a:t>附近沒有</a:t>
                </a:r>
                <a:r>
                  <a:rPr lang="zh-TW" altLang="en-US" sz="1200" dirty="0" smtClean="0">
                    <a:solidFill>
                      <a:srgbClr val="000000"/>
                    </a:solidFill>
                    <a:latin typeface="Microsoft YaHei UI" panose="020B0503020204020204" pitchFamily="34" charset="-122"/>
                    <a:ea typeface="Microsoft YaHei UI" panose="020B0503020204020204" pitchFamily="34" charset="-122"/>
                  </a:rPr>
                  <a:t>停車場</a:t>
                </a:r>
                <a:endParaRPr lang="en-US" altLang="zh-TW" sz="1200" dirty="0">
                  <a:solidFill>
                    <a:srgbClr val="000000"/>
                  </a:solidFill>
                  <a:latin typeface="Microsoft YaHei UI" panose="020B0503020204020204" pitchFamily="34" charset="-122"/>
                  <a:ea typeface="Microsoft YaHei UI" panose="020B0503020204020204" pitchFamily="34" charset="-122"/>
                </a:endParaRPr>
              </a:p>
              <a:p>
                <a:r>
                  <a:rPr lang="en-US" altLang="zh-TW" sz="1200" dirty="0" smtClean="0">
                    <a:solidFill>
                      <a:srgbClr val="000000"/>
                    </a:solidFill>
                    <a:latin typeface="Microsoft YaHei UI" panose="020B0503020204020204" pitchFamily="34" charset="-122"/>
                    <a:ea typeface="Microsoft YaHei UI" panose="020B0503020204020204" pitchFamily="34" charset="-122"/>
                  </a:rPr>
                  <a:t>T2 </a:t>
                </a:r>
                <a:r>
                  <a:rPr lang="zh-TW" altLang="en-US" sz="1200" dirty="0" smtClean="0">
                    <a:solidFill>
                      <a:srgbClr val="000000"/>
                    </a:solidFill>
                    <a:latin typeface="Microsoft YaHei UI" panose="020B0503020204020204" pitchFamily="34" charset="-122"/>
                    <a:ea typeface="Microsoft YaHei UI" panose="020B0503020204020204" pitchFamily="34" charset="-122"/>
                  </a:rPr>
                  <a:t>好萊塢</a:t>
                </a:r>
                <a:r>
                  <a:rPr lang="zh-TW" altLang="en-US" sz="1200" dirty="0">
                    <a:solidFill>
                      <a:srgbClr val="000000"/>
                    </a:solidFill>
                    <a:latin typeface="Microsoft YaHei UI" panose="020B0503020204020204" pitchFamily="34" charset="-122"/>
                    <a:ea typeface="Microsoft YaHei UI" panose="020B0503020204020204" pitchFamily="34" charset="-122"/>
                  </a:rPr>
                  <a:t>影響商業電影市場</a:t>
                </a:r>
                <a:endParaRPr lang="ko-KR" altLang="en-US" sz="1200" dirty="0">
                  <a:solidFill>
                    <a:schemeClr val="tx1">
                      <a:lumMod val="75000"/>
                      <a:lumOff val="25000"/>
                    </a:schemeClr>
                  </a:solidFill>
                  <a:latin typeface="Microsoft YaHei UI" panose="020B0503020204020204" pitchFamily="34" charset="-122"/>
                  <a:cs typeface="Arial" pitchFamily="34" charset="0"/>
                </a:endParaRPr>
              </a:p>
            </p:txBody>
          </p:sp>
          <p:sp>
            <p:nvSpPr>
              <p:cNvPr id="26" name="TextBox 25">
                <a:extLst>
                  <a:ext uri="{FF2B5EF4-FFF2-40B4-BE49-F238E27FC236}">
                    <a16:creationId xmlns:a16="http://schemas.microsoft.com/office/drawing/2014/main" xmlns="" id="{FE698087-4027-4531-B992-ED2767312291}"/>
                  </a:ext>
                </a:extLst>
              </p:cNvPr>
              <p:cNvSpPr txBox="1"/>
              <p:nvPr/>
            </p:nvSpPr>
            <p:spPr>
              <a:xfrm>
                <a:off x="438872" y="1583322"/>
                <a:ext cx="2605241" cy="414473"/>
              </a:xfrm>
              <a:prstGeom prst="rect">
                <a:avLst/>
              </a:prstGeom>
              <a:noFill/>
            </p:spPr>
            <p:txBody>
              <a:bodyPr wrap="square" rtlCol="0">
                <a:spAutoFit/>
              </a:bodyPr>
              <a:lstStyle/>
              <a:p>
                <a:pPr algn="r"/>
                <a:r>
                  <a:rPr lang="ko-KR" altLang="en-US" sz="1400" b="1" dirty="0">
                    <a:solidFill>
                      <a:schemeClr val="tx1">
                        <a:lumMod val="75000"/>
                        <a:lumOff val="25000"/>
                      </a:schemeClr>
                    </a:solidFill>
                    <a:cs typeface="Arial" pitchFamily="34" charset="0"/>
                  </a:rPr>
                  <a:t>Ｔ</a:t>
                </a:r>
                <a:r>
                  <a:rPr lang="zh-TW" altLang="en-US" sz="1400" b="1" dirty="0">
                    <a:solidFill>
                      <a:schemeClr val="tx1">
                        <a:lumMod val="75000"/>
                        <a:lumOff val="25000"/>
                      </a:schemeClr>
                    </a:solidFill>
                    <a:cs typeface="Arial" pitchFamily="34" charset="0"/>
                  </a:rPr>
                  <a:t>威脅</a:t>
                </a:r>
              </a:p>
            </p:txBody>
          </p:sp>
        </p:grpSp>
        <p:sp>
          <p:nvSpPr>
            <p:cNvPr id="30" name="Rectangle 16">
              <a:extLst>
                <a:ext uri="{FF2B5EF4-FFF2-40B4-BE49-F238E27FC236}">
                  <a16:creationId xmlns:a16="http://schemas.microsoft.com/office/drawing/2014/main" xmlns="" id="{7F2B2D87-4B37-477A-9604-12597B47BF5A}"/>
                </a:ext>
              </a:extLst>
            </p:cNvPr>
            <p:cNvSpPr/>
            <p:nvPr/>
          </p:nvSpPr>
          <p:spPr>
            <a:xfrm rot="2700000">
              <a:off x="5419999" y="3570838"/>
              <a:ext cx="254585" cy="45642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grpSp>
        <p:nvGrpSpPr>
          <p:cNvPr id="40" name="群組 39"/>
          <p:cNvGrpSpPr/>
          <p:nvPr/>
        </p:nvGrpSpPr>
        <p:grpSpPr>
          <a:xfrm>
            <a:off x="739863" y="3065264"/>
            <a:ext cx="3976231" cy="1568641"/>
            <a:chOff x="684259" y="3148382"/>
            <a:chExt cx="3976231" cy="1568641"/>
          </a:xfrm>
        </p:grpSpPr>
        <p:grpSp>
          <p:nvGrpSpPr>
            <p:cNvPr id="37" name="群組 36"/>
            <p:cNvGrpSpPr/>
            <p:nvPr/>
          </p:nvGrpSpPr>
          <p:grpSpPr>
            <a:xfrm>
              <a:off x="684259" y="3150207"/>
              <a:ext cx="3976231" cy="1566816"/>
              <a:chOff x="402117" y="3603114"/>
              <a:chExt cx="3976231" cy="1566816"/>
            </a:xfrm>
          </p:grpSpPr>
          <p:sp>
            <p:nvSpPr>
              <p:cNvPr id="5" name="Snip Single Corner Rectangle 3">
                <a:extLst>
                  <a:ext uri="{FF2B5EF4-FFF2-40B4-BE49-F238E27FC236}">
                    <a16:creationId xmlns:a16="http://schemas.microsoft.com/office/drawing/2014/main" xmlns="" id="{CA79B028-F8C0-47E4-81EF-DE55D268049C}"/>
                  </a:ext>
                </a:extLst>
              </p:cNvPr>
              <p:cNvSpPr/>
              <p:nvPr/>
            </p:nvSpPr>
            <p:spPr>
              <a:xfrm flipV="1">
                <a:off x="402117" y="3603114"/>
                <a:ext cx="3564000" cy="1431000"/>
              </a:xfrm>
              <a:prstGeom prst="snip1Rect">
                <a:avLst>
                  <a:gd name="adj" fmla="val 50000"/>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13" name="TextBox 12">
                <a:extLst>
                  <a:ext uri="{FF2B5EF4-FFF2-40B4-BE49-F238E27FC236}">
                    <a16:creationId xmlns:a16="http://schemas.microsoft.com/office/drawing/2014/main" xmlns="" id="{0E248496-611B-4A1A-956A-80B3C3704C37}"/>
                  </a:ext>
                </a:extLst>
              </p:cNvPr>
              <p:cNvSpPr txBox="1"/>
              <p:nvPr/>
            </p:nvSpPr>
            <p:spPr>
              <a:xfrm>
                <a:off x="3637087" y="4385100"/>
                <a:ext cx="741261" cy="784830"/>
              </a:xfrm>
              <a:prstGeom prst="rect">
                <a:avLst/>
              </a:prstGeom>
              <a:noFill/>
            </p:spPr>
            <p:txBody>
              <a:bodyPr wrap="square" rtlCol="0" anchor="ctr">
                <a:spAutoFit/>
              </a:bodyPr>
              <a:lstStyle/>
              <a:p>
                <a:pPr algn="ctr"/>
                <a:r>
                  <a:rPr lang="en-US" altLang="ko-KR" sz="4500" b="1" dirty="0">
                    <a:solidFill>
                      <a:schemeClr val="accent1"/>
                    </a:solidFill>
                    <a:cs typeface="Arial" pitchFamily="34" charset="0"/>
                  </a:rPr>
                  <a:t>O</a:t>
                </a:r>
                <a:endParaRPr lang="ko-KR" altLang="en-US" sz="4500" b="1" dirty="0">
                  <a:solidFill>
                    <a:schemeClr val="accent1"/>
                  </a:solidFill>
                  <a:cs typeface="Arial" pitchFamily="34" charset="0"/>
                </a:endParaRPr>
              </a:p>
            </p:txBody>
          </p:sp>
          <p:sp>
            <p:nvSpPr>
              <p:cNvPr id="27" name="Rectangle 9">
                <a:extLst>
                  <a:ext uri="{FF2B5EF4-FFF2-40B4-BE49-F238E27FC236}">
                    <a16:creationId xmlns:a16="http://schemas.microsoft.com/office/drawing/2014/main" xmlns="" id="{4D5C898C-52F2-410F-A4AE-5F5F851E9C37}"/>
                  </a:ext>
                </a:extLst>
              </p:cNvPr>
              <p:cNvSpPr/>
              <p:nvPr/>
            </p:nvSpPr>
            <p:spPr>
              <a:xfrm>
                <a:off x="3354844" y="4130400"/>
                <a:ext cx="315419" cy="2952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grpSp>
          <p:nvGrpSpPr>
            <p:cNvPr id="18" name="Group 59">
              <a:extLst>
                <a:ext uri="{FF2B5EF4-FFF2-40B4-BE49-F238E27FC236}">
                  <a16:creationId xmlns:a16="http://schemas.microsoft.com/office/drawing/2014/main" xmlns="" id="{E9A069EB-CF78-4FD8-B83D-989FFD6BD120}"/>
                </a:ext>
              </a:extLst>
            </p:cNvPr>
            <p:cNvGrpSpPr/>
            <p:nvPr/>
          </p:nvGrpSpPr>
          <p:grpSpPr>
            <a:xfrm>
              <a:off x="684259" y="3148382"/>
              <a:ext cx="3083411" cy="1414104"/>
              <a:chOff x="-228359" y="1635238"/>
              <a:chExt cx="3647164" cy="1904326"/>
            </a:xfrm>
          </p:grpSpPr>
          <p:sp>
            <p:nvSpPr>
              <p:cNvPr id="19" name="TextBox 18">
                <a:extLst>
                  <a:ext uri="{FF2B5EF4-FFF2-40B4-BE49-F238E27FC236}">
                    <a16:creationId xmlns:a16="http://schemas.microsoft.com/office/drawing/2014/main" xmlns="" id="{E57C8139-88EF-4907-9AAA-26B9C6B3E82B}"/>
                  </a:ext>
                </a:extLst>
              </p:cNvPr>
              <p:cNvSpPr txBox="1"/>
              <p:nvPr/>
            </p:nvSpPr>
            <p:spPr>
              <a:xfrm>
                <a:off x="115833" y="1923122"/>
                <a:ext cx="3302972" cy="1616442"/>
              </a:xfrm>
              <a:prstGeom prst="rect">
                <a:avLst/>
              </a:prstGeom>
              <a:noFill/>
            </p:spPr>
            <p:txBody>
              <a:bodyPr wrap="square" rtlCol="0">
                <a:spAutoFit/>
              </a:bodyPr>
              <a:lstStyle/>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O1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競爭</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對手在郊區或購物中心</a:t>
                </a:r>
              </a:p>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O2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美國</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部分城市鬆綁禁酒令</a:t>
                </a:r>
                <a:b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br>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O3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奧</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斯丁的老動人口年輕且教育</a:t>
                </a:r>
              </a:p>
              <a:p>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     水準</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高</a:t>
                </a:r>
                <a:endPar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endParaRPr>
              </a:p>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O4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奧</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斯丁電影協會與主題電影觀</a:t>
                </a:r>
              </a:p>
              <a:p>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     眾群比較容易建立忠誠度</a:t>
                </a:r>
              </a:p>
            </p:txBody>
          </p:sp>
          <p:sp>
            <p:nvSpPr>
              <p:cNvPr id="20" name="TextBox 19">
                <a:extLst>
                  <a:ext uri="{FF2B5EF4-FFF2-40B4-BE49-F238E27FC236}">
                    <a16:creationId xmlns:a16="http://schemas.microsoft.com/office/drawing/2014/main" xmlns="" id="{765C5661-6A79-4203-8B69-9D46F4B425CE}"/>
                  </a:ext>
                </a:extLst>
              </p:cNvPr>
              <p:cNvSpPr txBox="1"/>
              <p:nvPr/>
            </p:nvSpPr>
            <p:spPr>
              <a:xfrm>
                <a:off x="-228359" y="1635238"/>
                <a:ext cx="2605239" cy="414473"/>
              </a:xfrm>
              <a:prstGeom prst="rect">
                <a:avLst/>
              </a:prstGeom>
              <a:noFill/>
            </p:spPr>
            <p:txBody>
              <a:bodyPr wrap="square" rtlCol="0">
                <a:spAutoFit/>
              </a:bodyPr>
              <a:lstStyle/>
              <a:p>
                <a:r>
                  <a:rPr lang="ko-KR" altLang="en-US" sz="1400" b="1" dirty="0">
                    <a:solidFill>
                      <a:schemeClr val="tx1">
                        <a:lumMod val="75000"/>
                        <a:lumOff val="25000"/>
                      </a:schemeClr>
                    </a:solidFill>
                    <a:cs typeface="Arial" pitchFamily="34" charset="0"/>
                  </a:rPr>
                  <a:t>Ｏ</a:t>
                </a:r>
                <a:r>
                  <a:rPr lang="zh-TW" altLang="en-US" sz="1400" b="1" dirty="0">
                    <a:solidFill>
                      <a:schemeClr val="tx1">
                        <a:lumMod val="75000"/>
                        <a:lumOff val="25000"/>
                      </a:schemeClr>
                    </a:solidFill>
                    <a:cs typeface="Arial" pitchFamily="34" charset="0"/>
                  </a:rPr>
                  <a:t>機會</a:t>
                </a:r>
              </a:p>
            </p:txBody>
          </p:sp>
        </p:grpSp>
      </p:grpSp>
      <p:grpSp>
        <p:nvGrpSpPr>
          <p:cNvPr id="36" name="群組 35"/>
          <p:cNvGrpSpPr/>
          <p:nvPr/>
        </p:nvGrpSpPr>
        <p:grpSpPr>
          <a:xfrm>
            <a:off x="4565005" y="1222594"/>
            <a:ext cx="3852952" cy="1629760"/>
            <a:chOff x="4565005" y="1222594"/>
            <a:chExt cx="3852952" cy="1629760"/>
          </a:xfrm>
        </p:grpSpPr>
        <p:sp>
          <p:nvSpPr>
            <p:cNvPr id="4" name="Snip Single Corner Rectangle 2">
              <a:extLst>
                <a:ext uri="{FF2B5EF4-FFF2-40B4-BE49-F238E27FC236}">
                  <a16:creationId xmlns:a16="http://schemas.microsoft.com/office/drawing/2014/main" xmlns="" id="{BE306AD4-6EEF-45D4-935C-D1C01B90FE61}"/>
                </a:ext>
              </a:extLst>
            </p:cNvPr>
            <p:cNvSpPr/>
            <p:nvPr/>
          </p:nvSpPr>
          <p:spPr>
            <a:xfrm flipH="1">
              <a:off x="4853957" y="1421354"/>
              <a:ext cx="3564000" cy="1431000"/>
            </a:xfrm>
            <a:prstGeom prst="snip1Rect">
              <a:avLst>
                <a:gd name="adj" fmla="val 50000"/>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sp>
          <p:nvSpPr>
            <p:cNvPr id="12" name="TextBox 11">
              <a:extLst>
                <a:ext uri="{FF2B5EF4-FFF2-40B4-BE49-F238E27FC236}">
                  <a16:creationId xmlns:a16="http://schemas.microsoft.com/office/drawing/2014/main" xmlns="" id="{2BC76C8B-66A8-4359-878D-DDF2DDB5E569}"/>
                </a:ext>
              </a:extLst>
            </p:cNvPr>
            <p:cNvSpPr txBox="1"/>
            <p:nvPr/>
          </p:nvSpPr>
          <p:spPr>
            <a:xfrm>
              <a:off x="4565005" y="1222594"/>
              <a:ext cx="741261" cy="784830"/>
            </a:xfrm>
            <a:prstGeom prst="rect">
              <a:avLst/>
            </a:prstGeom>
            <a:noFill/>
          </p:spPr>
          <p:txBody>
            <a:bodyPr wrap="square" rtlCol="0" anchor="ctr">
              <a:spAutoFit/>
            </a:bodyPr>
            <a:lstStyle/>
            <a:p>
              <a:pPr algn="ctr"/>
              <a:r>
                <a:rPr lang="en-US" altLang="ko-KR" sz="4500" b="1" dirty="0">
                  <a:solidFill>
                    <a:schemeClr val="accent3"/>
                  </a:solidFill>
                  <a:cs typeface="Arial" pitchFamily="34" charset="0"/>
                </a:rPr>
                <a:t>W</a:t>
              </a:r>
              <a:endParaRPr lang="ko-KR" altLang="en-US" sz="4500" b="1" dirty="0">
                <a:solidFill>
                  <a:schemeClr val="accent3"/>
                </a:solidFill>
                <a:cs typeface="Arial" pitchFamily="34" charset="0"/>
              </a:endParaRPr>
            </a:p>
          </p:txBody>
        </p:sp>
        <p:grpSp>
          <p:nvGrpSpPr>
            <p:cNvPr id="21" name="Group 62">
              <a:extLst>
                <a:ext uri="{FF2B5EF4-FFF2-40B4-BE49-F238E27FC236}">
                  <a16:creationId xmlns:a16="http://schemas.microsoft.com/office/drawing/2014/main" xmlns="" id="{36E887BB-E994-46DB-B2C2-1EE2D6C24E7B}"/>
                </a:ext>
              </a:extLst>
            </p:cNvPr>
            <p:cNvGrpSpPr/>
            <p:nvPr/>
          </p:nvGrpSpPr>
          <p:grpSpPr>
            <a:xfrm>
              <a:off x="5890593" y="1501794"/>
              <a:ext cx="2348885" cy="1138369"/>
              <a:chOff x="270024" y="1497544"/>
              <a:chExt cx="2778342" cy="1533001"/>
            </a:xfrm>
          </p:grpSpPr>
          <p:sp>
            <p:nvSpPr>
              <p:cNvPr id="22" name="TextBox 21">
                <a:extLst>
                  <a:ext uri="{FF2B5EF4-FFF2-40B4-BE49-F238E27FC236}">
                    <a16:creationId xmlns:a16="http://schemas.microsoft.com/office/drawing/2014/main" xmlns="" id="{68683CE5-36D0-47D0-9A0E-5BF621A7A243}"/>
                  </a:ext>
                </a:extLst>
              </p:cNvPr>
              <p:cNvSpPr txBox="1"/>
              <p:nvPr/>
            </p:nvSpPr>
            <p:spPr>
              <a:xfrm>
                <a:off x="270024" y="1911471"/>
                <a:ext cx="2605241" cy="1119074"/>
              </a:xfrm>
              <a:prstGeom prst="rect">
                <a:avLst/>
              </a:prstGeom>
              <a:noFill/>
            </p:spPr>
            <p:txBody>
              <a:bodyPr wrap="square" rtlCol="0">
                <a:spAutoFit/>
              </a:bodyPr>
              <a:lstStyle/>
              <a:p>
                <a:r>
                  <a:rPr lang="en-US" altLang="ko-KR"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W1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單一</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螢幕</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電影院</a:t>
                </a:r>
                <a:endPar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endParaRPr>
              </a:p>
              <a:p>
                <a:r>
                  <a:rPr lang="en-US" altLang="ko-KR"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W2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座位</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數為同業</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一半</a:t>
                </a:r>
                <a:endPar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endParaRPr>
              </a:p>
              <a:p>
                <a:r>
                  <a:rPr lang="en-US" altLang="ko-KR"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W3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較</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高勞力</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成本</a:t>
                </a:r>
                <a:endPar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endParaRPr>
              </a:p>
              <a:p>
                <a:r>
                  <a:rPr lang="en-US" altLang="ko-KR"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W4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較</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低</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利潤</a:t>
                </a:r>
                <a:endPar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endParaRPr>
              </a:p>
            </p:txBody>
          </p:sp>
          <p:sp>
            <p:nvSpPr>
              <p:cNvPr id="23" name="TextBox 22">
                <a:extLst>
                  <a:ext uri="{FF2B5EF4-FFF2-40B4-BE49-F238E27FC236}">
                    <a16:creationId xmlns:a16="http://schemas.microsoft.com/office/drawing/2014/main" xmlns="" id="{654E2637-7CA8-42F6-996F-1AE5F85D7741}"/>
                  </a:ext>
                </a:extLst>
              </p:cNvPr>
              <p:cNvSpPr txBox="1"/>
              <p:nvPr/>
            </p:nvSpPr>
            <p:spPr>
              <a:xfrm>
                <a:off x="443125" y="1497544"/>
                <a:ext cx="2605241" cy="414472"/>
              </a:xfrm>
              <a:prstGeom prst="rect">
                <a:avLst/>
              </a:prstGeom>
              <a:noFill/>
            </p:spPr>
            <p:txBody>
              <a:bodyPr wrap="square" rtlCol="0">
                <a:spAutoFit/>
              </a:bodyPr>
              <a:lstStyle/>
              <a:p>
                <a:pPr algn="r"/>
                <a:r>
                  <a:rPr lang="ko-KR" altLang="en-US" sz="1400" b="1" dirty="0">
                    <a:solidFill>
                      <a:schemeClr val="tx1">
                        <a:lumMod val="75000"/>
                        <a:lumOff val="25000"/>
                      </a:schemeClr>
                    </a:solidFill>
                    <a:latin typeface="+mn-ea"/>
                    <a:cs typeface="Arial" pitchFamily="34" charset="0"/>
                  </a:rPr>
                  <a:t>Ｗ</a:t>
                </a:r>
                <a:r>
                  <a:rPr lang="zh-TW" altLang="en-US" sz="1400" b="1" dirty="0">
                    <a:solidFill>
                      <a:schemeClr val="tx1">
                        <a:lumMod val="75000"/>
                        <a:lumOff val="25000"/>
                      </a:schemeClr>
                    </a:solidFill>
                    <a:latin typeface="+mn-ea"/>
                    <a:cs typeface="Arial" pitchFamily="34" charset="0"/>
                  </a:rPr>
                  <a:t>劣勢</a:t>
                </a:r>
              </a:p>
            </p:txBody>
          </p:sp>
        </p:grpSp>
        <p:sp>
          <p:nvSpPr>
            <p:cNvPr id="28" name="Rectangle 36">
              <a:extLst>
                <a:ext uri="{FF2B5EF4-FFF2-40B4-BE49-F238E27FC236}">
                  <a16:creationId xmlns:a16="http://schemas.microsoft.com/office/drawing/2014/main" xmlns="" id="{45B07ECA-9145-4E8D-9F5E-A3B587546817}"/>
                </a:ext>
              </a:extLst>
            </p:cNvPr>
            <p:cNvSpPr/>
            <p:nvPr/>
          </p:nvSpPr>
          <p:spPr>
            <a:xfrm>
              <a:off x="5306266" y="1915938"/>
              <a:ext cx="349747" cy="292360"/>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grpSp>
        <p:nvGrpSpPr>
          <p:cNvPr id="34" name="群組 33"/>
          <p:cNvGrpSpPr/>
          <p:nvPr/>
        </p:nvGrpSpPr>
        <p:grpSpPr>
          <a:xfrm>
            <a:off x="707687" y="1238003"/>
            <a:ext cx="3878995" cy="1607586"/>
            <a:chOff x="687886" y="1237838"/>
            <a:chExt cx="3878995" cy="1607586"/>
          </a:xfrm>
        </p:grpSpPr>
        <p:sp>
          <p:nvSpPr>
            <p:cNvPr id="3" name="Snip Single Corner Rectangle 1">
              <a:extLst>
                <a:ext uri="{FF2B5EF4-FFF2-40B4-BE49-F238E27FC236}">
                  <a16:creationId xmlns:a16="http://schemas.microsoft.com/office/drawing/2014/main" xmlns="" id="{17A88A02-FFC4-4C8E-94B2-5903795817C1}"/>
                </a:ext>
              </a:extLst>
            </p:cNvPr>
            <p:cNvSpPr/>
            <p:nvPr/>
          </p:nvSpPr>
          <p:spPr>
            <a:xfrm>
              <a:off x="687886" y="1414424"/>
              <a:ext cx="3564000" cy="1431000"/>
            </a:xfrm>
            <a:prstGeom prst="snip1Rect">
              <a:avLst>
                <a:gd name="adj" fmla="val 50000"/>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65000"/>
                    <a:lumOff val="35000"/>
                  </a:schemeClr>
                </a:solidFill>
              </a:endParaRPr>
            </a:p>
          </p:txBody>
        </p:sp>
        <p:grpSp>
          <p:nvGrpSpPr>
            <p:cNvPr id="33" name="群組 32"/>
            <p:cNvGrpSpPr/>
            <p:nvPr/>
          </p:nvGrpSpPr>
          <p:grpSpPr>
            <a:xfrm>
              <a:off x="687886" y="1237838"/>
              <a:ext cx="3878995" cy="1504647"/>
              <a:chOff x="475510" y="1300228"/>
              <a:chExt cx="3904695" cy="1504647"/>
            </a:xfrm>
          </p:grpSpPr>
          <p:sp>
            <p:nvSpPr>
              <p:cNvPr id="11" name="TextBox 10">
                <a:extLst>
                  <a:ext uri="{FF2B5EF4-FFF2-40B4-BE49-F238E27FC236}">
                    <a16:creationId xmlns:a16="http://schemas.microsoft.com/office/drawing/2014/main" xmlns="" id="{E5724BD4-0988-4901-B0F0-97BEACD25780}"/>
                  </a:ext>
                </a:extLst>
              </p:cNvPr>
              <p:cNvSpPr txBox="1"/>
              <p:nvPr/>
            </p:nvSpPr>
            <p:spPr>
              <a:xfrm>
                <a:off x="3638944" y="1300228"/>
                <a:ext cx="741261" cy="784830"/>
              </a:xfrm>
              <a:prstGeom prst="rect">
                <a:avLst/>
              </a:prstGeom>
              <a:noFill/>
            </p:spPr>
            <p:txBody>
              <a:bodyPr wrap="square" rtlCol="0" anchor="ctr">
                <a:spAutoFit/>
              </a:bodyPr>
              <a:lstStyle/>
              <a:p>
                <a:pPr algn="ctr"/>
                <a:r>
                  <a:rPr lang="en-US" altLang="ko-KR" sz="4500" b="1" dirty="0">
                    <a:solidFill>
                      <a:schemeClr val="accent4"/>
                    </a:solidFill>
                    <a:cs typeface="Arial" pitchFamily="34" charset="0"/>
                  </a:rPr>
                  <a:t>S</a:t>
                </a:r>
                <a:endParaRPr lang="ko-KR" altLang="en-US" sz="4500" b="1" dirty="0">
                  <a:solidFill>
                    <a:schemeClr val="accent4"/>
                  </a:solidFill>
                  <a:cs typeface="Arial" pitchFamily="34" charset="0"/>
                </a:endParaRPr>
              </a:p>
            </p:txBody>
          </p:sp>
          <p:grpSp>
            <p:nvGrpSpPr>
              <p:cNvPr id="15" name="Group 51">
                <a:extLst>
                  <a:ext uri="{FF2B5EF4-FFF2-40B4-BE49-F238E27FC236}">
                    <a16:creationId xmlns:a16="http://schemas.microsoft.com/office/drawing/2014/main" xmlns="" id="{968BA330-AAF5-4F5F-913F-EB04CF00C21A}"/>
                  </a:ext>
                </a:extLst>
              </p:cNvPr>
              <p:cNvGrpSpPr/>
              <p:nvPr/>
            </p:nvGrpSpPr>
            <p:grpSpPr>
              <a:xfrm>
                <a:off x="475510" y="1492512"/>
                <a:ext cx="3902807" cy="1312363"/>
                <a:chOff x="-261580" y="1593771"/>
                <a:chExt cx="4115646" cy="1767314"/>
              </a:xfrm>
            </p:grpSpPr>
            <p:sp>
              <p:nvSpPr>
                <p:cNvPr id="16" name="TextBox 15">
                  <a:extLst>
                    <a:ext uri="{FF2B5EF4-FFF2-40B4-BE49-F238E27FC236}">
                      <a16:creationId xmlns:a16="http://schemas.microsoft.com/office/drawing/2014/main" xmlns="" id="{54F6D916-AE4B-4D1E-8964-5DFEF46BED6D}"/>
                    </a:ext>
                  </a:extLst>
                </p:cNvPr>
                <p:cNvSpPr txBox="1"/>
                <p:nvPr/>
              </p:nvSpPr>
              <p:spPr>
                <a:xfrm>
                  <a:off x="-7449" y="1993327"/>
                  <a:ext cx="3861515" cy="1367758"/>
                </a:xfrm>
                <a:prstGeom prst="rect">
                  <a:avLst/>
                </a:prstGeom>
                <a:noFill/>
              </p:spPr>
              <p:txBody>
                <a:bodyPr wrap="square" rtlCol="0">
                  <a:spAutoFit/>
                </a:bodyPr>
                <a:lstStyle/>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S1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地點</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坐落在城鎮夜生活圈 </a:t>
                  </a:r>
                </a:p>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S2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公司</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賣含酒精飲料 </a:t>
                  </a:r>
                </a:p>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S3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提供</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桌邊服務，又不干擾顧客</a:t>
                  </a:r>
                </a:p>
                <a:p>
                  <a:r>
                    <a:rPr lang="en-US" altLang="zh-TW"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S4 </a:t>
                  </a:r>
                  <a:r>
                    <a:rPr lang="zh-TW" alt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公司</a:t>
                  </a:r>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經營層與在地製片人、導</a:t>
                  </a:r>
                </a:p>
                <a:p>
                  <a:r>
                    <a:rPr lang="zh-TW" altLang="en-US" sz="1200"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    演與演員密切互動</a:t>
                  </a:r>
                </a:p>
              </p:txBody>
            </p:sp>
            <p:sp>
              <p:nvSpPr>
                <p:cNvPr id="17" name="TextBox 16">
                  <a:extLst>
                    <a:ext uri="{FF2B5EF4-FFF2-40B4-BE49-F238E27FC236}">
                      <a16:creationId xmlns:a16="http://schemas.microsoft.com/office/drawing/2014/main" xmlns="" id="{A3987B58-01EE-4A0A-BA6F-9B124DBC138F}"/>
                    </a:ext>
                  </a:extLst>
                </p:cNvPr>
                <p:cNvSpPr txBox="1"/>
                <p:nvPr/>
              </p:nvSpPr>
              <p:spPr>
                <a:xfrm>
                  <a:off x="-261580" y="1593771"/>
                  <a:ext cx="2605241" cy="414473"/>
                </a:xfrm>
                <a:prstGeom prst="rect">
                  <a:avLst/>
                </a:prstGeom>
                <a:noFill/>
              </p:spPr>
              <p:txBody>
                <a:bodyPr wrap="square" rtlCol="0">
                  <a:spAutoFit/>
                </a:bodyPr>
                <a:lstStyle/>
                <a:p>
                  <a:r>
                    <a:rPr lang="ko-KR" altLang="en-US" sz="1400" b="1" dirty="0">
                      <a:solidFill>
                        <a:schemeClr val="tx1">
                          <a:lumMod val="75000"/>
                          <a:lumOff val="25000"/>
                        </a:schemeClr>
                      </a:solidFill>
                      <a:latin typeface="Microsoft YaHei UI" panose="020B0503020204020204" pitchFamily="34" charset="-122"/>
                      <a:cs typeface="Arial" pitchFamily="34" charset="0"/>
                    </a:rPr>
                    <a:t>Ｓ</a:t>
                  </a:r>
                  <a:r>
                    <a:rPr lang="zh-TW" altLang="en-US" sz="1400" b="1" dirty="0">
                      <a:solidFill>
                        <a:schemeClr val="tx1">
                          <a:lumMod val="75000"/>
                          <a:lumOff val="25000"/>
                        </a:schemeClr>
                      </a:solidFill>
                      <a:latin typeface="Microsoft YaHei UI" panose="020B0503020204020204" pitchFamily="34" charset="-122"/>
                      <a:ea typeface="Microsoft YaHei UI" panose="020B0503020204020204" pitchFamily="34" charset="-122"/>
                      <a:cs typeface="Arial" pitchFamily="34" charset="0"/>
                    </a:rPr>
                    <a:t>優勢</a:t>
                  </a:r>
                </a:p>
              </p:txBody>
            </p:sp>
          </p:grpSp>
          <p:sp>
            <p:nvSpPr>
              <p:cNvPr id="29" name="Oval 21">
                <a:extLst>
                  <a:ext uri="{FF2B5EF4-FFF2-40B4-BE49-F238E27FC236}">
                    <a16:creationId xmlns:a16="http://schemas.microsoft.com/office/drawing/2014/main" xmlns="" id="{A16A3447-4790-4D81-A937-5F0CE8F9E7AE}"/>
                  </a:ext>
                </a:extLst>
              </p:cNvPr>
              <p:cNvSpPr>
                <a:spLocks noChangeAspect="1"/>
              </p:cNvSpPr>
              <p:nvPr/>
            </p:nvSpPr>
            <p:spPr>
              <a:xfrm>
                <a:off x="3357915" y="1915937"/>
                <a:ext cx="339557" cy="342393"/>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350" dirty="0"/>
              </a:p>
            </p:txBody>
          </p:sp>
        </p:grpSp>
      </p:grpSp>
      <p:grpSp>
        <p:nvGrpSpPr>
          <p:cNvPr id="42" name="群組 41"/>
          <p:cNvGrpSpPr/>
          <p:nvPr/>
        </p:nvGrpSpPr>
        <p:grpSpPr>
          <a:xfrm>
            <a:off x="3696951" y="2415780"/>
            <a:ext cx="1744994" cy="1055112"/>
            <a:chOff x="3696951" y="2415780"/>
            <a:chExt cx="1744994" cy="1055112"/>
          </a:xfrm>
        </p:grpSpPr>
        <p:sp>
          <p:nvSpPr>
            <p:cNvPr id="7" name="Rounded Rectangle 5">
              <a:extLst>
                <a:ext uri="{FF2B5EF4-FFF2-40B4-BE49-F238E27FC236}">
                  <a16:creationId xmlns:a16="http://schemas.microsoft.com/office/drawing/2014/main" xmlns="" id="{D8395BC4-B8D1-4DB5-B7B9-170ADD46603B}"/>
                </a:ext>
              </a:extLst>
            </p:cNvPr>
            <p:cNvSpPr/>
            <p:nvPr/>
          </p:nvSpPr>
          <p:spPr>
            <a:xfrm>
              <a:off x="3696951" y="2415780"/>
              <a:ext cx="1744994" cy="1055112"/>
            </a:xfrm>
            <a:prstGeom prst="roundRect">
              <a:avLst/>
            </a:prstGeom>
            <a:solidFill>
              <a:schemeClr val="bg1"/>
            </a:solidFill>
            <a:ln w="635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lumMod val="65000"/>
                    <a:lumOff val="35000"/>
                  </a:schemeClr>
                </a:solidFill>
              </a:endParaRPr>
            </a:p>
          </p:txBody>
        </p:sp>
        <p:grpSp>
          <p:nvGrpSpPr>
            <p:cNvPr id="8" name="Group 6">
              <a:extLst>
                <a:ext uri="{FF2B5EF4-FFF2-40B4-BE49-F238E27FC236}">
                  <a16:creationId xmlns:a16="http://schemas.microsoft.com/office/drawing/2014/main" xmlns="" id="{B3D619C9-26B9-4D05-84CC-4C80A5A8349D}"/>
                </a:ext>
              </a:extLst>
            </p:cNvPr>
            <p:cNvGrpSpPr/>
            <p:nvPr/>
          </p:nvGrpSpPr>
          <p:grpSpPr>
            <a:xfrm>
              <a:off x="3899405" y="2793963"/>
              <a:ext cx="1301708" cy="399147"/>
              <a:chOff x="3694698" y="3627430"/>
              <a:chExt cx="1735611" cy="532195"/>
            </a:xfrm>
          </p:grpSpPr>
          <p:sp>
            <p:nvSpPr>
              <p:cNvPr id="9" name="Text Placeholder 12">
                <a:extLst>
                  <a:ext uri="{FF2B5EF4-FFF2-40B4-BE49-F238E27FC236}">
                    <a16:creationId xmlns:a16="http://schemas.microsoft.com/office/drawing/2014/main" xmlns="" id="{039DCC3E-F147-4D16-9E73-C62282D85951}"/>
                  </a:ext>
                </a:extLst>
              </p:cNvPr>
              <p:cNvSpPr txBox="1">
                <a:spLocks/>
              </p:cNvSpPr>
              <p:nvPr/>
            </p:nvSpPr>
            <p:spPr>
              <a:xfrm>
                <a:off x="3745865" y="3765100"/>
                <a:ext cx="1684444" cy="394525"/>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900" dirty="0">
                  <a:solidFill>
                    <a:schemeClr val="tx1">
                      <a:lumMod val="65000"/>
                      <a:lumOff val="35000"/>
                    </a:schemeClr>
                  </a:solidFill>
                  <a:cs typeface="Arial" pitchFamily="34" charset="0"/>
                </a:endParaRPr>
              </a:p>
            </p:txBody>
          </p:sp>
          <p:sp>
            <p:nvSpPr>
              <p:cNvPr id="10" name="Text Placeholder 13">
                <a:extLst>
                  <a:ext uri="{FF2B5EF4-FFF2-40B4-BE49-F238E27FC236}">
                    <a16:creationId xmlns:a16="http://schemas.microsoft.com/office/drawing/2014/main" xmlns="" id="{8049249C-6875-4265-BFBA-C747D0403AE8}"/>
                  </a:ext>
                </a:extLst>
              </p:cNvPr>
              <p:cNvSpPr txBox="1">
                <a:spLocks/>
              </p:cNvSpPr>
              <p:nvPr/>
            </p:nvSpPr>
            <p:spPr>
              <a:xfrm>
                <a:off x="3694698" y="3627430"/>
                <a:ext cx="1684444" cy="258088"/>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TW" altLang="en-US" sz="1800" b="1" dirty="0">
                    <a:solidFill>
                      <a:schemeClr val="tx1">
                        <a:lumMod val="65000"/>
                        <a:lumOff val="35000"/>
                      </a:schemeClr>
                    </a:solidFill>
                    <a:latin typeface="Microsoft YaHei UI" panose="020B0503020204020204" pitchFamily="34" charset="-122"/>
                    <a:ea typeface="Microsoft YaHei UI" panose="020B0503020204020204" pitchFamily="34" charset="-122"/>
                    <a:cs typeface="Arial" pitchFamily="34" charset="0"/>
                  </a:rPr>
                  <a:t>策略擬定</a:t>
                </a:r>
              </a:p>
            </p:txBody>
          </p:sp>
        </p:grpSp>
      </p:grpSp>
      <p:sp>
        <p:nvSpPr>
          <p:cNvPr id="31" name="矩形 30">
            <a:extLst>
              <a:ext uri="{FF2B5EF4-FFF2-40B4-BE49-F238E27FC236}">
                <a16:creationId xmlns:a16="http://schemas.microsoft.com/office/drawing/2014/main" xmlns="" id="{7964F19B-C3A6-4D67-BD1B-CB0939EECE43}"/>
              </a:ext>
            </a:extLst>
          </p:cNvPr>
          <p:cNvSpPr/>
          <p:nvPr/>
        </p:nvSpPr>
        <p:spPr>
          <a:xfrm>
            <a:off x="0" y="118850"/>
            <a:ext cx="171450" cy="720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矩形 31"/>
          <p:cNvSpPr/>
          <p:nvPr/>
        </p:nvSpPr>
        <p:spPr>
          <a:xfrm>
            <a:off x="171449" y="234450"/>
            <a:ext cx="8725445"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阿拉摩餐廳電影院</a:t>
            </a:r>
            <a:r>
              <a:rPr lang="en-US" altLang="zh-TW" sz="2400" b="1" dirty="0" smtClean="0">
                <a:solidFill>
                  <a:srgbClr val="272727"/>
                </a:solidFill>
                <a:latin typeface="Microsoft YaHei" charset="-122"/>
                <a:ea typeface="Microsoft YaHei" charset="-122"/>
                <a:cs typeface="Microsoft YaHei" charset="-122"/>
              </a:rPr>
              <a:t>SWOT</a:t>
            </a:r>
            <a:endParaRPr lang="zh-CN" altLang="en-US" sz="2400" b="1" dirty="0">
              <a:solidFill>
                <a:srgbClr val="272727"/>
              </a:solidFill>
              <a:latin typeface="Microsoft YaHei" charset="-122"/>
              <a:ea typeface="Microsoft YaHei" charset="-122"/>
              <a:cs typeface="Microsoft YaHei" charset="-122"/>
            </a:endParaRPr>
          </a:p>
        </p:txBody>
      </p:sp>
      <p:sp>
        <p:nvSpPr>
          <p:cNvPr id="39"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24</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51062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p:cTn id="14" dur="1000" fill="hold"/>
                                        <p:tgtEl>
                                          <p:spTgt spid="42"/>
                                        </p:tgtEl>
                                        <p:attrNameLst>
                                          <p:attrName>ppt_w</p:attrName>
                                        </p:attrNameLst>
                                      </p:cBhvr>
                                      <p:tavLst>
                                        <p:tav tm="0">
                                          <p:val>
                                            <p:fltVal val="0"/>
                                          </p:val>
                                        </p:tav>
                                        <p:tav tm="100000">
                                          <p:val>
                                            <p:strVal val="#ppt_w"/>
                                          </p:val>
                                        </p:tav>
                                      </p:tavLst>
                                    </p:anim>
                                    <p:anim calcmode="lin" valueType="num">
                                      <p:cBhvr>
                                        <p:cTn id="15" dur="1000" fill="hold"/>
                                        <p:tgtEl>
                                          <p:spTgt spid="42"/>
                                        </p:tgtEl>
                                        <p:attrNameLst>
                                          <p:attrName>ppt_h</p:attrName>
                                        </p:attrNameLst>
                                      </p:cBhvr>
                                      <p:tavLst>
                                        <p:tav tm="0">
                                          <p:val>
                                            <p:fltVal val="0"/>
                                          </p:val>
                                        </p:tav>
                                        <p:tav tm="100000">
                                          <p:val>
                                            <p:strVal val="#ppt_h"/>
                                          </p:val>
                                        </p:tav>
                                      </p:tavLst>
                                    </p:anim>
                                    <p:anim calcmode="lin" valueType="num">
                                      <p:cBhvr>
                                        <p:cTn id="16" dur="1000" fill="hold"/>
                                        <p:tgtEl>
                                          <p:spTgt spid="42"/>
                                        </p:tgtEl>
                                        <p:attrNameLst>
                                          <p:attrName>style.rotation</p:attrName>
                                        </p:attrNameLst>
                                      </p:cBhvr>
                                      <p:tavLst>
                                        <p:tav tm="0">
                                          <p:val>
                                            <p:fltVal val="90"/>
                                          </p:val>
                                        </p:tav>
                                        <p:tav tm="100000">
                                          <p:val>
                                            <p:fltVal val="0"/>
                                          </p:val>
                                        </p:tav>
                                      </p:tavLst>
                                    </p:anim>
                                    <p:animEffect transition="in" filter="fade">
                                      <p:cBhvr>
                                        <p:cTn id="17" dur="1000"/>
                                        <p:tgtEl>
                                          <p:spTgt spid="42"/>
                                        </p:tgtEl>
                                      </p:cBhvr>
                                    </p:animEffect>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0-#ppt_h/2"/>
                                          </p:val>
                                        </p:tav>
                                        <p:tav tm="100000">
                                          <p:val>
                                            <p:strVal val="#ppt_y"/>
                                          </p:val>
                                        </p:tav>
                                      </p:tavLst>
                                    </p:anim>
                                  </p:childTnLst>
                                </p:cTn>
                              </p:par>
                            </p:childTnLst>
                          </p:cTn>
                        </p:par>
                        <p:par>
                          <p:cTn id="23" fill="hold">
                            <p:stCondLst>
                              <p:cond delay="2500"/>
                            </p:stCondLst>
                            <p:childTnLst>
                              <p:par>
                                <p:cTn id="24" presetID="2" presetClass="entr" presetSubtype="1" fill="hold" nodeType="after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0-#ppt_h/2"/>
                                          </p:val>
                                        </p:tav>
                                        <p:tav tm="100000">
                                          <p:val>
                                            <p:strVal val="#ppt_y"/>
                                          </p:val>
                                        </p:tav>
                                      </p:tavLst>
                                    </p:anim>
                                  </p:childTnLst>
                                </p:cTn>
                              </p:par>
                            </p:childTnLst>
                          </p:cTn>
                        </p:par>
                        <p:par>
                          <p:cTn id="28" fill="hold">
                            <p:stCondLst>
                              <p:cond delay="3000"/>
                            </p:stCondLst>
                            <p:childTnLst>
                              <p:par>
                                <p:cTn id="29" presetID="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2708" y="0"/>
            <a:ext cx="9141292" cy="5143500"/>
          </a:xfrm>
          <a:prstGeom prst="rect">
            <a:avLst/>
          </a:prstGeom>
        </p:spPr>
      </p:pic>
      <p:sp>
        <p:nvSpPr>
          <p:cNvPr id="42" name="Rectangle 13">
            <a:extLst>
              <a:ext uri="{FF2B5EF4-FFF2-40B4-BE49-F238E27FC236}">
                <a16:creationId xmlns:a16="http://schemas.microsoft.com/office/drawing/2014/main" xmlns="" id="{DD64D174-3312-46A3-8ABE-359D750181FA}"/>
              </a:ext>
            </a:extLst>
          </p:cNvPr>
          <p:cNvSpPr/>
          <p:nvPr/>
        </p:nvSpPr>
        <p:spPr>
          <a:xfrm>
            <a:off x="7082616" y="1323455"/>
            <a:ext cx="541576" cy="507831"/>
          </a:xfrm>
          <a:prstGeom prst="rect">
            <a:avLst/>
          </a:prstGeom>
        </p:spPr>
        <p:txBody>
          <a:bodyPr wrap="square" anchor="ctr">
            <a:spAutoFit/>
          </a:bodyPr>
          <a:lstStyle/>
          <a:p>
            <a:pPr algn="ctr"/>
            <a:r>
              <a:rPr lang="en-US" altLang="ko-KR" sz="2700" b="1" dirty="0">
                <a:solidFill>
                  <a:schemeClr val="bg1"/>
                </a:solidFill>
                <a:cs typeface="Arial" pitchFamily="34" charset="0"/>
              </a:rPr>
              <a:t>S</a:t>
            </a:r>
            <a:endParaRPr lang="ko-KR" altLang="en-US" sz="2700" dirty="0">
              <a:cs typeface="Arial" pitchFamily="34" charset="0"/>
            </a:endParaRPr>
          </a:p>
        </p:txBody>
      </p:sp>
      <p:sp>
        <p:nvSpPr>
          <p:cNvPr id="43" name="Rectangle 14">
            <a:extLst>
              <a:ext uri="{FF2B5EF4-FFF2-40B4-BE49-F238E27FC236}">
                <a16:creationId xmlns:a16="http://schemas.microsoft.com/office/drawing/2014/main" xmlns="" id="{34A7FF29-F842-4305-8DD4-E4D82EFBD65D}"/>
              </a:ext>
            </a:extLst>
          </p:cNvPr>
          <p:cNvSpPr/>
          <p:nvPr/>
        </p:nvSpPr>
        <p:spPr>
          <a:xfrm>
            <a:off x="6392357" y="2000898"/>
            <a:ext cx="541576" cy="507831"/>
          </a:xfrm>
          <a:prstGeom prst="rect">
            <a:avLst/>
          </a:prstGeom>
        </p:spPr>
        <p:txBody>
          <a:bodyPr wrap="square" anchor="ctr">
            <a:spAutoFit/>
          </a:bodyPr>
          <a:lstStyle/>
          <a:p>
            <a:pPr algn="ctr"/>
            <a:r>
              <a:rPr lang="en-US" altLang="ko-KR" sz="2700" b="1" dirty="0">
                <a:solidFill>
                  <a:schemeClr val="bg1"/>
                </a:solidFill>
                <a:cs typeface="Arial" pitchFamily="34" charset="0"/>
              </a:rPr>
              <a:t>T</a:t>
            </a:r>
            <a:endParaRPr lang="ko-KR" altLang="en-US" sz="2700" dirty="0">
              <a:cs typeface="Arial" pitchFamily="34" charset="0"/>
            </a:endParaRPr>
          </a:p>
        </p:txBody>
      </p:sp>
      <p:sp>
        <p:nvSpPr>
          <p:cNvPr id="44" name="Rectangle 15">
            <a:extLst>
              <a:ext uri="{FF2B5EF4-FFF2-40B4-BE49-F238E27FC236}">
                <a16:creationId xmlns:a16="http://schemas.microsoft.com/office/drawing/2014/main" xmlns="" id="{287BAA3C-EF55-434A-9049-E7CF157E4636}"/>
              </a:ext>
            </a:extLst>
          </p:cNvPr>
          <p:cNvSpPr/>
          <p:nvPr/>
        </p:nvSpPr>
        <p:spPr>
          <a:xfrm>
            <a:off x="7773320" y="2000898"/>
            <a:ext cx="541576" cy="507831"/>
          </a:xfrm>
          <a:prstGeom prst="rect">
            <a:avLst/>
          </a:prstGeom>
        </p:spPr>
        <p:txBody>
          <a:bodyPr wrap="square" anchor="ctr">
            <a:spAutoFit/>
          </a:bodyPr>
          <a:lstStyle/>
          <a:p>
            <a:pPr algn="ctr"/>
            <a:r>
              <a:rPr lang="en-US" altLang="ko-KR" sz="2700" b="1" dirty="0">
                <a:solidFill>
                  <a:schemeClr val="bg1"/>
                </a:solidFill>
                <a:cs typeface="Arial" pitchFamily="34" charset="0"/>
              </a:rPr>
              <a:t>W</a:t>
            </a:r>
            <a:endParaRPr lang="ko-KR" altLang="en-US" sz="2700" dirty="0">
              <a:cs typeface="Arial" pitchFamily="34" charset="0"/>
            </a:endParaRPr>
          </a:p>
        </p:txBody>
      </p:sp>
      <p:sp>
        <p:nvSpPr>
          <p:cNvPr id="45" name="Rectangle 16">
            <a:extLst>
              <a:ext uri="{FF2B5EF4-FFF2-40B4-BE49-F238E27FC236}">
                <a16:creationId xmlns:a16="http://schemas.microsoft.com/office/drawing/2014/main" xmlns="" id="{3D9E8D97-6068-4CBE-9711-05EFAB09B1FE}"/>
              </a:ext>
            </a:extLst>
          </p:cNvPr>
          <p:cNvSpPr/>
          <p:nvPr/>
        </p:nvSpPr>
        <p:spPr>
          <a:xfrm>
            <a:off x="7082616" y="2671046"/>
            <a:ext cx="541576" cy="507831"/>
          </a:xfrm>
          <a:prstGeom prst="rect">
            <a:avLst/>
          </a:prstGeom>
        </p:spPr>
        <p:txBody>
          <a:bodyPr wrap="square" anchor="ctr">
            <a:spAutoFit/>
          </a:bodyPr>
          <a:lstStyle/>
          <a:p>
            <a:pPr algn="ctr"/>
            <a:r>
              <a:rPr lang="en-US" altLang="ko-KR" sz="2700" b="1" dirty="0">
                <a:solidFill>
                  <a:schemeClr val="bg1"/>
                </a:solidFill>
                <a:cs typeface="Arial" pitchFamily="34" charset="0"/>
              </a:rPr>
              <a:t>O</a:t>
            </a:r>
            <a:endParaRPr lang="ko-KR" altLang="en-US" sz="2700" dirty="0">
              <a:cs typeface="Arial" pitchFamily="34" charset="0"/>
            </a:endParaRPr>
          </a:p>
        </p:txBody>
      </p:sp>
      <p:sp>
        <p:nvSpPr>
          <p:cNvPr id="58" name="矩形 57">
            <a:extLst>
              <a:ext uri="{FF2B5EF4-FFF2-40B4-BE49-F238E27FC236}">
                <a16:creationId xmlns:a16="http://schemas.microsoft.com/office/drawing/2014/main" xmlns="" id="{7964F19B-C3A6-4D67-BD1B-CB0939EECE43}"/>
              </a:ext>
            </a:extLst>
          </p:cNvPr>
          <p:cNvSpPr/>
          <p:nvPr/>
        </p:nvSpPr>
        <p:spPr>
          <a:xfrm>
            <a:off x="0" y="118850"/>
            <a:ext cx="171450" cy="72052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矩形 58"/>
          <p:cNvSpPr/>
          <p:nvPr/>
        </p:nvSpPr>
        <p:spPr>
          <a:xfrm>
            <a:off x="171449" y="234450"/>
            <a:ext cx="8725445" cy="535531"/>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阿拉摩餐廳電影院</a:t>
            </a:r>
            <a:r>
              <a:rPr lang="en-US" altLang="zh-TW" sz="2400" b="1" dirty="0" smtClean="0">
                <a:solidFill>
                  <a:srgbClr val="272727"/>
                </a:solidFill>
                <a:latin typeface="Microsoft YaHei" charset="-122"/>
                <a:ea typeface="Microsoft YaHei" charset="-122"/>
                <a:cs typeface="Microsoft YaHei" charset="-122"/>
              </a:rPr>
              <a:t>SWOT- </a:t>
            </a:r>
            <a:r>
              <a:rPr lang="zh-TW" altLang="en-US" sz="2400" b="1" dirty="0">
                <a:solidFill>
                  <a:srgbClr val="272727"/>
                </a:solidFill>
                <a:latin typeface="Microsoft YaHei" charset="-122"/>
                <a:ea typeface="Microsoft YaHei" charset="-122"/>
                <a:cs typeface="Microsoft YaHei" charset="-122"/>
              </a:rPr>
              <a:t>策略擬定</a:t>
            </a:r>
            <a:endParaRPr lang="zh-CN" altLang="en-US" sz="2400" b="1" dirty="0">
              <a:solidFill>
                <a:srgbClr val="272727"/>
              </a:solidFill>
              <a:latin typeface="Microsoft YaHei" charset="-122"/>
              <a:ea typeface="Microsoft YaHei" charset="-122"/>
              <a:cs typeface="Microsoft YaHei" charset="-122"/>
            </a:endParaRPr>
          </a:p>
        </p:txBody>
      </p:sp>
      <p:graphicFrame>
        <p:nvGraphicFramePr>
          <p:cNvPr id="62" name="表格 61"/>
          <p:cNvGraphicFramePr>
            <a:graphicFrameLocks noGrp="1"/>
          </p:cNvGraphicFramePr>
          <p:nvPr>
            <p:extLst>
              <p:ext uri="{D42A27DB-BD31-4B8C-83A1-F6EECF244321}">
                <p14:modId xmlns:p14="http://schemas.microsoft.com/office/powerpoint/2010/main" val="3499119718"/>
              </p:ext>
            </p:extLst>
          </p:nvPr>
        </p:nvGraphicFramePr>
        <p:xfrm>
          <a:off x="122022" y="875774"/>
          <a:ext cx="5386082" cy="4081703"/>
        </p:xfrm>
        <a:graphic>
          <a:graphicData uri="http://schemas.openxmlformats.org/drawingml/2006/table">
            <a:tbl>
              <a:tblPr firstRow="1" bandRow="1">
                <a:tableStyleId>{5C22544A-7EE6-4342-B048-85BDC9FD1C3A}</a:tableStyleId>
              </a:tblPr>
              <a:tblGrid>
                <a:gridCol w="1710411">
                  <a:extLst>
                    <a:ext uri="{9D8B030D-6E8A-4147-A177-3AD203B41FA5}">
                      <a16:colId xmlns:a16="http://schemas.microsoft.com/office/drawing/2014/main" xmlns="" val="20000"/>
                    </a:ext>
                  </a:extLst>
                </a:gridCol>
                <a:gridCol w="1803463">
                  <a:extLst>
                    <a:ext uri="{9D8B030D-6E8A-4147-A177-3AD203B41FA5}">
                      <a16:colId xmlns:a16="http://schemas.microsoft.com/office/drawing/2014/main" xmlns="" val="20001"/>
                    </a:ext>
                  </a:extLst>
                </a:gridCol>
                <a:gridCol w="1872208">
                  <a:extLst>
                    <a:ext uri="{9D8B030D-6E8A-4147-A177-3AD203B41FA5}">
                      <a16:colId xmlns:a16="http://schemas.microsoft.com/office/drawing/2014/main" xmlns="" val="20002"/>
                    </a:ext>
                  </a:extLst>
                </a:gridCol>
              </a:tblGrid>
              <a:tr h="1191920">
                <a:tc>
                  <a:txBody>
                    <a:bodyPr/>
                    <a:lstStyle/>
                    <a:p>
                      <a:endParaRPr lang="zh-TW" alt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1200" dirty="0" smtClean="0">
                          <a:solidFill>
                            <a:srgbClr val="000000"/>
                          </a:solidFill>
                          <a:latin typeface="Microsoft YaHei UI" panose="020B0503020204020204" pitchFamily="34" charset="-122"/>
                          <a:ea typeface="Microsoft YaHei UI" panose="020B0503020204020204" pitchFamily="34" charset="-122"/>
                        </a:rPr>
                        <a:t>Ｓ優勢</a:t>
                      </a:r>
                      <a:endParaRPr lang="en-US" altLang="zh-TW" sz="1200" dirty="0" smtClean="0">
                        <a:solidFill>
                          <a:srgbClr val="000000"/>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solidFill>
                          <a:effectLst/>
                          <a:latin typeface="Microsoft YaHei UI" panose="020B0503020204020204" pitchFamily="34" charset="-122"/>
                          <a:ea typeface="Microsoft YaHei UI" panose="020B0503020204020204" pitchFamily="34" charset="-122"/>
                          <a:cs typeface="+mn-cs"/>
                        </a:rPr>
                        <a:t>S1</a:t>
                      </a:r>
                      <a:r>
                        <a:rPr lang="zh-TW" altLang="en-US" sz="1400" b="0" kern="1200" dirty="0" smtClean="0">
                          <a:solidFill>
                            <a:srgbClr val="000000"/>
                          </a:solidFill>
                          <a:effectLst/>
                          <a:latin typeface="Microsoft YaHei UI" panose="020B0503020204020204" pitchFamily="34" charset="-122"/>
                          <a:ea typeface="Microsoft YaHei UI" panose="020B0503020204020204" pitchFamily="34" charset="-122"/>
                          <a:cs typeface="+mn-cs"/>
                        </a:rPr>
                        <a:t>地</a:t>
                      </a:r>
                      <a:r>
                        <a:rPr lang="zh-TW" altLang="zh-TW" sz="1400" b="0" kern="1200" dirty="0" smtClean="0">
                          <a:solidFill>
                            <a:srgbClr val="000000"/>
                          </a:solidFill>
                          <a:effectLst/>
                          <a:latin typeface="Microsoft YaHei UI" panose="020B0503020204020204" pitchFamily="34" charset="-122"/>
                          <a:ea typeface="Microsoft YaHei UI" panose="020B0503020204020204" pitchFamily="34" charset="-122"/>
                          <a:cs typeface="+mn-cs"/>
                        </a:rPr>
                        <a:t>點在城鎮夜生</a:t>
                      </a:r>
                      <a:endParaRPr lang="en-US" altLang="zh-TW" sz="1400" b="0" kern="1200" dirty="0" smtClean="0">
                        <a:solidFill>
                          <a:srgbClr val="000000"/>
                        </a:solidFill>
                        <a:effectLst/>
                        <a:latin typeface="Microsoft YaHei UI" panose="020B0503020204020204" pitchFamily="34" charset="-122"/>
                        <a:ea typeface="Microsoft YaHei UI" panose="020B0503020204020204" pitchFamily="34" charset="-122"/>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rgbClr val="000000"/>
                          </a:solidFill>
                          <a:effectLst/>
                          <a:latin typeface="Microsoft YaHei UI" panose="020B0503020204020204" pitchFamily="34" charset="-122"/>
                          <a:ea typeface="Microsoft YaHei UI" panose="020B0503020204020204" pitchFamily="34" charset="-122"/>
                          <a:cs typeface="+mn-cs"/>
                        </a:rPr>
                        <a:t>    </a:t>
                      </a:r>
                      <a:r>
                        <a:rPr lang="zh-TW" altLang="zh-TW" sz="1400" b="0" kern="1200" dirty="0" smtClean="0">
                          <a:solidFill>
                            <a:srgbClr val="000000"/>
                          </a:solidFill>
                          <a:effectLst/>
                          <a:latin typeface="Microsoft YaHei UI" panose="020B0503020204020204" pitchFamily="34" charset="-122"/>
                          <a:ea typeface="Microsoft YaHei UI" panose="020B0503020204020204" pitchFamily="34" charset="-122"/>
                          <a:cs typeface="+mn-cs"/>
                        </a:rPr>
                        <a:t>活</a:t>
                      </a:r>
                      <a:r>
                        <a:rPr lang="zh-TW" altLang="en-US" sz="1400" b="0" kern="1200" dirty="0" smtClean="0">
                          <a:solidFill>
                            <a:srgbClr val="000000"/>
                          </a:solidFill>
                          <a:effectLst/>
                          <a:latin typeface="Microsoft YaHei UI" panose="020B0503020204020204" pitchFamily="34" charset="-122"/>
                          <a:ea typeface="Microsoft YaHei UI" panose="020B0503020204020204" pitchFamily="34" charset="-122"/>
                          <a:cs typeface="+mn-cs"/>
                        </a:rPr>
                        <a:t>圈</a:t>
                      </a:r>
                      <a:r>
                        <a:rPr lang="zh-TW" altLang="zh-TW" sz="1400" b="0" dirty="0" smtClean="0">
                          <a:solidFill>
                            <a:srgbClr val="000000"/>
                          </a:solidFill>
                          <a:effectLst/>
                          <a:latin typeface="Microsoft YaHei UI" panose="020B0503020204020204" pitchFamily="34" charset="-122"/>
                          <a:ea typeface="Microsoft YaHei UI" panose="020B0503020204020204" pitchFamily="34" charset="-122"/>
                        </a:rPr>
                        <a:t> </a:t>
                      </a:r>
                      <a:endParaRPr lang="en-US" altLang="zh-TW" sz="1400" b="0" dirty="0" smtClean="0">
                        <a:solidFill>
                          <a:srgbClr val="000000"/>
                        </a:solidFill>
                        <a:effectLst/>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solidFill>
                          <a:latin typeface="Microsoft YaHei UI" panose="020B0503020204020204" pitchFamily="34" charset="-122"/>
                          <a:ea typeface="Microsoft YaHei UI" panose="020B0503020204020204" pitchFamily="34" charset="-122"/>
                        </a:rPr>
                        <a:t>S4</a:t>
                      </a:r>
                      <a:r>
                        <a:rPr lang="zh-TW" altLang="en-US" sz="1400" b="0" dirty="0" smtClean="0">
                          <a:solidFill>
                            <a:schemeClr val="tx1"/>
                          </a:solidFill>
                          <a:latin typeface="Microsoft YaHei UI" panose="020B0503020204020204" pitchFamily="34" charset="-122"/>
                          <a:ea typeface="Microsoft YaHei UI" panose="020B0503020204020204" pitchFamily="34" charset="-122"/>
                        </a:rPr>
                        <a:t>公司經營層與在</a:t>
                      </a:r>
                      <a:endParaRPr lang="en-US" altLang="zh-TW" sz="1400" b="0" dirty="0" smtClean="0">
                        <a:solidFill>
                          <a:schemeClr val="tx1"/>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tx1"/>
                          </a:solidFill>
                          <a:latin typeface="Microsoft YaHei UI" panose="020B0503020204020204" pitchFamily="34" charset="-122"/>
                          <a:ea typeface="Microsoft YaHei UI" panose="020B0503020204020204" pitchFamily="34" charset="-122"/>
                        </a:rPr>
                        <a:t>    地製片人、導演</a:t>
                      </a:r>
                      <a:endParaRPr lang="en-US" altLang="zh-TW" sz="1400" b="0" dirty="0" smtClean="0">
                        <a:solidFill>
                          <a:schemeClr val="tx1"/>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tx1"/>
                          </a:solidFill>
                          <a:latin typeface="Microsoft YaHei UI" panose="020B0503020204020204" pitchFamily="34" charset="-122"/>
                          <a:ea typeface="Microsoft YaHei UI" panose="020B0503020204020204" pitchFamily="34" charset="-122"/>
                        </a:rPr>
                        <a:t>    與演員密切互動</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66"/>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1200" dirty="0" smtClean="0">
                          <a:solidFill>
                            <a:srgbClr val="000000"/>
                          </a:solidFill>
                          <a:latin typeface="Microsoft YaHei UI" panose="020B0503020204020204" pitchFamily="34" charset="-122"/>
                          <a:ea typeface="Microsoft YaHei UI" panose="020B0503020204020204" pitchFamily="34" charset="-122"/>
                        </a:rPr>
                        <a:t>Ｗ劣勢</a:t>
                      </a:r>
                    </a:p>
                    <a:p>
                      <a:pPr algn="l"/>
                      <a:r>
                        <a:rPr lang="en-US" altLang="zh-TW" sz="1200" b="0" dirty="0" smtClean="0">
                          <a:solidFill>
                            <a:srgbClr val="000000"/>
                          </a:solidFill>
                          <a:latin typeface="Microsoft YaHei UI" panose="020B0503020204020204" pitchFamily="34" charset="-122"/>
                          <a:ea typeface="Microsoft YaHei UI" panose="020B0503020204020204" pitchFamily="34" charset="-122"/>
                        </a:rPr>
                        <a:t>W2</a:t>
                      </a:r>
                      <a:r>
                        <a:rPr lang="zh-TW" altLang="en-US" sz="1200" b="0" dirty="0" smtClean="0">
                          <a:solidFill>
                            <a:srgbClr val="000000"/>
                          </a:solidFill>
                          <a:latin typeface="Microsoft YaHei UI" panose="020B0503020204020204" pitchFamily="34" charset="-122"/>
                          <a:ea typeface="Microsoft YaHei UI" panose="020B0503020204020204" pitchFamily="34" charset="-122"/>
                        </a:rPr>
                        <a:t>座位數為同業一半。</a:t>
                      </a:r>
                      <a:endParaRPr lang="en-US" altLang="zh-TW" sz="1200" b="0" dirty="0" smtClean="0">
                        <a:solidFill>
                          <a:srgbClr val="000000"/>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200" b="0" dirty="0" smtClean="0">
                          <a:solidFill>
                            <a:srgbClr val="000000"/>
                          </a:solidFill>
                          <a:latin typeface="Microsoft YaHei UI" panose="020B0503020204020204" pitchFamily="34" charset="-122"/>
                          <a:ea typeface="Microsoft YaHei UI" panose="020B0503020204020204" pitchFamily="34" charset="-122"/>
                        </a:rPr>
                        <a:t>W4</a:t>
                      </a:r>
                      <a:r>
                        <a:rPr lang="zh-TW" altLang="en-US" sz="1200" b="0" dirty="0" smtClean="0">
                          <a:solidFill>
                            <a:srgbClr val="000000"/>
                          </a:solidFill>
                          <a:latin typeface="Microsoft YaHei UI" panose="020B0503020204020204" pitchFamily="34" charset="-122"/>
                          <a:ea typeface="Microsoft YaHei UI" panose="020B0503020204020204" pitchFamily="34" charset="-122"/>
                        </a:rPr>
                        <a:t>較低利潤</a:t>
                      </a:r>
                      <a:endParaRPr lang="en-US" altLang="zh-TW" sz="1200" b="0" dirty="0" smtClean="0">
                        <a:solidFill>
                          <a:srgbClr val="000000"/>
                        </a:solidFill>
                        <a:latin typeface="Microsoft YaHei UI" panose="020B0503020204020204" pitchFamily="34" charset="-122"/>
                        <a:ea typeface="Microsoft YaHei UI" panose="020B0503020204020204" pitchFamily="34" charset="-122"/>
                      </a:endParaRPr>
                    </a:p>
                    <a:p>
                      <a:pPr algn="l"/>
                      <a:endParaRPr lang="zh-TW" altLang="en-US" sz="1200" dirty="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66FF66"/>
                    </a:solidFill>
                  </a:tcPr>
                </a:tc>
                <a:extLst>
                  <a:ext uri="{0D108BD9-81ED-4DB2-BD59-A6C34878D82A}">
                    <a16:rowId xmlns:a16="http://schemas.microsoft.com/office/drawing/2014/main" xmlns="" val="10000"/>
                  </a:ext>
                </a:extLst>
              </a:tr>
              <a:tr h="136296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1600" b="1" dirty="0" smtClean="0">
                          <a:solidFill>
                            <a:srgbClr val="000000"/>
                          </a:solidFill>
                          <a:latin typeface="Microsoft YaHei UI" panose="020B0503020204020204" pitchFamily="34" charset="-122"/>
                          <a:ea typeface="Microsoft YaHei UI" panose="020B0503020204020204" pitchFamily="34" charset="-122"/>
                        </a:rPr>
                        <a:t>Ｏ機會</a:t>
                      </a:r>
                      <a:endParaRPr lang="en-US" altLang="zh-TW" sz="1600" b="1" dirty="0" smtClean="0">
                        <a:solidFill>
                          <a:srgbClr val="000000"/>
                        </a:solidFill>
                        <a:latin typeface="Microsoft YaHei UI" panose="020B0503020204020204" pitchFamily="34" charset="-122"/>
                        <a:ea typeface="Microsoft YaHei UI" panose="020B0503020204020204" pitchFamily="34" charset="-122"/>
                      </a:endParaRPr>
                    </a:p>
                    <a:p>
                      <a:pPr algn="l"/>
                      <a:r>
                        <a:rPr lang="en-US" altLang="zh-TW" sz="1400" dirty="0" smtClean="0">
                          <a:solidFill>
                            <a:srgbClr val="000000"/>
                          </a:solidFill>
                          <a:latin typeface="Microsoft YaHei UI" panose="020B0503020204020204" pitchFamily="34" charset="-122"/>
                          <a:ea typeface="Microsoft YaHei UI" panose="020B0503020204020204" pitchFamily="34" charset="-122"/>
                        </a:rPr>
                        <a:t>O4</a:t>
                      </a:r>
                      <a:r>
                        <a:rPr lang="zh-TW" altLang="en-US" sz="1400" dirty="0" smtClean="0">
                          <a:solidFill>
                            <a:srgbClr val="000000"/>
                          </a:solidFill>
                          <a:latin typeface="Microsoft YaHei UI" panose="020B0503020204020204" pitchFamily="34" charset="-122"/>
                          <a:ea typeface="Microsoft YaHei UI" panose="020B0503020204020204" pitchFamily="34" charset="-122"/>
                        </a:rPr>
                        <a:t>奧斯丁電影協會</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pPr algn="l"/>
                      <a:r>
                        <a:rPr lang="zh-TW" altLang="en-US" sz="1400" dirty="0" smtClean="0">
                          <a:solidFill>
                            <a:srgbClr val="000000"/>
                          </a:solidFill>
                          <a:latin typeface="Microsoft YaHei UI" panose="020B0503020204020204" pitchFamily="34" charset="-122"/>
                          <a:ea typeface="Microsoft YaHei UI" panose="020B0503020204020204" pitchFamily="34" charset="-122"/>
                        </a:rPr>
                        <a:t>    與主題電影觀眾</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pPr algn="l"/>
                      <a:r>
                        <a:rPr lang="zh-TW" altLang="en-US" sz="1400" dirty="0" smtClean="0">
                          <a:solidFill>
                            <a:srgbClr val="000000"/>
                          </a:solidFill>
                          <a:latin typeface="Microsoft YaHei UI" panose="020B0503020204020204" pitchFamily="34" charset="-122"/>
                          <a:ea typeface="Microsoft YaHei UI" panose="020B0503020204020204" pitchFamily="34" charset="-122"/>
                        </a:rPr>
                        <a:t>    群比較容易建立</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pPr algn="l"/>
                      <a:r>
                        <a:rPr lang="zh-TW" altLang="en-US" sz="1400" dirty="0" smtClean="0">
                          <a:solidFill>
                            <a:srgbClr val="000000"/>
                          </a:solidFill>
                          <a:latin typeface="Microsoft YaHei UI" panose="020B0503020204020204" pitchFamily="34" charset="-122"/>
                          <a:ea typeface="Microsoft YaHei UI" panose="020B0503020204020204" pitchFamily="34" charset="-122"/>
                        </a:rPr>
                        <a:t>    忠誠度</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lumMod val="60000"/>
                        <a:lumOff val="40000"/>
                      </a:schemeClr>
                    </a:solidFill>
                  </a:tcPr>
                </a:tc>
                <a:tc>
                  <a:txBody>
                    <a:bodyPr/>
                    <a:lstStyle/>
                    <a:p>
                      <a:pPr algn="ctr"/>
                      <a:r>
                        <a:rPr lang="en-US" altLang="zh-TW" sz="1400" b="1" dirty="0" smtClean="0">
                          <a:latin typeface="Microsoft YaHei UI" panose="020B0503020204020204" pitchFamily="34" charset="-122"/>
                          <a:ea typeface="Microsoft YaHei UI" panose="020B0503020204020204" pitchFamily="34" charset="-122"/>
                        </a:rPr>
                        <a:t>S-O</a:t>
                      </a:r>
                      <a:r>
                        <a:rPr lang="zh-TW" altLang="en-US" sz="1400" b="1" dirty="0" smtClean="0">
                          <a:latin typeface="Microsoft YaHei UI" panose="020B0503020204020204" pitchFamily="34" charset="-122"/>
                          <a:ea typeface="Microsoft YaHei UI" panose="020B0503020204020204" pitchFamily="34" charset="-122"/>
                        </a:rPr>
                        <a:t>策略</a:t>
                      </a:r>
                      <a:endParaRPr lang="en-US" altLang="zh-TW" sz="1400" b="1" dirty="0" smtClean="0">
                        <a:latin typeface="Microsoft YaHei UI" panose="020B0503020204020204" pitchFamily="34" charset="-122"/>
                        <a:ea typeface="Microsoft YaHei UI" panose="020B0503020204020204" pitchFamily="34" charset="-122"/>
                      </a:endParaRPr>
                    </a:p>
                    <a:p>
                      <a:pPr algn="ctr"/>
                      <a:r>
                        <a:rPr lang="zh-TW" altLang="en-US" sz="1400" b="1" dirty="0" smtClean="0">
                          <a:solidFill>
                            <a:schemeClr val="accent2"/>
                          </a:solidFill>
                          <a:latin typeface="Microsoft YaHei UI" panose="020B0503020204020204" pitchFamily="34" charset="-122"/>
                          <a:ea typeface="Microsoft YaHei UI" panose="020B0503020204020204" pitchFamily="34" charset="-122"/>
                        </a:rPr>
                        <a:t>應用優勢，增取機會</a:t>
                      </a:r>
                      <a:endParaRPr lang="en-US" altLang="zh-TW" sz="1400" b="1" dirty="0" smtClean="0">
                        <a:latin typeface="Microsoft YaHei UI" panose="020B0503020204020204" pitchFamily="34" charset="-122"/>
                        <a:ea typeface="Microsoft YaHei UI" panose="020B0503020204020204" pitchFamily="34" charset="-122"/>
                      </a:endParaRPr>
                    </a:p>
                    <a:p>
                      <a:pPr algn="l"/>
                      <a:r>
                        <a:rPr lang="en-US" altLang="zh-TW" sz="1400" b="1" dirty="0" smtClean="0">
                          <a:latin typeface="Microsoft YaHei UI" panose="020B0503020204020204" pitchFamily="34" charset="-122"/>
                          <a:ea typeface="Microsoft YaHei UI" panose="020B0503020204020204" pitchFamily="34" charset="-122"/>
                        </a:rPr>
                        <a:t>S4O4</a:t>
                      </a:r>
                      <a:r>
                        <a:rPr lang="zh-TW" altLang="en-US" sz="1400" b="1" dirty="0" smtClean="0">
                          <a:latin typeface="Microsoft YaHei UI" panose="020B0503020204020204" pitchFamily="34" charset="-122"/>
                          <a:ea typeface="Microsoft YaHei UI" panose="020B0503020204020204" pitchFamily="34" charset="-122"/>
                        </a:rPr>
                        <a:t>增加製片人、</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導演與演員造</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訪電影院機會</a:t>
                      </a:r>
                      <a:endParaRPr lang="en-US" altLang="zh-TW" sz="1400" b="1" dirty="0" smtClean="0">
                        <a:latin typeface="Microsoft YaHei UI" panose="020B0503020204020204" pitchFamily="34" charset="-122"/>
                        <a:ea typeface="Microsoft YaHei UI" panose="020B0503020204020204" pitchFamily="34" charset="-122"/>
                      </a:endParaRPr>
                    </a:p>
                    <a:p>
                      <a:endParaRPr lang="zh-TW" altLang="en-US" sz="1200" b="1" dirty="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altLang="zh-TW" sz="1400" b="1" dirty="0" smtClean="0">
                          <a:latin typeface="Microsoft YaHei UI" panose="020B0503020204020204" pitchFamily="34" charset="-122"/>
                          <a:ea typeface="Microsoft YaHei UI" panose="020B0503020204020204" pitchFamily="34" charset="-122"/>
                        </a:rPr>
                        <a:t>O-W</a:t>
                      </a:r>
                      <a:r>
                        <a:rPr lang="zh-TW" altLang="en-US" sz="1400" b="1" dirty="0" smtClean="0">
                          <a:latin typeface="Microsoft YaHei UI" panose="020B0503020204020204" pitchFamily="34" charset="-122"/>
                          <a:ea typeface="Microsoft YaHei UI" panose="020B0503020204020204" pitchFamily="34" charset="-122"/>
                        </a:rPr>
                        <a:t>策略</a:t>
                      </a:r>
                      <a:endParaRPr lang="en-US" altLang="zh-TW" sz="1400" b="1" dirty="0" smtClean="0">
                        <a:latin typeface="Microsoft YaHei UI" panose="020B0503020204020204" pitchFamily="34" charset="-122"/>
                        <a:ea typeface="Microsoft YaHei UI" panose="020B0503020204020204" pitchFamily="34" charset="-122"/>
                      </a:endParaRPr>
                    </a:p>
                    <a:p>
                      <a:pPr algn="ctr"/>
                      <a:r>
                        <a:rPr lang="zh-TW" altLang="en-US" sz="1400" b="1" dirty="0" smtClean="0">
                          <a:solidFill>
                            <a:schemeClr val="accent2"/>
                          </a:solidFill>
                          <a:latin typeface="Microsoft YaHei UI" panose="020B0503020204020204" pitchFamily="34" charset="-122"/>
                          <a:ea typeface="Microsoft YaHei UI" panose="020B0503020204020204" pitchFamily="34" charset="-122"/>
                        </a:rPr>
                        <a:t>利用機會，克服劣勢</a:t>
                      </a:r>
                      <a:endParaRPr lang="en-US" altLang="zh-TW" sz="1400" b="1" dirty="0" smtClean="0">
                        <a:solidFill>
                          <a:schemeClr val="accent2"/>
                        </a:solidFill>
                        <a:latin typeface="Microsoft YaHei UI" panose="020B0503020204020204" pitchFamily="34" charset="-122"/>
                        <a:ea typeface="Microsoft YaHei UI" panose="020B0503020204020204" pitchFamily="34" charset="-122"/>
                      </a:endParaRPr>
                    </a:p>
                    <a:p>
                      <a:pPr algn="l"/>
                      <a:r>
                        <a:rPr lang="en-US" altLang="zh-TW" sz="1400" b="1" dirty="0" smtClean="0">
                          <a:latin typeface="Microsoft YaHei UI" panose="020B0503020204020204" pitchFamily="34" charset="-122"/>
                          <a:ea typeface="Microsoft YaHei UI" panose="020B0503020204020204" pitchFamily="34" charset="-122"/>
                        </a:rPr>
                        <a:t>O4W4</a:t>
                      </a:r>
                      <a:r>
                        <a:rPr lang="zh-TW" altLang="en-US" sz="1400" b="1" dirty="0" smtClean="0">
                          <a:latin typeface="Microsoft YaHei UI" panose="020B0503020204020204" pitchFamily="34" charset="-122"/>
                          <a:ea typeface="Microsoft YaHei UI" panose="020B0503020204020204" pitchFamily="34" charset="-122"/>
                        </a:rPr>
                        <a:t>老闆親自回覆</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a:t>
                      </a:r>
                      <a:r>
                        <a:rPr lang="en-US" altLang="zh-TW" sz="1400" b="1" dirty="0" smtClean="0">
                          <a:latin typeface="Microsoft YaHei UI" panose="020B0503020204020204" pitchFamily="34" charset="-122"/>
                          <a:ea typeface="Microsoft YaHei UI" panose="020B0503020204020204" pitchFamily="34" charset="-122"/>
                        </a:rPr>
                        <a:t>e-mail</a:t>
                      </a:r>
                      <a:r>
                        <a:rPr lang="zh-TW" altLang="en-US" sz="1400" b="1" dirty="0" smtClean="0">
                          <a:latin typeface="Microsoft YaHei UI" panose="020B0503020204020204" pitchFamily="34" charset="-122"/>
                          <a:ea typeface="Microsoft YaHei UI" panose="020B0503020204020204" pitchFamily="34" charset="-122"/>
                        </a:rPr>
                        <a:t>，</a:t>
                      </a:r>
                      <a:endParaRPr lang="en-US" altLang="zh-TW" sz="1400" b="1" dirty="0" smtClean="0">
                        <a:latin typeface="Microsoft YaHei UI" panose="020B0503020204020204" pitchFamily="34" charset="-122"/>
                        <a:ea typeface="Microsoft YaHei UI" panose="020B0503020204020204" pitchFamily="34" charset="-122"/>
                      </a:endParaRPr>
                    </a:p>
                    <a:p>
                      <a:pPr algn="l"/>
                      <a:r>
                        <a:rPr lang="en-US" altLang="zh-TW" sz="1400" b="1" dirty="0" smtClean="0">
                          <a:latin typeface="Microsoft YaHei UI" panose="020B0503020204020204" pitchFamily="34" charset="-122"/>
                          <a:ea typeface="Microsoft YaHei UI" panose="020B0503020204020204" pitchFamily="34" charset="-122"/>
                        </a:rPr>
                        <a:t>           </a:t>
                      </a:r>
                      <a:r>
                        <a:rPr lang="zh-TW" altLang="en-US" sz="1400" b="1" dirty="0" smtClean="0">
                          <a:latin typeface="Microsoft YaHei UI" panose="020B0503020204020204" pitchFamily="34" charset="-122"/>
                          <a:ea typeface="Microsoft YaHei UI" panose="020B0503020204020204" pitchFamily="34" charset="-122"/>
                        </a:rPr>
                        <a:t>並在現場與顧 </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客互動</a:t>
                      </a:r>
                      <a:endParaRPr lang="en-US" altLang="zh-TW" sz="1400" b="1" dirty="0" smtClean="0">
                        <a:latin typeface="Microsoft YaHei UI" panose="020B0503020204020204" pitchFamily="34" charset="-122"/>
                        <a:ea typeface="Microsoft YaHei UI" panose="020B0503020204020204" pitchFamily="34" charset="-122"/>
                      </a:endParaRPr>
                    </a:p>
                    <a:p>
                      <a:endParaRPr lang="zh-TW" altLang="en-US" sz="1400" b="1" dirty="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1155623">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1200" dirty="0" smtClean="0">
                          <a:solidFill>
                            <a:srgbClr val="000000"/>
                          </a:solidFill>
                          <a:latin typeface="Microsoft YaHei UI" panose="020B0503020204020204" pitchFamily="34" charset="-122"/>
                          <a:ea typeface="Microsoft YaHei UI" panose="020B0503020204020204" pitchFamily="34" charset="-122"/>
                        </a:rPr>
                        <a:t>Ｔ威脅</a:t>
                      </a:r>
                      <a:endParaRPr lang="en-US" altLang="zh-TW" sz="1200" dirty="0" smtClean="0">
                        <a:solidFill>
                          <a:srgbClr val="000000"/>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dirty="0" smtClean="0">
                          <a:solidFill>
                            <a:srgbClr val="000000"/>
                          </a:solidFill>
                          <a:latin typeface="Microsoft YaHei UI" panose="020B0503020204020204" pitchFamily="34" charset="-122"/>
                          <a:ea typeface="Microsoft YaHei UI" panose="020B0503020204020204" pitchFamily="34" charset="-122"/>
                        </a:rPr>
                        <a:t>T1</a:t>
                      </a:r>
                      <a:r>
                        <a:rPr lang="zh-TW" altLang="en-US" sz="1400" dirty="0" smtClean="0">
                          <a:solidFill>
                            <a:srgbClr val="000000"/>
                          </a:solidFill>
                          <a:latin typeface="Microsoft YaHei UI" panose="020B0503020204020204" pitchFamily="34" charset="-122"/>
                          <a:ea typeface="Microsoft YaHei UI" panose="020B0503020204020204" pitchFamily="34" charset="-122"/>
                        </a:rPr>
                        <a:t>電影院附近沒有</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400" dirty="0" smtClean="0">
                          <a:solidFill>
                            <a:srgbClr val="000000"/>
                          </a:solidFill>
                          <a:latin typeface="Microsoft YaHei UI" panose="020B0503020204020204" pitchFamily="34" charset="-122"/>
                          <a:ea typeface="Microsoft YaHei UI" panose="020B0503020204020204" pitchFamily="34" charset="-122"/>
                        </a:rPr>
                        <a:t>    停車場</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r>
                        <a:rPr lang="en-US" altLang="zh-TW" sz="1400" dirty="0" smtClean="0">
                          <a:solidFill>
                            <a:srgbClr val="000000"/>
                          </a:solidFill>
                          <a:latin typeface="Microsoft YaHei UI" panose="020B0503020204020204" pitchFamily="34" charset="-122"/>
                          <a:ea typeface="Microsoft YaHei UI" panose="020B0503020204020204" pitchFamily="34" charset="-122"/>
                        </a:rPr>
                        <a:t>T2</a:t>
                      </a:r>
                      <a:r>
                        <a:rPr lang="zh-TW" altLang="en-US" sz="1400" dirty="0" smtClean="0">
                          <a:solidFill>
                            <a:srgbClr val="000000"/>
                          </a:solidFill>
                          <a:latin typeface="Microsoft YaHei UI" panose="020B0503020204020204" pitchFamily="34" charset="-122"/>
                          <a:ea typeface="Microsoft YaHei UI" panose="020B0503020204020204" pitchFamily="34" charset="-122"/>
                        </a:rPr>
                        <a:t>好萊塢影響商業</a:t>
                      </a:r>
                      <a:endParaRPr lang="en-US" altLang="zh-TW" sz="1400" dirty="0" smtClean="0">
                        <a:solidFill>
                          <a:srgbClr val="000000"/>
                        </a:solidFill>
                        <a:latin typeface="Microsoft YaHei UI" panose="020B0503020204020204" pitchFamily="34" charset="-122"/>
                        <a:ea typeface="Microsoft YaHei UI" panose="020B0503020204020204" pitchFamily="34" charset="-122"/>
                      </a:endParaRPr>
                    </a:p>
                    <a:p>
                      <a:r>
                        <a:rPr lang="zh-TW" altLang="en-US" sz="1400" dirty="0" smtClean="0">
                          <a:solidFill>
                            <a:srgbClr val="000000"/>
                          </a:solidFill>
                          <a:latin typeface="Microsoft YaHei UI" panose="020B0503020204020204" pitchFamily="34" charset="-122"/>
                          <a:ea typeface="Microsoft YaHei UI" panose="020B0503020204020204" pitchFamily="34" charset="-122"/>
                        </a:rPr>
                        <a:t>    電影</a:t>
                      </a:r>
                      <a:endParaRPr lang="en-US" altLang="zh-TW" sz="1400" dirty="0" smtClean="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E6E6E6"/>
                    </a:solidFill>
                  </a:tcPr>
                </a:tc>
                <a:tc>
                  <a:txBody>
                    <a:bodyPr/>
                    <a:lstStyle/>
                    <a:p>
                      <a:pPr algn="ctr"/>
                      <a:r>
                        <a:rPr lang="en-US" altLang="zh-TW" sz="1400" b="1" dirty="0" smtClean="0">
                          <a:latin typeface="Microsoft YaHei UI" panose="020B0503020204020204" pitchFamily="34" charset="-122"/>
                          <a:ea typeface="Microsoft YaHei UI" panose="020B0503020204020204" pitchFamily="34" charset="-122"/>
                        </a:rPr>
                        <a:t>S-T</a:t>
                      </a:r>
                      <a:r>
                        <a:rPr lang="zh-TW" altLang="en-US" sz="1400" b="1" dirty="0" smtClean="0">
                          <a:latin typeface="Microsoft YaHei UI" panose="020B0503020204020204" pitchFamily="34" charset="-122"/>
                          <a:ea typeface="Microsoft YaHei UI" panose="020B0503020204020204" pitchFamily="34" charset="-122"/>
                        </a:rPr>
                        <a:t>策略</a:t>
                      </a:r>
                      <a:endParaRPr lang="en-US" altLang="zh-TW" sz="1400" b="1" dirty="0" smtClean="0">
                        <a:latin typeface="Microsoft YaHei UI" panose="020B0503020204020204" pitchFamily="34" charset="-122"/>
                        <a:ea typeface="Microsoft YaHei UI" panose="020B0503020204020204" pitchFamily="34" charset="-122"/>
                      </a:endParaRPr>
                    </a:p>
                    <a:p>
                      <a:pPr marL="0" marR="0" indent="0" algn="ctr" defTabSz="457200" rtl="0" eaLnBrk="1" fontAlgn="auto" latinLnBrk="0" hangingPunct="1">
                        <a:lnSpc>
                          <a:spcPct val="100000"/>
                        </a:lnSpc>
                        <a:spcBef>
                          <a:spcPts val="0"/>
                        </a:spcBef>
                        <a:spcAft>
                          <a:spcPts val="0"/>
                        </a:spcAft>
                        <a:buClrTx/>
                        <a:buSzTx/>
                        <a:buFontTx/>
                        <a:buNone/>
                        <a:tabLst/>
                        <a:defRPr/>
                      </a:pPr>
                      <a:r>
                        <a:rPr lang="zh-TW" altLang="en-US" sz="1400" b="1" dirty="0" smtClean="0">
                          <a:solidFill>
                            <a:schemeClr val="accent2"/>
                          </a:solidFill>
                          <a:latin typeface="Microsoft YaHei UI" panose="020B0503020204020204" pitchFamily="34" charset="-122"/>
                          <a:ea typeface="Microsoft YaHei UI" panose="020B0503020204020204" pitchFamily="34" charset="-122"/>
                        </a:rPr>
                        <a:t>利用優勢，避開威脅</a:t>
                      </a:r>
                      <a:endParaRPr lang="en-US" altLang="zh-TW" sz="1400" b="1" dirty="0" smtClean="0">
                        <a:solidFill>
                          <a:schemeClr val="accent2"/>
                        </a:solidFill>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altLang="zh-TW" sz="1400" b="1" dirty="0" smtClean="0">
                          <a:latin typeface="Microsoft YaHei UI" panose="020B0503020204020204" pitchFamily="34" charset="-122"/>
                          <a:ea typeface="Microsoft YaHei UI" panose="020B0503020204020204" pitchFamily="34" charset="-122"/>
                        </a:rPr>
                        <a:t>S1T2</a:t>
                      </a:r>
                      <a:r>
                        <a:rPr lang="zh-TW" altLang="en-US" sz="1400" b="1" dirty="0" smtClean="0">
                          <a:latin typeface="Microsoft YaHei UI" panose="020B0503020204020204" pitchFamily="34" charset="-122"/>
                          <a:ea typeface="Microsoft YaHei UI" panose="020B0503020204020204" pitchFamily="34" charset="-122"/>
                        </a:rPr>
                        <a:t>偶爾播放商業</a:t>
                      </a:r>
                      <a:endParaRPr lang="en-US" altLang="zh-TW" sz="1400" b="1" dirty="0" smtClean="0">
                        <a:latin typeface="Microsoft YaHei UI" panose="020B0503020204020204" pitchFamily="34" charset="-122"/>
                        <a:ea typeface="Microsoft YaHei UI" panose="020B0503020204020204" pitchFamily="34" charset="-122"/>
                      </a:endParaRPr>
                    </a:p>
                    <a:p>
                      <a:pPr marL="0" marR="0" indent="0" algn="l" defTabSz="457200" rtl="0" eaLnBrk="1" fontAlgn="auto" latinLnBrk="0" hangingPunct="1">
                        <a:lnSpc>
                          <a:spcPct val="100000"/>
                        </a:lnSpc>
                        <a:spcBef>
                          <a:spcPts val="0"/>
                        </a:spcBef>
                        <a:spcAft>
                          <a:spcPts val="0"/>
                        </a:spcAft>
                        <a:buClrTx/>
                        <a:buSzTx/>
                        <a:buFontTx/>
                        <a:buNone/>
                        <a:tabLst/>
                        <a:defRPr/>
                      </a:pPr>
                      <a:r>
                        <a:rPr lang="zh-TW" altLang="en-US" sz="1400" b="1" dirty="0" smtClean="0">
                          <a:latin typeface="Microsoft YaHei UI" panose="020B0503020204020204" pitchFamily="34" charset="-122"/>
                          <a:ea typeface="Microsoft YaHei UI" panose="020B0503020204020204" pitchFamily="34" charset="-122"/>
                        </a:rPr>
                        <a:t>         電影</a:t>
                      </a:r>
                      <a:endParaRPr lang="en-US" altLang="zh-TW" sz="1200" b="1" dirty="0" smtClean="0">
                        <a:latin typeface="Microsoft YaHei UI" panose="020B0503020204020204" pitchFamily="34" charset="-122"/>
                        <a:ea typeface="Microsoft YaHei UI" panose="020B0503020204020204" pitchFamily="34" charset="-122"/>
                      </a:endParaRPr>
                    </a:p>
                    <a:p>
                      <a:pPr algn="l"/>
                      <a:endParaRPr lang="en-US" altLang="zh-TW" sz="1200" b="1" dirty="0" smtClean="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altLang="zh-TW" sz="1400" b="1" dirty="0" smtClean="0">
                          <a:latin typeface="Microsoft YaHei UI" panose="020B0503020204020204" pitchFamily="34" charset="-122"/>
                          <a:ea typeface="Microsoft YaHei UI" panose="020B0503020204020204" pitchFamily="34" charset="-122"/>
                        </a:rPr>
                        <a:t>W-T</a:t>
                      </a:r>
                      <a:r>
                        <a:rPr lang="zh-TW" altLang="en-US" sz="1400" b="1" dirty="0" smtClean="0">
                          <a:latin typeface="Microsoft YaHei UI" panose="020B0503020204020204" pitchFamily="34" charset="-122"/>
                          <a:ea typeface="Microsoft YaHei UI" panose="020B0503020204020204" pitchFamily="34" charset="-122"/>
                        </a:rPr>
                        <a:t>策略</a:t>
                      </a:r>
                      <a:endParaRPr lang="en-US" altLang="zh-TW" sz="1400" b="1" dirty="0" smtClean="0">
                        <a:latin typeface="Microsoft YaHei UI" panose="020B0503020204020204" pitchFamily="34" charset="-122"/>
                        <a:ea typeface="Microsoft YaHei UI" panose="020B0503020204020204" pitchFamily="34" charset="-122"/>
                      </a:endParaRPr>
                    </a:p>
                    <a:p>
                      <a:pPr algn="ctr"/>
                      <a:r>
                        <a:rPr lang="zh-TW" altLang="en-US" sz="1200" b="1" dirty="0" smtClean="0">
                          <a:solidFill>
                            <a:schemeClr val="accent2"/>
                          </a:solidFill>
                          <a:latin typeface="Microsoft YaHei UI" panose="020B0503020204020204" pitchFamily="34" charset="-122"/>
                          <a:ea typeface="Microsoft YaHei UI" panose="020B0503020204020204" pitchFamily="34" charset="-122"/>
                        </a:rPr>
                        <a:t>減少劣勢，迴避威脅</a:t>
                      </a:r>
                      <a:endParaRPr lang="en-US" altLang="zh-TW" sz="1200" b="1" dirty="0" smtClean="0">
                        <a:solidFill>
                          <a:schemeClr val="accent2"/>
                        </a:solidFill>
                        <a:latin typeface="Microsoft YaHei UI" panose="020B0503020204020204" pitchFamily="34" charset="-122"/>
                        <a:ea typeface="Microsoft YaHei UI" panose="020B0503020204020204" pitchFamily="34" charset="-122"/>
                      </a:endParaRPr>
                    </a:p>
                    <a:p>
                      <a:pPr algn="l"/>
                      <a:r>
                        <a:rPr lang="en-US" altLang="zh-TW" sz="1400" b="1" dirty="0" smtClean="0">
                          <a:latin typeface="Microsoft YaHei UI" panose="020B0503020204020204" pitchFamily="34" charset="-122"/>
                          <a:ea typeface="Microsoft YaHei UI" panose="020B0503020204020204" pitchFamily="34" charset="-122"/>
                        </a:rPr>
                        <a:t>W2T1</a:t>
                      </a:r>
                      <a:r>
                        <a:rPr lang="zh-TW" altLang="en-US" sz="1400" b="1" dirty="0" smtClean="0">
                          <a:latin typeface="Microsoft YaHei UI" panose="020B0503020204020204" pitchFamily="34" charset="-122"/>
                          <a:ea typeface="Microsoft YaHei UI" panose="020B0503020204020204" pitchFamily="34" charset="-122"/>
                        </a:rPr>
                        <a:t>不以主流</a:t>
                      </a:r>
                      <a:r>
                        <a:rPr lang="zh-TW" altLang="en-US" sz="1400" b="1" dirty="0" smtClean="0">
                          <a:latin typeface="Microsoft YaHei UI" panose="020B0503020204020204" pitchFamily="34" charset="-122"/>
                          <a:ea typeface="Microsoft YaHei UI" panose="020B0503020204020204" pitchFamily="34" charset="-122"/>
                        </a:rPr>
                        <a:t>電影</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為主要</a:t>
                      </a:r>
                      <a:r>
                        <a:rPr lang="zh-TW" altLang="en-US" sz="1400" b="1" dirty="0" smtClean="0">
                          <a:latin typeface="Microsoft YaHei UI" panose="020B0503020204020204" pitchFamily="34" charset="-122"/>
                          <a:ea typeface="Microsoft YaHei UI" panose="020B0503020204020204" pitchFamily="34" charset="-122"/>
                        </a:rPr>
                        <a:t>經營</a:t>
                      </a:r>
                      <a:r>
                        <a:rPr lang="zh-TW" altLang="en-US" sz="1400" b="1" dirty="0" smtClean="0">
                          <a:latin typeface="Microsoft YaHei UI" panose="020B0503020204020204" pitchFamily="34" charset="-122"/>
                          <a:ea typeface="Microsoft YaHei UI" panose="020B0503020204020204" pitchFamily="34" charset="-122"/>
                        </a:rPr>
                        <a:t>方</a:t>
                      </a:r>
                      <a:endParaRPr lang="en-US" altLang="zh-TW" sz="1400" b="1" dirty="0" smtClean="0">
                        <a:latin typeface="Microsoft YaHei UI" panose="020B0503020204020204" pitchFamily="34" charset="-122"/>
                        <a:ea typeface="Microsoft YaHei UI" panose="020B0503020204020204" pitchFamily="34" charset="-122"/>
                      </a:endParaRPr>
                    </a:p>
                    <a:p>
                      <a:pPr algn="l"/>
                      <a:r>
                        <a:rPr lang="zh-TW" altLang="en-US" sz="1400" b="1" dirty="0" smtClean="0">
                          <a:latin typeface="Microsoft YaHei UI" panose="020B0503020204020204" pitchFamily="34" charset="-122"/>
                          <a:ea typeface="Microsoft YaHei UI" panose="020B0503020204020204" pitchFamily="34" charset="-122"/>
                        </a:rPr>
                        <a:t>          向</a:t>
                      </a:r>
                      <a:endParaRPr lang="zh-TW" altLang="en-US" sz="1400" b="1" dirty="0">
                        <a:latin typeface="Microsoft YaHei UI" panose="020B0503020204020204" pitchFamily="34" charset="-122"/>
                        <a:ea typeface="Microsoft YaHei UI" panose="020B0503020204020204" pitchFamily="34" charset="-122"/>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
        <p:nvSpPr>
          <p:cNvPr id="21" name="Marcador de número de diapositiva 21"/>
          <p:cNvSpPr txBox="1">
            <a:spLocks/>
          </p:cNvSpPr>
          <p:nvPr/>
        </p:nvSpPr>
        <p:spPr>
          <a:xfrm>
            <a:off x="6804248" y="4731990"/>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25</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
        <p:nvSpPr>
          <p:cNvPr id="24" name="Rectángulo 10"/>
          <p:cNvSpPr/>
          <p:nvPr/>
        </p:nvSpPr>
        <p:spPr>
          <a:xfrm>
            <a:off x="5841712" y="3753782"/>
            <a:ext cx="486716" cy="5306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097" tIns="16673" rIns="13097" bIns="16673" anchor="ctr"/>
          <a:lstStyle/>
          <a:p>
            <a:pPr algn="ctr" defTabSz="880236" eaLnBrk="1" fontAlgn="auto" hangingPunct="1">
              <a:spcBef>
                <a:spcPts val="0"/>
              </a:spcBef>
              <a:spcAft>
                <a:spcPts val="0"/>
              </a:spcAft>
              <a:defRPr/>
            </a:pPr>
            <a:r>
              <a:rPr lang="es-SV" altLang="zh-TW" sz="1400" b="1" dirty="0" smtClean="0">
                <a:solidFill>
                  <a:srgbClr val="FFFFFF"/>
                </a:solidFill>
                <a:latin typeface="華康歐陽詢體W5" panose="03000509000000000000" pitchFamily="65" charset="-120"/>
                <a:ea typeface="華康歐陽詢體W5" panose="03000509000000000000" pitchFamily="65" charset="-120"/>
              </a:rPr>
              <a:t>S</a:t>
            </a:r>
            <a:endParaRPr lang="es-SV" altLang="zh-TW" sz="1400" b="1" dirty="0">
              <a:solidFill>
                <a:srgbClr val="FFFFFF"/>
              </a:solidFill>
              <a:latin typeface="華康歐陽詢體W5" panose="03000509000000000000" pitchFamily="65" charset="-120"/>
              <a:ea typeface="華康歐陽詢體W5" panose="03000509000000000000" pitchFamily="65" charset="-120"/>
            </a:endParaRPr>
          </a:p>
        </p:txBody>
      </p:sp>
      <p:sp>
        <p:nvSpPr>
          <p:cNvPr id="25" name="Rectángulo 11"/>
          <p:cNvSpPr/>
          <p:nvPr/>
        </p:nvSpPr>
        <p:spPr>
          <a:xfrm>
            <a:off x="6387318" y="3736520"/>
            <a:ext cx="496979" cy="5495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97" tIns="16673" rIns="13097" bIns="16673" anchor="ctr"/>
          <a:lstStyle/>
          <a:p>
            <a:pPr algn="ctr" defTabSz="880236" eaLnBrk="1" fontAlgn="auto" hangingPunct="1">
              <a:spcBef>
                <a:spcPts val="0"/>
              </a:spcBef>
              <a:spcAft>
                <a:spcPts val="0"/>
              </a:spcAft>
              <a:defRPr/>
            </a:pPr>
            <a:r>
              <a:rPr lang="es-SV" sz="1400" b="1" dirty="0" smtClean="0">
                <a:solidFill>
                  <a:srgbClr val="FFFFFF"/>
                </a:solidFill>
                <a:latin typeface="華康歐陽詢體W5" panose="03000509000000000000" pitchFamily="65" charset="-120"/>
                <a:ea typeface="華康歐陽詢體W5" panose="03000509000000000000" pitchFamily="65" charset="-120"/>
              </a:rPr>
              <a:t>W</a:t>
            </a:r>
            <a:endParaRPr lang="es-SV" sz="1400" b="1" dirty="0">
              <a:solidFill>
                <a:srgbClr val="FFFFFF"/>
              </a:solidFill>
              <a:latin typeface="華康歐陽詢體W5" panose="03000509000000000000" pitchFamily="65" charset="-120"/>
              <a:ea typeface="華康歐陽詢體W5" panose="03000509000000000000" pitchFamily="65" charset="-120"/>
            </a:endParaRPr>
          </a:p>
        </p:txBody>
      </p:sp>
      <p:sp>
        <p:nvSpPr>
          <p:cNvPr id="26" name="Rectángulo 13"/>
          <p:cNvSpPr/>
          <p:nvPr/>
        </p:nvSpPr>
        <p:spPr>
          <a:xfrm>
            <a:off x="7463019" y="3780425"/>
            <a:ext cx="429621" cy="53163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97" tIns="16673" rIns="13097" bIns="16673" anchor="ctr"/>
          <a:lstStyle/>
          <a:p>
            <a:pPr algn="ctr" defTabSz="880236" eaLnBrk="1" fontAlgn="auto" hangingPunct="1">
              <a:spcBef>
                <a:spcPts val="0"/>
              </a:spcBef>
              <a:spcAft>
                <a:spcPts val="0"/>
              </a:spcAft>
              <a:defRPr/>
            </a:pPr>
            <a:r>
              <a:rPr lang="es-SV" altLang="zh-TW" sz="1400" b="1" dirty="0" smtClean="0">
                <a:solidFill>
                  <a:srgbClr val="FFFFFF"/>
                </a:solidFill>
                <a:latin typeface="華康歐陽詢體W5" panose="03000509000000000000" pitchFamily="65" charset="-120"/>
                <a:ea typeface="華康歐陽詢體W5" panose="03000509000000000000" pitchFamily="65" charset="-120"/>
              </a:rPr>
              <a:t>O</a:t>
            </a:r>
            <a:endParaRPr lang="es-SV" altLang="zh-TW" sz="1400" b="1" dirty="0">
              <a:solidFill>
                <a:srgbClr val="FFFFFF"/>
              </a:solidFill>
              <a:latin typeface="華康歐陽詢體W5" panose="03000509000000000000" pitchFamily="65" charset="-120"/>
              <a:ea typeface="華康歐陽詢體W5" panose="03000509000000000000" pitchFamily="65" charset="-120"/>
            </a:endParaRPr>
          </a:p>
        </p:txBody>
      </p:sp>
      <p:sp>
        <p:nvSpPr>
          <p:cNvPr id="27" name="Rectángulo 14"/>
          <p:cNvSpPr/>
          <p:nvPr/>
        </p:nvSpPr>
        <p:spPr>
          <a:xfrm>
            <a:off x="8037760" y="3801124"/>
            <a:ext cx="421184" cy="5191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3097" tIns="16673" rIns="13097" bIns="16673" anchor="ctr"/>
          <a:lstStyle/>
          <a:p>
            <a:pPr algn="ctr" defTabSz="880236" eaLnBrk="1" fontAlgn="auto" hangingPunct="1">
              <a:spcBef>
                <a:spcPts val="0"/>
              </a:spcBef>
              <a:spcAft>
                <a:spcPts val="0"/>
              </a:spcAft>
              <a:defRPr/>
            </a:pPr>
            <a:r>
              <a:rPr lang="es-SV" altLang="zh-TW" sz="1400" b="1" dirty="0">
                <a:solidFill>
                  <a:srgbClr val="FFFFFF"/>
                </a:solidFill>
                <a:latin typeface="華康歐陽詢體W5" panose="03000509000000000000" pitchFamily="65" charset="-120"/>
                <a:ea typeface="華康歐陽詢體W5" panose="03000509000000000000" pitchFamily="65" charset="-120"/>
              </a:rPr>
              <a:t>T</a:t>
            </a:r>
          </a:p>
        </p:txBody>
      </p:sp>
      <p:sp>
        <p:nvSpPr>
          <p:cNvPr id="28" name="Rectángulo 15"/>
          <p:cNvSpPr/>
          <p:nvPr/>
        </p:nvSpPr>
        <p:spPr>
          <a:xfrm>
            <a:off x="5883737" y="3296151"/>
            <a:ext cx="1131192" cy="457631"/>
          </a:xfrm>
          <a:custGeom>
            <a:avLst/>
            <a:gdLst>
              <a:gd name="connsiteX0" fmla="*/ 0 w 2128463"/>
              <a:gd name="connsiteY0" fmla="*/ 0 h 2160240"/>
              <a:gd name="connsiteX1" fmla="*/ 2128463 w 2128463"/>
              <a:gd name="connsiteY1" fmla="*/ 0 h 2160240"/>
              <a:gd name="connsiteX2" fmla="*/ 2128463 w 2128463"/>
              <a:gd name="connsiteY2" fmla="*/ 2160240 h 2160240"/>
              <a:gd name="connsiteX3" fmla="*/ 0 w 2128463"/>
              <a:gd name="connsiteY3" fmla="*/ 2160240 h 2160240"/>
              <a:gd name="connsiteX4" fmla="*/ 0 w 2128463"/>
              <a:gd name="connsiteY4" fmla="*/ 0 h 2160240"/>
              <a:gd name="connsiteX0" fmla="*/ 0 w 5386013"/>
              <a:gd name="connsiteY0" fmla="*/ 0 h 2160240"/>
              <a:gd name="connsiteX1" fmla="*/ 5386013 w 5386013"/>
              <a:gd name="connsiteY1" fmla="*/ 457200 h 2160240"/>
              <a:gd name="connsiteX2" fmla="*/ 2128463 w 5386013"/>
              <a:gd name="connsiteY2" fmla="*/ 2160240 h 2160240"/>
              <a:gd name="connsiteX3" fmla="*/ 0 w 5386013"/>
              <a:gd name="connsiteY3" fmla="*/ 2160240 h 2160240"/>
              <a:gd name="connsiteX4" fmla="*/ 0 w 5386013"/>
              <a:gd name="connsiteY4" fmla="*/ 0 h 2160240"/>
              <a:gd name="connsiteX0" fmla="*/ 4905375 w 5386013"/>
              <a:gd name="connsiteY0" fmla="*/ 47625 h 1703040"/>
              <a:gd name="connsiteX1" fmla="*/ 5386013 w 5386013"/>
              <a:gd name="connsiteY1" fmla="*/ 0 h 1703040"/>
              <a:gd name="connsiteX2" fmla="*/ 2128463 w 5386013"/>
              <a:gd name="connsiteY2" fmla="*/ 1703040 h 1703040"/>
              <a:gd name="connsiteX3" fmla="*/ 0 w 5386013"/>
              <a:gd name="connsiteY3" fmla="*/ 1703040 h 1703040"/>
              <a:gd name="connsiteX4" fmla="*/ 4905375 w 5386013"/>
              <a:gd name="connsiteY4" fmla="*/ 47625 h 1703040"/>
              <a:gd name="connsiteX0" fmla="*/ 4949825 w 5386013"/>
              <a:gd name="connsiteY0" fmla="*/ 174625 h 1703040"/>
              <a:gd name="connsiteX1" fmla="*/ 5386013 w 5386013"/>
              <a:gd name="connsiteY1" fmla="*/ 0 h 1703040"/>
              <a:gd name="connsiteX2" fmla="*/ 2128463 w 5386013"/>
              <a:gd name="connsiteY2" fmla="*/ 1703040 h 1703040"/>
              <a:gd name="connsiteX3" fmla="*/ 0 w 5386013"/>
              <a:gd name="connsiteY3" fmla="*/ 1703040 h 1703040"/>
              <a:gd name="connsiteX4" fmla="*/ 4949825 w 5386013"/>
              <a:gd name="connsiteY4" fmla="*/ 174625 h 1703040"/>
              <a:gd name="connsiteX0" fmla="*/ 4997450 w 5386013"/>
              <a:gd name="connsiteY0" fmla="*/ 12700 h 1703040"/>
              <a:gd name="connsiteX1" fmla="*/ 5386013 w 5386013"/>
              <a:gd name="connsiteY1" fmla="*/ 0 h 1703040"/>
              <a:gd name="connsiteX2" fmla="*/ 2128463 w 5386013"/>
              <a:gd name="connsiteY2" fmla="*/ 1703040 h 1703040"/>
              <a:gd name="connsiteX3" fmla="*/ 0 w 5386013"/>
              <a:gd name="connsiteY3" fmla="*/ 1703040 h 1703040"/>
              <a:gd name="connsiteX4" fmla="*/ 4997450 w 5386013"/>
              <a:gd name="connsiteY4" fmla="*/ 12700 h 1703040"/>
              <a:gd name="connsiteX0" fmla="*/ 4997450 w 5236788"/>
              <a:gd name="connsiteY0" fmla="*/ 38100 h 1728440"/>
              <a:gd name="connsiteX1" fmla="*/ 5236788 w 5236788"/>
              <a:gd name="connsiteY1" fmla="*/ 0 h 1728440"/>
              <a:gd name="connsiteX2" fmla="*/ 2128463 w 5236788"/>
              <a:gd name="connsiteY2" fmla="*/ 1728440 h 1728440"/>
              <a:gd name="connsiteX3" fmla="*/ 0 w 5236788"/>
              <a:gd name="connsiteY3" fmla="*/ 1728440 h 1728440"/>
              <a:gd name="connsiteX4" fmla="*/ 4997450 w 5236788"/>
              <a:gd name="connsiteY4" fmla="*/ 38100 h 1728440"/>
              <a:gd name="connsiteX0" fmla="*/ 4997450 w 5357438"/>
              <a:gd name="connsiteY0" fmla="*/ 3175 h 1693515"/>
              <a:gd name="connsiteX1" fmla="*/ 5357438 w 5357438"/>
              <a:gd name="connsiteY1" fmla="*/ 0 h 1693515"/>
              <a:gd name="connsiteX2" fmla="*/ 2128463 w 5357438"/>
              <a:gd name="connsiteY2" fmla="*/ 1693515 h 1693515"/>
              <a:gd name="connsiteX3" fmla="*/ 0 w 5357438"/>
              <a:gd name="connsiteY3" fmla="*/ 1693515 h 1693515"/>
              <a:gd name="connsiteX4" fmla="*/ 4997450 w 5357438"/>
              <a:gd name="connsiteY4" fmla="*/ 3175 h 1693515"/>
              <a:gd name="connsiteX0" fmla="*/ 4997450 w 5351088"/>
              <a:gd name="connsiteY0" fmla="*/ 0 h 1690340"/>
              <a:gd name="connsiteX1" fmla="*/ 5351088 w 5351088"/>
              <a:gd name="connsiteY1" fmla="*/ 0 h 1690340"/>
              <a:gd name="connsiteX2" fmla="*/ 2128463 w 5351088"/>
              <a:gd name="connsiteY2" fmla="*/ 1690340 h 1690340"/>
              <a:gd name="connsiteX3" fmla="*/ 0 w 5351088"/>
              <a:gd name="connsiteY3" fmla="*/ 1690340 h 1690340"/>
              <a:gd name="connsiteX4" fmla="*/ 4997450 w 5351088"/>
              <a:gd name="connsiteY4" fmla="*/ 0 h 1690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1088" h="1690340">
                <a:moveTo>
                  <a:pt x="4997450" y="0"/>
                </a:moveTo>
                <a:lnTo>
                  <a:pt x="5351088" y="0"/>
                </a:lnTo>
                <a:lnTo>
                  <a:pt x="2128463" y="1690340"/>
                </a:lnTo>
                <a:lnTo>
                  <a:pt x="0" y="1690340"/>
                </a:lnTo>
                <a:lnTo>
                  <a:pt x="4997450" y="0"/>
                </a:lnTo>
                <a:close/>
              </a:path>
            </a:pathLst>
          </a:custGeom>
          <a:solidFill>
            <a:schemeClr val="accent1"/>
          </a:solidFill>
          <a:ln>
            <a:noFill/>
          </a:ln>
          <a:effectLst>
            <a:innerShdw blurRad="609600" dir="54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29" name="Rectángulo 16"/>
          <p:cNvSpPr/>
          <p:nvPr/>
        </p:nvSpPr>
        <p:spPr>
          <a:xfrm>
            <a:off x="6390668" y="3281687"/>
            <a:ext cx="765851" cy="452953"/>
          </a:xfrm>
          <a:custGeom>
            <a:avLst/>
            <a:gdLst>
              <a:gd name="connsiteX0" fmla="*/ 0 w 2128463"/>
              <a:gd name="connsiteY0" fmla="*/ 0 h 2160240"/>
              <a:gd name="connsiteX1" fmla="*/ 2128463 w 2128463"/>
              <a:gd name="connsiteY1" fmla="*/ 0 h 2160240"/>
              <a:gd name="connsiteX2" fmla="*/ 2128463 w 2128463"/>
              <a:gd name="connsiteY2" fmla="*/ 2160240 h 2160240"/>
              <a:gd name="connsiteX3" fmla="*/ 0 w 2128463"/>
              <a:gd name="connsiteY3" fmla="*/ 2160240 h 2160240"/>
              <a:gd name="connsiteX4" fmla="*/ 0 w 2128463"/>
              <a:gd name="connsiteY4" fmla="*/ 0 h 2160240"/>
              <a:gd name="connsiteX0" fmla="*/ 0 w 3296863"/>
              <a:gd name="connsiteY0" fmla="*/ 0 h 2160240"/>
              <a:gd name="connsiteX1" fmla="*/ 3296863 w 3296863"/>
              <a:gd name="connsiteY1" fmla="*/ 469900 h 2160240"/>
              <a:gd name="connsiteX2" fmla="*/ 2128463 w 3296863"/>
              <a:gd name="connsiteY2" fmla="*/ 2160240 h 2160240"/>
              <a:gd name="connsiteX3" fmla="*/ 0 w 3296863"/>
              <a:gd name="connsiteY3" fmla="*/ 2160240 h 2160240"/>
              <a:gd name="connsiteX4" fmla="*/ 0 w 3296863"/>
              <a:gd name="connsiteY4" fmla="*/ 0 h 2160240"/>
              <a:gd name="connsiteX0" fmla="*/ 2857500 w 3296863"/>
              <a:gd name="connsiteY0" fmla="*/ 273050 h 1690340"/>
              <a:gd name="connsiteX1" fmla="*/ 3296863 w 3296863"/>
              <a:gd name="connsiteY1" fmla="*/ 0 h 1690340"/>
              <a:gd name="connsiteX2" fmla="*/ 2128463 w 3296863"/>
              <a:gd name="connsiteY2" fmla="*/ 1690340 h 1690340"/>
              <a:gd name="connsiteX3" fmla="*/ 0 w 3296863"/>
              <a:gd name="connsiteY3" fmla="*/ 1690340 h 1690340"/>
              <a:gd name="connsiteX4" fmla="*/ 2857500 w 3296863"/>
              <a:gd name="connsiteY4" fmla="*/ 273050 h 1690340"/>
              <a:gd name="connsiteX0" fmla="*/ 2947988 w 3296863"/>
              <a:gd name="connsiteY0" fmla="*/ 1587 h 1690340"/>
              <a:gd name="connsiteX1" fmla="*/ 3296863 w 3296863"/>
              <a:gd name="connsiteY1" fmla="*/ 0 h 1690340"/>
              <a:gd name="connsiteX2" fmla="*/ 2128463 w 3296863"/>
              <a:gd name="connsiteY2" fmla="*/ 1690340 h 1690340"/>
              <a:gd name="connsiteX3" fmla="*/ 0 w 3296863"/>
              <a:gd name="connsiteY3" fmla="*/ 1690340 h 1690340"/>
              <a:gd name="connsiteX4" fmla="*/ 2947988 w 3296863"/>
              <a:gd name="connsiteY4" fmla="*/ 1587 h 1690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863" h="1690340">
                <a:moveTo>
                  <a:pt x="2947988" y="1587"/>
                </a:moveTo>
                <a:lnTo>
                  <a:pt x="3296863" y="0"/>
                </a:lnTo>
                <a:lnTo>
                  <a:pt x="2128463" y="1690340"/>
                </a:lnTo>
                <a:lnTo>
                  <a:pt x="0" y="1690340"/>
                </a:lnTo>
                <a:lnTo>
                  <a:pt x="2947988" y="1587"/>
                </a:lnTo>
                <a:close/>
              </a:path>
            </a:pathLst>
          </a:custGeom>
          <a:solidFill>
            <a:schemeClr val="accent2"/>
          </a:solidFill>
          <a:ln>
            <a:noFill/>
          </a:ln>
          <a:effectLst>
            <a:innerShdw blurRad="609600" dir="54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E9126"/>
              </a:solidFill>
            </a:endParaRPr>
          </a:p>
        </p:txBody>
      </p:sp>
      <p:sp>
        <p:nvSpPr>
          <p:cNvPr id="46" name="Rectángulo 16"/>
          <p:cNvSpPr/>
          <p:nvPr/>
        </p:nvSpPr>
        <p:spPr>
          <a:xfrm flipH="1">
            <a:off x="7237592" y="3280610"/>
            <a:ext cx="655048" cy="514250"/>
          </a:xfrm>
          <a:custGeom>
            <a:avLst/>
            <a:gdLst>
              <a:gd name="connsiteX0" fmla="*/ 0 w 2128463"/>
              <a:gd name="connsiteY0" fmla="*/ 0 h 2160240"/>
              <a:gd name="connsiteX1" fmla="*/ 2128463 w 2128463"/>
              <a:gd name="connsiteY1" fmla="*/ 0 h 2160240"/>
              <a:gd name="connsiteX2" fmla="*/ 2128463 w 2128463"/>
              <a:gd name="connsiteY2" fmla="*/ 2160240 h 2160240"/>
              <a:gd name="connsiteX3" fmla="*/ 0 w 2128463"/>
              <a:gd name="connsiteY3" fmla="*/ 2160240 h 2160240"/>
              <a:gd name="connsiteX4" fmla="*/ 0 w 2128463"/>
              <a:gd name="connsiteY4" fmla="*/ 0 h 2160240"/>
              <a:gd name="connsiteX0" fmla="*/ 0 w 3296863"/>
              <a:gd name="connsiteY0" fmla="*/ 0 h 2160240"/>
              <a:gd name="connsiteX1" fmla="*/ 3296863 w 3296863"/>
              <a:gd name="connsiteY1" fmla="*/ 469900 h 2160240"/>
              <a:gd name="connsiteX2" fmla="*/ 2128463 w 3296863"/>
              <a:gd name="connsiteY2" fmla="*/ 2160240 h 2160240"/>
              <a:gd name="connsiteX3" fmla="*/ 0 w 3296863"/>
              <a:gd name="connsiteY3" fmla="*/ 2160240 h 2160240"/>
              <a:gd name="connsiteX4" fmla="*/ 0 w 3296863"/>
              <a:gd name="connsiteY4" fmla="*/ 0 h 2160240"/>
              <a:gd name="connsiteX0" fmla="*/ 2857500 w 3296863"/>
              <a:gd name="connsiteY0" fmla="*/ 273050 h 1690340"/>
              <a:gd name="connsiteX1" fmla="*/ 3296863 w 3296863"/>
              <a:gd name="connsiteY1" fmla="*/ 0 h 1690340"/>
              <a:gd name="connsiteX2" fmla="*/ 2128463 w 3296863"/>
              <a:gd name="connsiteY2" fmla="*/ 1690340 h 1690340"/>
              <a:gd name="connsiteX3" fmla="*/ 0 w 3296863"/>
              <a:gd name="connsiteY3" fmla="*/ 1690340 h 1690340"/>
              <a:gd name="connsiteX4" fmla="*/ 2857500 w 3296863"/>
              <a:gd name="connsiteY4" fmla="*/ 273050 h 1690340"/>
              <a:gd name="connsiteX0" fmla="*/ 2947988 w 3296863"/>
              <a:gd name="connsiteY0" fmla="*/ 1587 h 1690340"/>
              <a:gd name="connsiteX1" fmla="*/ 3296863 w 3296863"/>
              <a:gd name="connsiteY1" fmla="*/ 0 h 1690340"/>
              <a:gd name="connsiteX2" fmla="*/ 2128463 w 3296863"/>
              <a:gd name="connsiteY2" fmla="*/ 1690340 h 1690340"/>
              <a:gd name="connsiteX3" fmla="*/ 0 w 3296863"/>
              <a:gd name="connsiteY3" fmla="*/ 1690340 h 1690340"/>
              <a:gd name="connsiteX4" fmla="*/ 2947988 w 3296863"/>
              <a:gd name="connsiteY4" fmla="*/ 1587 h 1690340"/>
              <a:gd name="connsiteX0" fmla="*/ 2945607 w 3296863"/>
              <a:gd name="connsiteY0" fmla="*/ 0 h 1695897"/>
              <a:gd name="connsiteX1" fmla="*/ 3296863 w 3296863"/>
              <a:gd name="connsiteY1" fmla="*/ 5557 h 1695897"/>
              <a:gd name="connsiteX2" fmla="*/ 2128463 w 3296863"/>
              <a:gd name="connsiteY2" fmla="*/ 1695897 h 1695897"/>
              <a:gd name="connsiteX3" fmla="*/ 0 w 3296863"/>
              <a:gd name="connsiteY3" fmla="*/ 1695897 h 1695897"/>
              <a:gd name="connsiteX4" fmla="*/ 2945607 w 3296863"/>
              <a:gd name="connsiteY4" fmla="*/ 0 h 1695897"/>
              <a:gd name="connsiteX0" fmla="*/ 2945607 w 3292100"/>
              <a:gd name="connsiteY0" fmla="*/ 1587 h 1697484"/>
              <a:gd name="connsiteX1" fmla="*/ 3292100 w 3292100"/>
              <a:gd name="connsiteY1" fmla="*/ 0 h 1697484"/>
              <a:gd name="connsiteX2" fmla="*/ 2128463 w 3292100"/>
              <a:gd name="connsiteY2" fmla="*/ 1697484 h 1697484"/>
              <a:gd name="connsiteX3" fmla="*/ 0 w 3292100"/>
              <a:gd name="connsiteY3" fmla="*/ 1697484 h 1697484"/>
              <a:gd name="connsiteX4" fmla="*/ 2945607 w 3292100"/>
              <a:gd name="connsiteY4" fmla="*/ 1587 h 1697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100" h="1697484">
                <a:moveTo>
                  <a:pt x="2945607" y="1587"/>
                </a:moveTo>
                <a:lnTo>
                  <a:pt x="3292100" y="0"/>
                </a:lnTo>
                <a:lnTo>
                  <a:pt x="2128463" y="1697484"/>
                </a:lnTo>
                <a:lnTo>
                  <a:pt x="0" y="1697484"/>
                </a:lnTo>
                <a:lnTo>
                  <a:pt x="2945607" y="1587"/>
                </a:lnTo>
                <a:close/>
              </a:path>
            </a:pathLst>
          </a:custGeom>
          <a:solidFill>
            <a:schemeClr val="accent3"/>
          </a:solidFill>
          <a:ln>
            <a:noFill/>
          </a:ln>
          <a:effectLst>
            <a:innerShdw blurRad="609600" dir="54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47" name="Rectángulo 15"/>
          <p:cNvSpPr/>
          <p:nvPr/>
        </p:nvSpPr>
        <p:spPr>
          <a:xfrm flipH="1">
            <a:off x="7402448" y="3291465"/>
            <a:ext cx="1057984" cy="516303"/>
          </a:xfrm>
          <a:custGeom>
            <a:avLst/>
            <a:gdLst>
              <a:gd name="connsiteX0" fmla="*/ 0 w 2128463"/>
              <a:gd name="connsiteY0" fmla="*/ 0 h 2160240"/>
              <a:gd name="connsiteX1" fmla="*/ 2128463 w 2128463"/>
              <a:gd name="connsiteY1" fmla="*/ 0 h 2160240"/>
              <a:gd name="connsiteX2" fmla="*/ 2128463 w 2128463"/>
              <a:gd name="connsiteY2" fmla="*/ 2160240 h 2160240"/>
              <a:gd name="connsiteX3" fmla="*/ 0 w 2128463"/>
              <a:gd name="connsiteY3" fmla="*/ 2160240 h 2160240"/>
              <a:gd name="connsiteX4" fmla="*/ 0 w 2128463"/>
              <a:gd name="connsiteY4" fmla="*/ 0 h 2160240"/>
              <a:gd name="connsiteX0" fmla="*/ 0 w 5386013"/>
              <a:gd name="connsiteY0" fmla="*/ 0 h 2160240"/>
              <a:gd name="connsiteX1" fmla="*/ 5386013 w 5386013"/>
              <a:gd name="connsiteY1" fmla="*/ 457200 h 2160240"/>
              <a:gd name="connsiteX2" fmla="*/ 2128463 w 5386013"/>
              <a:gd name="connsiteY2" fmla="*/ 2160240 h 2160240"/>
              <a:gd name="connsiteX3" fmla="*/ 0 w 5386013"/>
              <a:gd name="connsiteY3" fmla="*/ 2160240 h 2160240"/>
              <a:gd name="connsiteX4" fmla="*/ 0 w 5386013"/>
              <a:gd name="connsiteY4" fmla="*/ 0 h 2160240"/>
              <a:gd name="connsiteX0" fmla="*/ 4905375 w 5386013"/>
              <a:gd name="connsiteY0" fmla="*/ 47625 h 1703040"/>
              <a:gd name="connsiteX1" fmla="*/ 5386013 w 5386013"/>
              <a:gd name="connsiteY1" fmla="*/ 0 h 1703040"/>
              <a:gd name="connsiteX2" fmla="*/ 2128463 w 5386013"/>
              <a:gd name="connsiteY2" fmla="*/ 1703040 h 1703040"/>
              <a:gd name="connsiteX3" fmla="*/ 0 w 5386013"/>
              <a:gd name="connsiteY3" fmla="*/ 1703040 h 1703040"/>
              <a:gd name="connsiteX4" fmla="*/ 4905375 w 5386013"/>
              <a:gd name="connsiteY4" fmla="*/ 47625 h 1703040"/>
              <a:gd name="connsiteX0" fmla="*/ 4949825 w 5386013"/>
              <a:gd name="connsiteY0" fmla="*/ 174625 h 1703040"/>
              <a:gd name="connsiteX1" fmla="*/ 5386013 w 5386013"/>
              <a:gd name="connsiteY1" fmla="*/ 0 h 1703040"/>
              <a:gd name="connsiteX2" fmla="*/ 2128463 w 5386013"/>
              <a:gd name="connsiteY2" fmla="*/ 1703040 h 1703040"/>
              <a:gd name="connsiteX3" fmla="*/ 0 w 5386013"/>
              <a:gd name="connsiteY3" fmla="*/ 1703040 h 1703040"/>
              <a:gd name="connsiteX4" fmla="*/ 4949825 w 5386013"/>
              <a:gd name="connsiteY4" fmla="*/ 174625 h 1703040"/>
              <a:gd name="connsiteX0" fmla="*/ 4997450 w 5386013"/>
              <a:gd name="connsiteY0" fmla="*/ 12700 h 1703040"/>
              <a:gd name="connsiteX1" fmla="*/ 5386013 w 5386013"/>
              <a:gd name="connsiteY1" fmla="*/ 0 h 1703040"/>
              <a:gd name="connsiteX2" fmla="*/ 2128463 w 5386013"/>
              <a:gd name="connsiteY2" fmla="*/ 1703040 h 1703040"/>
              <a:gd name="connsiteX3" fmla="*/ 0 w 5386013"/>
              <a:gd name="connsiteY3" fmla="*/ 1703040 h 1703040"/>
              <a:gd name="connsiteX4" fmla="*/ 4997450 w 5386013"/>
              <a:gd name="connsiteY4" fmla="*/ 12700 h 1703040"/>
              <a:gd name="connsiteX0" fmla="*/ 4997450 w 5236788"/>
              <a:gd name="connsiteY0" fmla="*/ 38100 h 1728440"/>
              <a:gd name="connsiteX1" fmla="*/ 5236788 w 5236788"/>
              <a:gd name="connsiteY1" fmla="*/ 0 h 1728440"/>
              <a:gd name="connsiteX2" fmla="*/ 2128463 w 5236788"/>
              <a:gd name="connsiteY2" fmla="*/ 1728440 h 1728440"/>
              <a:gd name="connsiteX3" fmla="*/ 0 w 5236788"/>
              <a:gd name="connsiteY3" fmla="*/ 1728440 h 1728440"/>
              <a:gd name="connsiteX4" fmla="*/ 4997450 w 5236788"/>
              <a:gd name="connsiteY4" fmla="*/ 38100 h 1728440"/>
              <a:gd name="connsiteX0" fmla="*/ 4997450 w 5357438"/>
              <a:gd name="connsiteY0" fmla="*/ 3175 h 1693515"/>
              <a:gd name="connsiteX1" fmla="*/ 5357438 w 5357438"/>
              <a:gd name="connsiteY1" fmla="*/ 0 h 1693515"/>
              <a:gd name="connsiteX2" fmla="*/ 2128463 w 5357438"/>
              <a:gd name="connsiteY2" fmla="*/ 1693515 h 1693515"/>
              <a:gd name="connsiteX3" fmla="*/ 0 w 5357438"/>
              <a:gd name="connsiteY3" fmla="*/ 1693515 h 1693515"/>
              <a:gd name="connsiteX4" fmla="*/ 4997450 w 5357438"/>
              <a:gd name="connsiteY4" fmla="*/ 3175 h 1693515"/>
              <a:gd name="connsiteX0" fmla="*/ 4997450 w 5351088"/>
              <a:gd name="connsiteY0" fmla="*/ 0 h 1690340"/>
              <a:gd name="connsiteX1" fmla="*/ 5351088 w 5351088"/>
              <a:gd name="connsiteY1" fmla="*/ 0 h 1690340"/>
              <a:gd name="connsiteX2" fmla="*/ 2128463 w 5351088"/>
              <a:gd name="connsiteY2" fmla="*/ 1690340 h 1690340"/>
              <a:gd name="connsiteX3" fmla="*/ 0 w 5351088"/>
              <a:gd name="connsiteY3" fmla="*/ 1690340 h 1690340"/>
              <a:gd name="connsiteX4" fmla="*/ 4997450 w 5351088"/>
              <a:gd name="connsiteY4" fmla="*/ 0 h 1690340"/>
              <a:gd name="connsiteX0" fmla="*/ 4997450 w 5353470"/>
              <a:gd name="connsiteY0" fmla="*/ 2381 h 1692721"/>
              <a:gd name="connsiteX1" fmla="*/ 5353470 w 5353470"/>
              <a:gd name="connsiteY1" fmla="*/ 0 h 1692721"/>
              <a:gd name="connsiteX2" fmla="*/ 2128463 w 5353470"/>
              <a:gd name="connsiteY2" fmla="*/ 1692721 h 1692721"/>
              <a:gd name="connsiteX3" fmla="*/ 0 w 5353470"/>
              <a:gd name="connsiteY3" fmla="*/ 1692721 h 1692721"/>
              <a:gd name="connsiteX4" fmla="*/ 4997450 w 5353470"/>
              <a:gd name="connsiteY4" fmla="*/ 2381 h 1692721"/>
              <a:gd name="connsiteX0" fmla="*/ 5002212 w 5353470"/>
              <a:gd name="connsiteY0" fmla="*/ 0 h 1692721"/>
              <a:gd name="connsiteX1" fmla="*/ 5353470 w 5353470"/>
              <a:gd name="connsiteY1" fmla="*/ 0 h 1692721"/>
              <a:gd name="connsiteX2" fmla="*/ 2128463 w 5353470"/>
              <a:gd name="connsiteY2" fmla="*/ 1692721 h 1692721"/>
              <a:gd name="connsiteX3" fmla="*/ 0 w 5353470"/>
              <a:gd name="connsiteY3" fmla="*/ 1692721 h 1692721"/>
              <a:gd name="connsiteX4" fmla="*/ 5002212 w 5353470"/>
              <a:gd name="connsiteY4" fmla="*/ 0 h 1692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3470" h="1692721">
                <a:moveTo>
                  <a:pt x="5002212" y="0"/>
                </a:moveTo>
                <a:lnTo>
                  <a:pt x="5353470" y="0"/>
                </a:lnTo>
                <a:lnTo>
                  <a:pt x="2128463" y="1692721"/>
                </a:lnTo>
                <a:lnTo>
                  <a:pt x="0" y="1692721"/>
                </a:lnTo>
                <a:lnTo>
                  <a:pt x="5002212" y="0"/>
                </a:lnTo>
                <a:close/>
              </a:path>
            </a:pathLst>
          </a:custGeom>
          <a:solidFill>
            <a:schemeClr val="accent4"/>
          </a:solidFill>
          <a:ln>
            <a:noFill/>
          </a:ln>
          <a:effectLst>
            <a:innerShdw blurRad="609600" dir="54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48" name="Rectángulo 20"/>
          <p:cNvSpPr/>
          <p:nvPr/>
        </p:nvSpPr>
        <p:spPr>
          <a:xfrm>
            <a:off x="6896715" y="2455372"/>
            <a:ext cx="108951" cy="84712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49" name="Rectángulo 21"/>
          <p:cNvSpPr/>
          <p:nvPr/>
        </p:nvSpPr>
        <p:spPr>
          <a:xfrm>
            <a:off x="7055465" y="2455372"/>
            <a:ext cx="108951" cy="8471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E9126"/>
              </a:solidFill>
            </a:endParaRPr>
          </a:p>
        </p:txBody>
      </p:sp>
      <p:sp>
        <p:nvSpPr>
          <p:cNvPr id="50" name="Rectángulo 23"/>
          <p:cNvSpPr/>
          <p:nvPr/>
        </p:nvSpPr>
        <p:spPr>
          <a:xfrm>
            <a:off x="7241203" y="2449022"/>
            <a:ext cx="108952" cy="8471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1" name="Rectángulo 24"/>
          <p:cNvSpPr/>
          <p:nvPr/>
        </p:nvSpPr>
        <p:spPr>
          <a:xfrm>
            <a:off x="7385665" y="2461648"/>
            <a:ext cx="108951" cy="8487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2" name="Flecha arriba 27"/>
          <p:cNvSpPr/>
          <p:nvPr/>
        </p:nvSpPr>
        <p:spPr>
          <a:xfrm>
            <a:off x="6701452" y="778477"/>
            <a:ext cx="833543" cy="1790599"/>
          </a:xfrm>
          <a:prstGeom prst="upArrow">
            <a:avLst>
              <a:gd name="adj1" fmla="val 76051"/>
              <a:gd name="adj2" fmla="val 74146"/>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3" name="Rectángulo redondeado 25"/>
          <p:cNvSpPr/>
          <p:nvPr/>
        </p:nvSpPr>
        <p:spPr>
          <a:xfrm rot="20200585">
            <a:off x="6697830" y="2923114"/>
            <a:ext cx="829606" cy="136205"/>
          </a:xfrm>
          <a:prstGeom prst="roundRect">
            <a:avLst>
              <a:gd name="adj" fmla="val 50000"/>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EC864"/>
              </a:solidFill>
            </a:endParaRPr>
          </a:p>
        </p:txBody>
      </p:sp>
      <p:sp>
        <p:nvSpPr>
          <p:cNvPr id="54" name="Rectángulo redondeado 29"/>
          <p:cNvSpPr/>
          <p:nvPr/>
        </p:nvSpPr>
        <p:spPr>
          <a:xfrm rot="20200585">
            <a:off x="6697830" y="2634189"/>
            <a:ext cx="829606" cy="136205"/>
          </a:xfrm>
          <a:prstGeom prst="roundRect">
            <a:avLst>
              <a:gd name="adj" fmla="val 50000"/>
            </a:avLst>
          </a:prstGeom>
          <a:solidFill>
            <a:schemeClr val="accent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5" name="Rectángulo redondeado 28"/>
          <p:cNvSpPr/>
          <p:nvPr/>
        </p:nvSpPr>
        <p:spPr>
          <a:xfrm rot="20200585">
            <a:off x="6697830" y="2778652"/>
            <a:ext cx="829606" cy="136205"/>
          </a:xfrm>
          <a:prstGeom prst="roundRect">
            <a:avLst>
              <a:gd name="adj" fmla="val 50000"/>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6" name="Rectángulo redondeado 30"/>
          <p:cNvSpPr/>
          <p:nvPr/>
        </p:nvSpPr>
        <p:spPr>
          <a:xfrm rot="20200585">
            <a:off x="6697844" y="2489798"/>
            <a:ext cx="829605" cy="134544"/>
          </a:xfrm>
          <a:prstGeom prst="roundRect">
            <a:avLst>
              <a:gd name="adj" fmla="val 50000"/>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sp>
        <p:nvSpPr>
          <p:cNvPr id="57" name="Rectángulo redondeado 31"/>
          <p:cNvSpPr/>
          <p:nvPr/>
        </p:nvSpPr>
        <p:spPr>
          <a:xfrm rot="20200585">
            <a:off x="6697845" y="2345335"/>
            <a:ext cx="829605" cy="134544"/>
          </a:xfrm>
          <a:prstGeom prst="roundRect">
            <a:avLst>
              <a:gd name="adj" fmla="val 50000"/>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3346" tIns="16673" rIns="33346" bIns="16673" anchor="ctr"/>
          <a:lstStyle/>
          <a:p>
            <a:pPr algn="ctr" defTabSz="880236" eaLnBrk="1" fontAlgn="auto" hangingPunct="1">
              <a:spcBef>
                <a:spcPts val="0"/>
              </a:spcBef>
              <a:spcAft>
                <a:spcPts val="0"/>
              </a:spcAft>
              <a:defRPr/>
            </a:pPr>
            <a:endParaRPr lang="es-SV">
              <a:solidFill>
                <a:srgbClr val="FFFFFF"/>
              </a:solidFill>
            </a:endParaRPr>
          </a:p>
        </p:txBody>
      </p:sp>
      <p:grpSp>
        <p:nvGrpSpPr>
          <p:cNvPr id="60" name="Grupo 32"/>
          <p:cNvGrpSpPr>
            <a:grpSpLocks/>
          </p:cNvGrpSpPr>
          <p:nvPr/>
        </p:nvGrpSpPr>
        <p:grpSpPr bwMode="auto">
          <a:xfrm>
            <a:off x="5845791" y="339502"/>
            <a:ext cx="2542634" cy="697636"/>
            <a:chOff x="12521518" y="686916"/>
            <a:chExt cx="8202839" cy="1775435"/>
          </a:xfrm>
        </p:grpSpPr>
        <p:sp>
          <p:nvSpPr>
            <p:cNvPr id="61" name="26 Rectángulo redondeado"/>
            <p:cNvSpPr>
              <a:spLocks noChangeAspect="1"/>
            </p:cNvSpPr>
            <p:nvPr/>
          </p:nvSpPr>
          <p:spPr>
            <a:xfrm>
              <a:off x="12521518" y="1118093"/>
              <a:ext cx="1795562" cy="1137125"/>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3" name="26 Rectángulo redondeado"/>
            <p:cNvSpPr>
              <a:spLocks noChangeAspect="1"/>
            </p:cNvSpPr>
            <p:nvPr/>
          </p:nvSpPr>
          <p:spPr>
            <a:xfrm>
              <a:off x="13885129" y="1363272"/>
              <a:ext cx="1583822" cy="1006080"/>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4" name="26 Rectángulo redondeado"/>
            <p:cNvSpPr>
              <a:spLocks noChangeAspect="1"/>
            </p:cNvSpPr>
            <p:nvPr/>
          </p:nvSpPr>
          <p:spPr>
            <a:xfrm>
              <a:off x="13254140" y="1794449"/>
              <a:ext cx="1054471" cy="667902"/>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5" name="26 Rectángulo redondeado"/>
            <p:cNvSpPr>
              <a:spLocks noChangeAspect="1"/>
            </p:cNvSpPr>
            <p:nvPr/>
          </p:nvSpPr>
          <p:spPr>
            <a:xfrm>
              <a:off x="16968076" y="686916"/>
              <a:ext cx="2295271" cy="1454166"/>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6" name="26 Rectángulo redondeado"/>
            <p:cNvSpPr>
              <a:spLocks noChangeAspect="1"/>
            </p:cNvSpPr>
            <p:nvPr/>
          </p:nvSpPr>
          <p:spPr>
            <a:xfrm>
              <a:off x="18331687" y="970141"/>
              <a:ext cx="2024242" cy="1285077"/>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7" name="26 Rectángulo redondeado"/>
            <p:cNvSpPr>
              <a:spLocks noChangeAspect="1"/>
            </p:cNvSpPr>
            <p:nvPr/>
          </p:nvSpPr>
          <p:spPr>
            <a:xfrm>
              <a:off x="17289922" y="1464726"/>
              <a:ext cx="1346672" cy="849674"/>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sp>
          <p:nvSpPr>
            <p:cNvPr id="68" name="26 Rectángulo redondeado"/>
            <p:cNvSpPr>
              <a:spLocks noChangeAspect="1"/>
            </p:cNvSpPr>
            <p:nvPr/>
          </p:nvSpPr>
          <p:spPr>
            <a:xfrm>
              <a:off x="19669889" y="1456271"/>
              <a:ext cx="1054468" cy="667902"/>
            </a:xfrm>
            <a:custGeom>
              <a:avLst/>
              <a:gdLst/>
              <a:ahLst/>
              <a:cxnLst/>
              <a:rect l="l" t="t" r="r" b="b"/>
              <a:pathLst>
                <a:path w="1455402" h="921056">
                  <a:moveTo>
                    <a:pt x="0" y="639115"/>
                  </a:moveTo>
                  <a:cubicBezTo>
                    <a:pt x="0" y="639115"/>
                    <a:pt x="0" y="639116"/>
                    <a:pt x="0" y="639116"/>
                  </a:cubicBezTo>
                  <a:lnTo>
                    <a:pt x="0" y="639116"/>
                  </a:lnTo>
                  <a:close/>
                  <a:moveTo>
                    <a:pt x="653304" y="0"/>
                  </a:moveTo>
                  <a:lnTo>
                    <a:pt x="783808" y="0"/>
                  </a:lnTo>
                  <a:cubicBezTo>
                    <a:pt x="977130" y="0"/>
                    <a:pt x="1133846" y="156717"/>
                    <a:pt x="1133846" y="350038"/>
                  </a:cubicBezTo>
                  <a:lnTo>
                    <a:pt x="1133126" y="357176"/>
                  </a:lnTo>
                  <a:lnTo>
                    <a:pt x="1173462" y="357176"/>
                  </a:lnTo>
                  <a:cubicBezTo>
                    <a:pt x="1329172" y="357176"/>
                    <a:pt x="1455402" y="483405"/>
                    <a:pt x="1455402" y="639116"/>
                  </a:cubicBezTo>
                  <a:lnTo>
                    <a:pt x="1455400" y="639116"/>
                  </a:lnTo>
                  <a:cubicBezTo>
                    <a:pt x="1455400" y="794827"/>
                    <a:pt x="1329170" y="921056"/>
                    <a:pt x="1173460" y="921056"/>
                  </a:cubicBezTo>
                  <a:lnTo>
                    <a:pt x="281940" y="921055"/>
                  </a:lnTo>
                  <a:cubicBezTo>
                    <a:pt x="126230" y="921055"/>
                    <a:pt x="0" y="794827"/>
                    <a:pt x="0" y="639116"/>
                  </a:cubicBezTo>
                  <a:cubicBezTo>
                    <a:pt x="0" y="483405"/>
                    <a:pt x="126230" y="357176"/>
                    <a:pt x="281940" y="357176"/>
                  </a:cubicBezTo>
                  <a:lnTo>
                    <a:pt x="303986" y="357176"/>
                  </a:lnTo>
                  <a:cubicBezTo>
                    <a:pt x="303290" y="354811"/>
                    <a:pt x="303266" y="352428"/>
                    <a:pt x="303266" y="350038"/>
                  </a:cubicBezTo>
                  <a:cubicBezTo>
                    <a:pt x="303266" y="156717"/>
                    <a:pt x="459982" y="0"/>
                    <a:pt x="653304" y="0"/>
                  </a:cubicBezTo>
                  <a:close/>
                </a:path>
              </a:pathLst>
            </a:custGeom>
            <a:solidFill>
              <a:srgbClr val="71A3C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80236" eaLnBrk="1" fontAlgn="auto" hangingPunct="1">
                <a:spcBef>
                  <a:spcPts val="0"/>
                </a:spcBef>
                <a:spcAft>
                  <a:spcPts val="0"/>
                </a:spcAft>
                <a:defRPr/>
              </a:pPr>
              <a:endParaRPr lang="es-SV">
                <a:solidFill>
                  <a:srgbClr val="FFFFFF"/>
                </a:solidFill>
              </a:endParaRPr>
            </a:p>
          </p:txBody>
        </p:sp>
      </p:grpSp>
    </p:spTree>
    <p:extLst>
      <p:ext uri="{BB962C8B-B14F-4D97-AF65-F5344CB8AC3E}">
        <p14:creationId xmlns:p14="http://schemas.microsoft.com/office/powerpoint/2010/main" val="291224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fltVal val="0"/>
                                          </p:val>
                                        </p:tav>
                                        <p:tav tm="100000">
                                          <p:val>
                                            <p:strVal val="#ppt_w"/>
                                          </p:val>
                                        </p:tav>
                                      </p:tavLst>
                                    </p:anim>
                                    <p:anim calcmode="lin" valueType="num">
                                      <p:cBhvr>
                                        <p:cTn id="8" dur="1000" fill="hold"/>
                                        <p:tgtEl>
                                          <p:spTgt spid="42"/>
                                        </p:tgtEl>
                                        <p:attrNameLst>
                                          <p:attrName>ppt_h</p:attrName>
                                        </p:attrNameLst>
                                      </p:cBhvr>
                                      <p:tavLst>
                                        <p:tav tm="0">
                                          <p:val>
                                            <p:fltVal val="0"/>
                                          </p:val>
                                        </p:tav>
                                        <p:tav tm="100000">
                                          <p:val>
                                            <p:strVal val="#ppt_h"/>
                                          </p:val>
                                        </p:tav>
                                      </p:tavLst>
                                    </p:anim>
                                    <p:anim calcmode="lin" valueType="num">
                                      <p:cBhvr>
                                        <p:cTn id="9" dur="1000" fill="hold"/>
                                        <p:tgtEl>
                                          <p:spTgt spid="42"/>
                                        </p:tgtEl>
                                        <p:attrNameLst>
                                          <p:attrName>style.rotation</p:attrName>
                                        </p:attrNameLst>
                                      </p:cBhvr>
                                      <p:tavLst>
                                        <p:tav tm="0">
                                          <p:val>
                                            <p:fltVal val="90"/>
                                          </p:val>
                                        </p:tav>
                                        <p:tav tm="100000">
                                          <p:val>
                                            <p:fltVal val="0"/>
                                          </p:val>
                                        </p:tav>
                                      </p:tavLst>
                                    </p:anim>
                                    <p:animEffect transition="in" filter="fade">
                                      <p:cBhvr>
                                        <p:cTn id="10" dur="1000"/>
                                        <p:tgtEl>
                                          <p:spTgt spid="4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p:cTn id="13" dur="1000" fill="hold"/>
                                        <p:tgtEl>
                                          <p:spTgt spid="43"/>
                                        </p:tgtEl>
                                        <p:attrNameLst>
                                          <p:attrName>ppt_w</p:attrName>
                                        </p:attrNameLst>
                                      </p:cBhvr>
                                      <p:tavLst>
                                        <p:tav tm="0">
                                          <p:val>
                                            <p:fltVal val="0"/>
                                          </p:val>
                                        </p:tav>
                                        <p:tav tm="100000">
                                          <p:val>
                                            <p:strVal val="#ppt_w"/>
                                          </p:val>
                                        </p:tav>
                                      </p:tavLst>
                                    </p:anim>
                                    <p:anim calcmode="lin" valueType="num">
                                      <p:cBhvr>
                                        <p:cTn id="14" dur="1000" fill="hold"/>
                                        <p:tgtEl>
                                          <p:spTgt spid="43"/>
                                        </p:tgtEl>
                                        <p:attrNameLst>
                                          <p:attrName>ppt_h</p:attrName>
                                        </p:attrNameLst>
                                      </p:cBhvr>
                                      <p:tavLst>
                                        <p:tav tm="0">
                                          <p:val>
                                            <p:fltVal val="0"/>
                                          </p:val>
                                        </p:tav>
                                        <p:tav tm="100000">
                                          <p:val>
                                            <p:strVal val="#ppt_h"/>
                                          </p:val>
                                        </p:tav>
                                      </p:tavLst>
                                    </p:anim>
                                    <p:anim calcmode="lin" valueType="num">
                                      <p:cBhvr>
                                        <p:cTn id="15" dur="1000" fill="hold"/>
                                        <p:tgtEl>
                                          <p:spTgt spid="43"/>
                                        </p:tgtEl>
                                        <p:attrNameLst>
                                          <p:attrName>style.rotation</p:attrName>
                                        </p:attrNameLst>
                                      </p:cBhvr>
                                      <p:tavLst>
                                        <p:tav tm="0">
                                          <p:val>
                                            <p:fltVal val="90"/>
                                          </p:val>
                                        </p:tav>
                                        <p:tav tm="100000">
                                          <p:val>
                                            <p:fltVal val="0"/>
                                          </p:val>
                                        </p:tav>
                                      </p:tavLst>
                                    </p:anim>
                                    <p:animEffect transition="in" filter="fade">
                                      <p:cBhvr>
                                        <p:cTn id="16" dur="1000"/>
                                        <p:tgtEl>
                                          <p:spTgt spid="4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p:cTn id="19" dur="1000" fill="hold"/>
                                        <p:tgtEl>
                                          <p:spTgt spid="44"/>
                                        </p:tgtEl>
                                        <p:attrNameLst>
                                          <p:attrName>ppt_w</p:attrName>
                                        </p:attrNameLst>
                                      </p:cBhvr>
                                      <p:tavLst>
                                        <p:tav tm="0">
                                          <p:val>
                                            <p:fltVal val="0"/>
                                          </p:val>
                                        </p:tav>
                                        <p:tav tm="100000">
                                          <p:val>
                                            <p:strVal val="#ppt_w"/>
                                          </p:val>
                                        </p:tav>
                                      </p:tavLst>
                                    </p:anim>
                                    <p:anim calcmode="lin" valueType="num">
                                      <p:cBhvr>
                                        <p:cTn id="20" dur="1000" fill="hold"/>
                                        <p:tgtEl>
                                          <p:spTgt spid="44"/>
                                        </p:tgtEl>
                                        <p:attrNameLst>
                                          <p:attrName>ppt_h</p:attrName>
                                        </p:attrNameLst>
                                      </p:cBhvr>
                                      <p:tavLst>
                                        <p:tav tm="0">
                                          <p:val>
                                            <p:fltVal val="0"/>
                                          </p:val>
                                        </p:tav>
                                        <p:tav tm="100000">
                                          <p:val>
                                            <p:strVal val="#ppt_h"/>
                                          </p:val>
                                        </p:tav>
                                      </p:tavLst>
                                    </p:anim>
                                    <p:anim calcmode="lin" valueType="num">
                                      <p:cBhvr>
                                        <p:cTn id="21" dur="1000" fill="hold"/>
                                        <p:tgtEl>
                                          <p:spTgt spid="44"/>
                                        </p:tgtEl>
                                        <p:attrNameLst>
                                          <p:attrName>style.rotation</p:attrName>
                                        </p:attrNameLst>
                                      </p:cBhvr>
                                      <p:tavLst>
                                        <p:tav tm="0">
                                          <p:val>
                                            <p:fltVal val="90"/>
                                          </p:val>
                                        </p:tav>
                                        <p:tav tm="100000">
                                          <p:val>
                                            <p:fltVal val="0"/>
                                          </p:val>
                                        </p:tav>
                                      </p:tavLst>
                                    </p:anim>
                                    <p:animEffect transition="in" filter="fade">
                                      <p:cBhvr>
                                        <p:cTn id="22" dur="1000"/>
                                        <p:tgtEl>
                                          <p:spTgt spid="4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1000" fill="hold"/>
                                        <p:tgtEl>
                                          <p:spTgt spid="45"/>
                                        </p:tgtEl>
                                        <p:attrNameLst>
                                          <p:attrName>ppt_w</p:attrName>
                                        </p:attrNameLst>
                                      </p:cBhvr>
                                      <p:tavLst>
                                        <p:tav tm="0">
                                          <p:val>
                                            <p:fltVal val="0"/>
                                          </p:val>
                                        </p:tav>
                                        <p:tav tm="100000">
                                          <p:val>
                                            <p:strVal val="#ppt_w"/>
                                          </p:val>
                                        </p:tav>
                                      </p:tavLst>
                                    </p:anim>
                                    <p:anim calcmode="lin" valueType="num">
                                      <p:cBhvr>
                                        <p:cTn id="26" dur="1000" fill="hold"/>
                                        <p:tgtEl>
                                          <p:spTgt spid="45"/>
                                        </p:tgtEl>
                                        <p:attrNameLst>
                                          <p:attrName>ppt_h</p:attrName>
                                        </p:attrNameLst>
                                      </p:cBhvr>
                                      <p:tavLst>
                                        <p:tav tm="0">
                                          <p:val>
                                            <p:fltVal val="0"/>
                                          </p:val>
                                        </p:tav>
                                        <p:tav tm="100000">
                                          <p:val>
                                            <p:strVal val="#ppt_h"/>
                                          </p:val>
                                        </p:tav>
                                      </p:tavLst>
                                    </p:anim>
                                    <p:anim calcmode="lin" valueType="num">
                                      <p:cBhvr>
                                        <p:cTn id="27" dur="1000" fill="hold"/>
                                        <p:tgtEl>
                                          <p:spTgt spid="45"/>
                                        </p:tgtEl>
                                        <p:attrNameLst>
                                          <p:attrName>style.rotation</p:attrName>
                                        </p:attrNameLst>
                                      </p:cBhvr>
                                      <p:tavLst>
                                        <p:tav tm="0">
                                          <p:val>
                                            <p:fltVal val="90"/>
                                          </p:val>
                                        </p:tav>
                                        <p:tav tm="100000">
                                          <p:val>
                                            <p:fltVal val="0"/>
                                          </p:val>
                                        </p:tav>
                                      </p:tavLst>
                                    </p:anim>
                                    <p:animEffect transition="in" filter="fade">
                                      <p:cBhvr>
                                        <p:cTn id="28" dur="1000"/>
                                        <p:tgtEl>
                                          <p:spTgt spid="45"/>
                                        </p:tgtEl>
                                      </p:cBhvr>
                                    </p:animEffect>
                                  </p:childTnLst>
                                </p:cTn>
                              </p:par>
                              <p:par>
                                <p:cTn id="29" presetID="14" presetClass="entr" presetSubtype="5"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randombar(vertical)">
                                      <p:cBhvr>
                                        <p:cTn id="31" dur="500"/>
                                        <p:tgtEl>
                                          <p:spTgt spid="62"/>
                                        </p:tgtEl>
                                      </p:cBhvr>
                                    </p:animEffect>
                                  </p:childTnLst>
                                </p:cTn>
                              </p:par>
                            </p:childTnLst>
                          </p:cTn>
                        </p:par>
                        <p:par>
                          <p:cTn id="32" fill="hold">
                            <p:stCondLst>
                              <p:cond delay="1000"/>
                            </p:stCondLst>
                            <p:childTnLst>
                              <p:par>
                                <p:cTn id="33" presetID="22" presetClass="entr" presetSubtype="4"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down)">
                                      <p:cBhvr>
                                        <p:cTn id="41" dur="500"/>
                                        <p:tgtEl>
                                          <p:spTgt spid="2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00"/>
                                        <p:tgtEl>
                                          <p:spTgt spid="27"/>
                                        </p:tgtEl>
                                      </p:cBhvr>
                                    </p:animEffect>
                                  </p:childTnLst>
                                </p:cTn>
                              </p:par>
                              <p:par>
                                <p:cTn id="45" presetID="22" presetClass="entr" presetSubtype="4" fill="hold" nodeType="withEffect">
                                  <p:stCondLst>
                                    <p:cond delay="50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par>
                                <p:cTn id="48" presetID="22" presetClass="entr" presetSubtype="4" fill="hold" nodeType="withEffect">
                                  <p:stCondLst>
                                    <p:cond delay="50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par>
                                <p:cTn id="51" presetID="22" presetClass="entr" presetSubtype="4" fill="hold" nodeType="withEffect">
                                  <p:stCondLst>
                                    <p:cond delay="500"/>
                                  </p:stCondLst>
                                  <p:childTnLst>
                                    <p:set>
                                      <p:cBhvr>
                                        <p:cTn id="52" dur="1" fill="hold">
                                          <p:stCondLst>
                                            <p:cond delay="0"/>
                                          </p:stCondLst>
                                        </p:cTn>
                                        <p:tgtEl>
                                          <p:spTgt spid="46"/>
                                        </p:tgtEl>
                                        <p:attrNameLst>
                                          <p:attrName>style.visibility</p:attrName>
                                        </p:attrNameLst>
                                      </p:cBhvr>
                                      <p:to>
                                        <p:strVal val="visible"/>
                                      </p:to>
                                    </p:set>
                                    <p:animEffect transition="in" filter="wipe(down)">
                                      <p:cBhvr>
                                        <p:cTn id="53" dur="500"/>
                                        <p:tgtEl>
                                          <p:spTgt spid="46"/>
                                        </p:tgtEl>
                                      </p:cBhvr>
                                    </p:animEffect>
                                  </p:childTnLst>
                                </p:cTn>
                              </p:par>
                              <p:par>
                                <p:cTn id="54" presetID="22" presetClass="entr" presetSubtype="4" fill="hold" nodeType="withEffect">
                                  <p:stCondLst>
                                    <p:cond delay="50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500"/>
                                        <p:tgtEl>
                                          <p:spTgt spid="47"/>
                                        </p:tgtEl>
                                      </p:cBhvr>
                                    </p:animEffect>
                                  </p:childTnLst>
                                </p:cTn>
                              </p:par>
                              <p:par>
                                <p:cTn id="57" presetID="22" presetClass="entr" presetSubtype="4" fill="hold" grpId="0" nodeType="withEffect">
                                  <p:stCondLst>
                                    <p:cond delay="1000"/>
                                  </p:stCondLst>
                                  <p:childTnLst>
                                    <p:set>
                                      <p:cBhvr>
                                        <p:cTn id="58" dur="1" fill="hold">
                                          <p:stCondLst>
                                            <p:cond delay="0"/>
                                          </p:stCondLst>
                                        </p:cTn>
                                        <p:tgtEl>
                                          <p:spTgt spid="48"/>
                                        </p:tgtEl>
                                        <p:attrNameLst>
                                          <p:attrName>style.visibility</p:attrName>
                                        </p:attrNameLst>
                                      </p:cBhvr>
                                      <p:to>
                                        <p:strVal val="visible"/>
                                      </p:to>
                                    </p:set>
                                    <p:animEffect transition="in" filter="wipe(down)">
                                      <p:cBhvr>
                                        <p:cTn id="59" dur="500"/>
                                        <p:tgtEl>
                                          <p:spTgt spid="48"/>
                                        </p:tgtEl>
                                      </p:cBhvr>
                                    </p:animEffect>
                                  </p:childTnLst>
                                </p:cTn>
                              </p:par>
                              <p:par>
                                <p:cTn id="60" presetID="22" presetClass="entr" presetSubtype="4" fill="hold" grpId="0" nodeType="withEffect">
                                  <p:stCondLst>
                                    <p:cond delay="100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par>
                                <p:cTn id="63" presetID="22" presetClass="entr" presetSubtype="4" fill="hold" grpId="0" nodeType="withEffect">
                                  <p:stCondLst>
                                    <p:cond delay="1000"/>
                                  </p:stCondLst>
                                  <p:childTnLst>
                                    <p:set>
                                      <p:cBhvr>
                                        <p:cTn id="64" dur="1" fill="hold">
                                          <p:stCondLst>
                                            <p:cond delay="0"/>
                                          </p:stCondLst>
                                        </p:cTn>
                                        <p:tgtEl>
                                          <p:spTgt spid="50"/>
                                        </p:tgtEl>
                                        <p:attrNameLst>
                                          <p:attrName>style.visibility</p:attrName>
                                        </p:attrNameLst>
                                      </p:cBhvr>
                                      <p:to>
                                        <p:strVal val="visible"/>
                                      </p:to>
                                    </p:set>
                                    <p:animEffect transition="in" filter="wipe(down)">
                                      <p:cBhvr>
                                        <p:cTn id="65" dur="500"/>
                                        <p:tgtEl>
                                          <p:spTgt spid="50"/>
                                        </p:tgtEl>
                                      </p:cBhvr>
                                    </p:animEffect>
                                  </p:childTnLst>
                                </p:cTn>
                              </p:par>
                              <p:par>
                                <p:cTn id="66" presetID="22" presetClass="entr" presetSubtype="4" fill="hold" grpId="0" nodeType="withEffect">
                                  <p:stCondLst>
                                    <p:cond delay="1000"/>
                                  </p:stCondLst>
                                  <p:childTnLst>
                                    <p:set>
                                      <p:cBhvr>
                                        <p:cTn id="67" dur="1" fill="hold">
                                          <p:stCondLst>
                                            <p:cond delay="0"/>
                                          </p:stCondLst>
                                        </p:cTn>
                                        <p:tgtEl>
                                          <p:spTgt spid="51"/>
                                        </p:tgtEl>
                                        <p:attrNameLst>
                                          <p:attrName>style.visibility</p:attrName>
                                        </p:attrNameLst>
                                      </p:cBhvr>
                                      <p:to>
                                        <p:strVal val="visible"/>
                                      </p:to>
                                    </p:set>
                                    <p:animEffect transition="in" filter="wipe(down)">
                                      <p:cBhvr>
                                        <p:cTn id="68" dur="500"/>
                                        <p:tgtEl>
                                          <p:spTgt spid="51"/>
                                        </p:tgtEl>
                                      </p:cBhvr>
                                    </p:animEffect>
                                  </p:childTnLst>
                                </p:cTn>
                              </p:par>
                              <p:par>
                                <p:cTn id="69" presetID="22" presetClass="entr" presetSubtype="8" fill="hold" grpId="0" nodeType="withEffect">
                                  <p:stCondLst>
                                    <p:cond delay="150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500"/>
                                        <p:tgtEl>
                                          <p:spTgt spid="53"/>
                                        </p:tgtEl>
                                      </p:cBhvr>
                                    </p:animEffect>
                                  </p:childTnLst>
                                </p:cTn>
                              </p:par>
                              <p:par>
                                <p:cTn id="72" presetID="22" presetClass="entr" presetSubtype="8" fill="hold" grpId="0" nodeType="withEffect">
                                  <p:stCondLst>
                                    <p:cond delay="1500"/>
                                  </p:stCondLst>
                                  <p:childTnLst>
                                    <p:set>
                                      <p:cBhvr>
                                        <p:cTn id="73" dur="1" fill="hold">
                                          <p:stCondLst>
                                            <p:cond delay="0"/>
                                          </p:stCondLst>
                                        </p:cTn>
                                        <p:tgtEl>
                                          <p:spTgt spid="55"/>
                                        </p:tgtEl>
                                        <p:attrNameLst>
                                          <p:attrName>style.visibility</p:attrName>
                                        </p:attrNameLst>
                                      </p:cBhvr>
                                      <p:to>
                                        <p:strVal val="visible"/>
                                      </p:to>
                                    </p:set>
                                    <p:animEffect transition="in" filter="wipe(left)">
                                      <p:cBhvr>
                                        <p:cTn id="74" dur="500"/>
                                        <p:tgtEl>
                                          <p:spTgt spid="55"/>
                                        </p:tgtEl>
                                      </p:cBhvr>
                                    </p:animEffect>
                                  </p:childTnLst>
                                </p:cTn>
                              </p:par>
                              <p:par>
                                <p:cTn id="75" presetID="22" presetClass="entr" presetSubtype="8" fill="hold" grpId="0" nodeType="withEffect">
                                  <p:stCondLst>
                                    <p:cond delay="150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par>
                                <p:cTn id="78" presetID="22" presetClass="entr" presetSubtype="8" fill="hold" grpId="0" nodeType="withEffect">
                                  <p:stCondLst>
                                    <p:cond delay="1500"/>
                                  </p:stCondLst>
                                  <p:childTnLst>
                                    <p:set>
                                      <p:cBhvr>
                                        <p:cTn id="79" dur="1" fill="hold">
                                          <p:stCondLst>
                                            <p:cond delay="0"/>
                                          </p:stCondLst>
                                        </p:cTn>
                                        <p:tgtEl>
                                          <p:spTgt spid="56"/>
                                        </p:tgtEl>
                                        <p:attrNameLst>
                                          <p:attrName>style.visibility</p:attrName>
                                        </p:attrNameLst>
                                      </p:cBhvr>
                                      <p:to>
                                        <p:strVal val="visible"/>
                                      </p:to>
                                    </p:set>
                                    <p:animEffect transition="in" filter="wipe(left)">
                                      <p:cBhvr>
                                        <p:cTn id="80" dur="500"/>
                                        <p:tgtEl>
                                          <p:spTgt spid="56"/>
                                        </p:tgtEl>
                                      </p:cBhvr>
                                    </p:animEffect>
                                  </p:childTnLst>
                                </p:cTn>
                              </p:par>
                              <p:par>
                                <p:cTn id="81" presetID="22" presetClass="entr" presetSubtype="8" fill="hold" grpId="0" nodeType="withEffect">
                                  <p:stCondLst>
                                    <p:cond delay="1500"/>
                                  </p:stCondLst>
                                  <p:childTnLst>
                                    <p:set>
                                      <p:cBhvr>
                                        <p:cTn id="82" dur="1" fill="hold">
                                          <p:stCondLst>
                                            <p:cond delay="0"/>
                                          </p:stCondLst>
                                        </p:cTn>
                                        <p:tgtEl>
                                          <p:spTgt spid="57"/>
                                        </p:tgtEl>
                                        <p:attrNameLst>
                                          <p:attrName>style.visibility</p:attrName>
                                        </p:attrNameLst>
                                      </p:cBhvr>
                                      <p:to>
                                        <p:strVal val="visible"/>
                                      </p:to>
                                    </p:set>
                                    <p:animEffect transition="in" filter="wipe(left)">
                                      <p:cBhvr>
                                        <p:cTn id="83" dur="500"/>
                                        <p:tgtEl>
                                          <p:spTgt spid="57"/>
                                        </p:tgtEl>
                                      </p:cBhvr>
                                    </p:animEffect>
                                  </p:childTnLst>
                                </p:cTn>
                              </p:par>
                            </p:childTnLst>
                          </p:cTn>
                        </p:par>
                        <p:par>
                          <p:cTn id="84" fill="hold">
                            <p:stCondLst>
                              <p:cond delay="3000"/>
                            </p:stCondLst>
                            <p:childTnLst>
                              <p:par>
                                <p:cTn id="85" presetID="22" presetClass="entr" presetSubtype="4" fill="hold" grpId="0" nodeType="after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down)">
                                      <p:cBhvr>
                                        <p:cTn id="87" dur="500"/>
                                        <p:tgtEl>
                                          <p:spTgt spid="52"/>
                                        </p:tgtEl>
                                      </p:cBhvr>
                                    </p:animEffect>
                                  </p:childTnLst>
                                </p:cTn>
                              </p:par>
                            </p:childTnLst>
                          </p:cTn>
                        </p:par>
                        <p:par>
                          <p:cTn id="88" fill="hold">
                            <p:stCondLst>
                              <p:cond delay="3500"/>
                            </p:stCondLst>
                            <p:childTnLst>
                              <p:par>
                                <p:cTn id="89" presetID="10" presetClass="entr" presetSubtype="0" fill="hold" nodeType="after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24" grpId="0" animBg="1"/>
      <p:bldP spid="25" grpId="0" animBg="1"/>
      <p:bldP spid="26" grpId="0" animBg="1"/>
      <p:bldP spid="2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結論</a:t>
            </a:r>
          </a:p>
        </p:txBody>
      </p:sp>
    </p:spTree>
    <p:extLst>
      <p:ext uri="{BB962C8B-B14F-4D97-AF65-F5344CB8AC3E}">
        <p14:creationId xmlns:p14="http://schemas.microsoft.com/office/powerpoint/2010/main" val="230871549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 calcmode="lin" valueType="num">
                                      <p:cBhvr>
                                        <p:cTn id="13" dur="250" fill="hold"/>
                                        <p:tgtEl>
                                          <p:spTgt spid="7"/>
                                        </p:tgtEl>
                                        <p:attrNameLst>
                                          <p:attrName>style.rotation</p:attrName>
                                        </p:attrNameLst>
                                      </p:cBhvr>
                                      <p:tavLst>
                                        <p:tav tm="0">
                                          <p:val>
                                            <p:fltVal val="90"/>
                                          </p:val>
                                        </p:tav>
                                        <p:tav tm="100000">
                                          <p:val>
                                            <p:fltVal val="0"/>
                                          </p:val>
                                        </p:tav>
                                      </p:tavLst>
                                    </p:anim>
                                    <p:animEffect transition="in" filter="fade">
                                      <p:cBhvr>
                                        <p:cTn id="14" dur="25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6306" y="1910464"/>
            <a:ext cx="4655995" cy="954107"/>
          </a:xfrm>
          <a:prstGeom prst="rect">
            <a:avLst/>
          </a:prstGeom>
        </p:spPr>
        <p:txBody>
          <a:bodyPr wrap="square">
            <a:spAutoFit/>
          </a:bodyPr>
          <a:lstStyle/>
          <a:p>
            <a:r>
              <a:rPr lang="zh-TW" altLang="en-US" sz="2800" dirty="0" smtClean="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國內個案分析</a:t>
            </a:r>
            <a:r>
              <a:rPr lang="en-US" altLang="zh-TW" sz="2800" dirty="0" smtClean="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a:t>
            </a:r>
            <a:br>
              <a:rPr lang="en-US" altLang="zh-TW" sz="2800" dirty="0" smtClean="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br>
            <a:endParaRPr lang="ko-KR" altLang="en-US" sz="2800" dirty="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7" name="矩形 16"/>
          <p:cNvSpPr/>
          <p:nvPr/>
        </p:nvSpPr>
        <p:spPr>
          <a:xfrm>
            <a:off x="-21379" y="2535789"/>
            <a:ext cx="4655995" cy="523220"/>
          </a:xfrm>
          <a:prstGeom prst="rect">
            <a:avLst/>
          </a:prstGeom>
        </p:spPr>
        <p:txBody>
          <a:bodyPr wrap="square">
            <a:spAutoFit/>
          </a:bodyPr>
          <a:lstStyle/>
          <a:p>
            <a:pPr algn="r"/>
            <a:r>
              <a:rPr lang="zh-TW" altLang="en-US" sz="2800" i="1" dirty="0" smtClean="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美麗華皇家影城</a:t>
            </a:r>
            <a:endParaRPr lang="ko-KR" altLang="en-US" sz="2800" i="1" dirty="0">
              <a:solidFill>
                <a:schemeClr val="bg2">
                  <a:lumMod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22656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sp>
        <p:nvSpPr>
          <p:cNvPr id="65" name="矩形 64"/>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272727"/>
                </a:solidFill>
                <a:latin typeface="Microsoft YaHei" charset="-122"/>
                <a:ea typeface="Microsoft YaHei" charset="-122"/>
                <a:cs typeface="Microsoft YaHei" charset="-122"/>
              </a:rPr>
              <a:t>關於美麗華</a:t>
            </a:r>
          </a:p>
        </p:txBody>
      </p:sp>
      <p:sp>
        <p:nvSpPr>
          <p:cNvPr id="66" name="矩形 65">
            <a:extLst>
              <a:ext uri="{FF2B5EF4-FFF2-40B4-BE49-F238E27FC236}">
                <a16:creationId xmlns:a16="http://schemas.microsoft.com/office/drawing/2014/main" xmlns="" id="{7964F19B-C3A6-4D67-BD1B-CB0939EECE43}"/>
              </a:ext>
            </a:extLst>
          </p:cNvPr>
          <p:cNvSpPr/>
          <p:nvPr/>
        </p:nvSpPr>
        <p:spPr>
          <a:xfrm>
            <a:off x="13568" y="25263"/>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11 Paralelogramo"/>
          <p:cNvSpPr/>
          <p:nvPr/>
        </p:nvSpPr>
        <p:spPr bwMode="auto">
          <a:xfrm>
            <a:off x="6561170" y="1800567"/>
            <a:ext cx="1428920" cy="2933632"/>
          </a:xfrm>
          <a:custGeom>
            <a:avLst/>
            <a:gdLst>
              <a:gd name="connsiteX0" fmla="*/ 0 w 3600400"/>
              <a:gd name="connsiteY0" fmla="*/ 5876103 h 5876103"/>
              <a:gd name="connsiteX1" fmla="*/ 2084884 w 3600400"/>
              <a:gd name="connsiteY1" fmla="*/ 0 h 5876103"/>
              <a:gd name="connsiteX2" fmla="*/ 3600400 w 3600400"/>
              <a:gd name="connsiteY2" fmla="*/ 0 h 5876103"/>
              <a:gd name="connsiteX3" fmla="*/ 1515516 w 3600400"/>
              <a:gd name="connsiteY3" fmla="*/ 5876103 h 5876103"/>
              <a:gd name="connsiteX4" fmla="*/ 0 w 3600400"/>
              <a:gd name="connsiteY4" fmla="*/ 5876103 h 5876103"/>
              <a:gd name="connsiteX0" fmla="*/ 0 w 3519437"/>
              <a:gd name="connsiteY0" fmla="*/ 5645122 h 5876103"/>
              <a:gd name="connsiteX1" fmla="*/ 2003921 w 3519437"/>
              <a:gd name="connsiteY1" fmla="*/ 0 h 5876103"/>
              <a:gd name="connsiteX2" fmla="*/ 3519437 w 3519437"/>
              <a:gd name="connsiteY2" fmla="*/ 0 h 5876103"/>
              <a:gd name="connsiteX3" fmla="*/ 1434553 w 3519437"/>
              <a:gd name="connsiteY3" fmla="*/ 5876103 h 5876103"/>
              <a:gd name="connsiteX4" fmla="*/ 0 w 3519437"/>
              <a:gd name="connsiteY4" fmla="*/ 5645122 h 5876103"/>
              <a:gd name="connsiteX0" fmla="*/ 0 w 3431330"/>
              <a:gd name="connsiteY0" fmla="*/ 5645122 h 5876103"/>
              <a:gd name="connsiteX1" fmla="*/ 2003921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 name="connsiteX0" fmla="*/ 0 w 3431330"/>
              <a:gd name="connsiteY0" fmla="*/ 5645122 h 5876103"/>
              <a:gd name="connsiteX1" fmla="*/ 1994396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330" h="5876103">
                <a:moveTo>
                  <a:pt x="0" y="5645122"/>
                </a:moveTo>
                <a:lnTo>
                  <a:pt x="1994396" y="0"/>
                </a:lnTo>
                <a:lnTo>
                  <a:pt x="3431330" y="245269"/>
                </a:lnTo>
                <a:lnTo>
                  <a:pt x="1434553" y="5876103"/>
                </a:lnTo>
                <a:lnTo>
                  <a:pt x="0" y="5645122"/>
                </a:lnTo>
                <a:close/>
              </a:path>
            </a:pathLst>
          </a:custGeom>
          <a:solidFill>
            <a:srgbClr val="192828"/>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1" name="11 Paralelogramo"/>
          <p:cNvSpPr/>
          <p:nvPr/>
        </p:nvSpPr>
        <p:spPr bwMode="auto">
          <a:xfrm>
            <a:off x="5694857" y="2166096"/>
            <a:ext cx="1406719" cy="2568102"/>
          </a:xfrm>
          <a:custGeom>
            <a:avLst/>
            <a:gdLst>
              <a:gd name="connsiteX0" fmla="*/ 0 w 3600400"/>
              <a:gd name="connsiteY0" fmla="*/ 5876103 h 5876103"/>
              <a:gd name="connsiteX1" fmla="*/ 2084884 w 3600400"/>
              <a:gd name="connsiteY1" fmla="*/ 0 h 5876103"/>
              <a:gd name="connsiteX2" fmla="*/ 3600400 w 3600400"/>
              <a:gd name="connsiteY2" fmla="*/ 0 h 5876103"/>
              <a:gd name="connsiteX3" fmla="*/ 1515516 w 3600400"/>
              <a:gd name="connsiteY3" fmla="*/ 5876103 h 5876103"/>
              <a:gd name="connsiteX4" fmla="*/ 0 w 3600400"/>
              <a:gd name="connsiteY4" fmla="*/ 5876103 h 5876103"/>
              <a:gd name="connsiteX0" fmla="*/ 0 w 3519437"/>
              <a:gd name="connsiteY0" fmla="*/ 5645122 h 5876103"/>
              <a:gd name="connsiteX1" fmla="*/ 2003921 w 3519437"/>
              <a:gd name="connsiteY1" fmla="*/ 0 h 5876103"/>
              <a:gd name="connsiteX2" fmla="*/ 3519437 w 3519437"/>
              <a:gd name="connsiteY2" fmla="*/ 0 h 5876103"/>
              <a:gd name="connsiteX3" fmla="*/ 1434553 w 3519437"/>
              <a:gd name="connsiteY3" fmla="*/ 5876103 h 5876103"/>
              <a:gd name="connsiteX4" fmla="*/ 0 w 3519437"/>
              <a:gd name="connsiteY4" fmla="*/ 5645122 h 5876103"/>
              <a:gd name="connsiteX0" fmla="*/ 0 w 3431330"/>
              <a:gd name="connsiteY0" fmla="*/ 5645122 h 5876103"/>
              <a:gd name="connsiteX1" fmla="*/ 2003921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 name="connsiteX0" fmla="*/ 0 w 3431330"/>
              <a:gd name="connsiteY0" fmla="*/ 5645122 h 5876103"/>
              <a:gd name="connsiteX1" fmla="*/ 1994396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330" h="5876103">
                <a:moveTo>
                  <a:pt x="0" y="5645122"/>
                </a:moveTo>
                <a:lnTo>
                  <a:pt x="1994396" y="0"/>
                </a:lnTo>
                <a:lnTo>
                  <a:pt x="3431330" y="245269"/>
                </a:lnTo>
                <a:lnTo>
                  <a:pt x="1434553" y="5876103"/>
                </a:lnTo>
                <a:lnTo>
                  <a:pt x="0" y="5645122"/>
                </a:lnTo>
                <a:close/>
              </a:path>
            </a:pathLst>
          </a:custGeom>
          <a:solidFill>
            <a:srgbClr val="632472"/>
          </a:solidFill>
          <a:ln>
            <a:noFill/>
          </a:ln>
          <a:effectLst/>
          <a:extLst/>
        </p:spPr>
        <p:txBody>
          <a:bodyPr lIns="0" tIns="0" rIns="0" bIns="0" rtlCol="0" anchor="ctr"/>
          <a:lstStyle/>
          <a:p>
            <a:pPr algn="ctr" defTabSz="890984" latinLnBrk="0"/>
            <a:endParaRPr lang="es-SV" sz="700">
              <a:solidFill>
                <a:srgbClr val="000000"/>
              </a:solidFill>
              <a:latin typeface="Microsoft YaHei UI" panose="020B0503020204020204" pitchFamily="34" charset="-122"/>
              <a:ea typeface="Microsoft YaHei UI" panose="020B0503020204020204" pitchFamily="34" charset="-122"/>
            </a:endParaRPr>
          </a:p>
        </p:txBody>
      </p:sp>
      <p:sp>
        <p:nvSpPr>
          <p:cNvPr id="52" name="79 Forma libre"/>
          <p:cNvSpPr/>
          <p:nvPr/>
        </p:nvSpPr>
        <p:spPr bwMode="auto">
          <a:xfrm>
            <a:off x="2999716" y="2699598"/>
            <a:ext cx="1233426" cy="478700"/>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3" name="79 Forma libre"/>
          <p:cNvSpPr/>
          <p:nvPr/>
        </p:nvSpPr>
        <p:spPr bwMode="auto">
          <a:xfrm>
            <a:off x="4201251" y="2429327"/>
            <a:ext cx="810880" cy="466194"/>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4" name="79 Forma libre"/>
          <p:cNvSpPr/>
          <p:nvPr/>
        </p:nvSpPr>
        <p:spPr bwMode="auto">
          <a:xfrm>
            <a:off x="4980238" y="2141353"/>
            <a:ext cx="810880" cy="466194"/>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5" name="79 Forma libre"/>
          <p:cNvSpPr/>
          <p:nvPr/>
        </p:nvSpPr>
        <p:spPr bwMode="auto">
          <a:xfrm>
            <a:off x="1891109" y="3360176"/>
            <a:ext cx="810880" cy="466194"/>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6" name="7 Paralelogramo"/>
          <p:cNvSpPr/>
          <p:nvPr/>
        </p:nvSpPr>
        <p:spPr bwMode="auto">
          <a:xfrm>
            <a:off x="1907704" y="3767082"/>
            <a:ext cx="1181477" cy="973186"/>
          </a:xfrm>
          <a:custGeom>
            <a:avLst/>
            <a:gdLst/>
            <a:ahLst/>
            <a:cxnLst/>
            <a:rect l="l" t="t" r="r" b="b"/>
            <a:pathLst>
              <a:path w="2922661" h="2595463">
                <a:moveTo>
                  <a:pt x="1556371" y="0"/>
                </a:moveTo>
                <a:lnTo>
                  <a:pt x="2922661" y="247650"/>
                </a:lnTo>
                <a:lnTo>
                  <a:pt x="1520331" y="2595463"/>
                </a:lnTo>
                <a:lnTo>
                  <a:pt x="0" y="2595463"/>
                </a:lnTo>
                <a:close/>
              </a:path>
            </a:pathLst>
          </a:custGeom>
          <a:solidFill>
            <a:srgbClr val="81B535">
              <a:lumMod val="50000"/>
            </a:srgbClr>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7" name="11 Paralelogramo"/>
          <p:cNvSpPr/>
          <p:nvPr/>
        </p:nvSpPr>
        <p:spPr bwMode="auto">
          <a:xfrm>
            <a:off x="4896872" y="2531063"/>
            <a:ext cx="1330328" cy="2203135"/>
          </a:xfrm>
          <a:custGeom>
            <a:avLst/>
            <a:gdLst>
              <a:gd name="connsiteX0" fmla="*/ 0 w 3600400"/>
              <a:gd name="connsiteY0" fmla="*/ 5876103 h 5876103"/>
              <a:gd name="connsiteX1" fmla="*/ 2084884 w 3600400"/>
              <a:gd name="connsiteY1" fmla="*/ 0 h 5876103"/>
              <a:gd name="connsiteX2" fmla="*/ 3600400 w 3600400"/>
              <a:gd name="connsiteY2" fmla="*/ 0 h 5876103"/>
              <a:gd name="connsiteX3" fmla="*/ 1515516 w 3600400"/>
              <a:gd name="connsiteY3" fmla="*/ 5876103 h 5876103"/>
              <a:gd name="connsiteX4" fmla="*/ 0 w 3600400"/>
              <a:gd name="connsiteY4" fmla="*/ 5876103 h 5876103"/>
              <a:gd name="connsiteX0" fmla="*/ 0 w 3519437"/>
              <a:gd name="connsiteY0" fmla="*/ 5645122 h 5876103"/>
              <a:gd name="connsiteX1" fmla="*/ 2003921 w 3519437"/>
              <a:gd name="connsiteY1" fmla="*/ 0 h 5876103"/>
              <a:gd name="connsiteX2" fmla="*/ 3519437 w 3519437"/>
              <a:gd name="connsiteY2" fmla="*/ 0 h 5876103"/>
              <a:gd name="connsiteX3" fmla="*/ 1434553 w 3519437"/>
              <a:gd name="connsiteY3" fmla="*/ 5876103 h 5876103"/>
              <a:gd name="connsiteX4" fmla="*/ 0 w 3519437"/>
              <a:gd name="connsiteY4" fmla="*/ 5645122 h 5876103"/>
              <a:gd name="connsiteX0" fmla="*/ 0 w 3431330"/>
              <a:gd name="connsiteY0" fmla="*/ 5645122 h 5876103"/>
              <a:gd name="connsiteX1" fmla="*/ 2003921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 name="connsiteX0" fmla="*/ 0 w 3431330"/>
              <a:gd name="connsiteY0" fmla="*/ 5645122 h 5876103"/>
              <a:gd name="connsiteX1" fmla="*/ 1994396 w 3431330"/>
              <a:gd name="connsiteY1" fmla="*/ 0 h 5876103"/>
              <a:gd name="connsiteX2" fmla="*/ 3431330 w 3431330"/>
              <a:gd name="connsiteY2" fmla="*/ 245269 h 5876103"/>
              <a:gd name="connsiteX3" fmla="*/ 1434553 w 3431330"/>
              <a:gd name="connsiteY3" fmla="*/ 5876103 h 5876103"/>
              <a:gd name="connsiteX4" fmla="*/ 0 w 3431330"/>
              <a:gd name="connsiteY4" fmla="*/ 5645122 h 5876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330" h="5876103">
                <a:moveTo>
                  <a:pt x="0" y="5645122"/>
                </a:moveTo>
                <a:lnTo>
                  <a:pt x="1994396" y="0"/>
                </a:lnTo>
                <a:lnTo>
                  <a:pt x="3431330" y="245269"/>
                </a:lnTo>
                <a:lnTo>
                  <a:pt x="1434553" y="5876103"/>
                </a:lnTo>
                <a:lnTo>
                  <a:pt x="0" y="5645122"/>
                </a:lnTo>
                <a:close/>
              </a:path>
            </a:pathLst>
          </a:custGeom>
          <a:solidFill>
            <a:srgbClr val="F23A43">
              <a:lumMod val="50000"/>
            </a:srgbClr>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8" name="9 Paralelogramo"/>
          <p:cNvSpPr/>
          <p:nvPr/>
        </p:nvSpPr>
        <p:spPr bwMode="auto">
          <a:xfrm>
            <a:off x="4153796" y="2818907"/>
            <a:ext cx="1289792" cy="1915291"/>
          </a:xfrm>
          <a:custGeom>
            <a:avLst/>
            <a:gdLst>
              <a:gd name="connsiteX0" fmla="*/ 0 w 3600400"/>
              <a:gd name="connsiteY0" fmla="*/ 5111018 h 5111018"/>
              <a:gd name="connsiteX1" fmla="*/ 2084884 w 3600400"/>
              <a:gd name="connsiteY1" fmla="*/ 0 h 5111018"/>
              <a:gd name="connsiteX2" fmla="*/ 3600400 w 3600400"/>
              <a:gd name="connsiteY2" fmla="*/ 0 h 5111018"/>
              <a:gd name="connsiteX3" fmla="*/ 1515516 w 3600400"/>
              <a:gd name="connsiteY3" fmla="*/ 5111018 h 5111018"/>
              <a:gd name="connsiteX4" fmla="*/ 0 w 3600400"/>
              <a:gd name="connsiteY4" fmla="*/ 5111018 h 5111018"/>
              <a:gd name="connsiteX0" fmla="*/ 0 w 3507531"/>
              <a:gd name="connsiteY0" fmla="*/ 5111018 h 5111018"/>
              <a:gd name="connsiteX1" fmla="*/ 2084884 w 3507531"/>
              <a:gd name="connsiteY1" fmla="*/ 0 h 5111018"/>
              <a:gd name="connsiteX2" fmla="*/ 3507531 w 3507531"/>
              <a:gd name="connsiteY2" fmla="*/ 228600 h 5111018"/>
              <a:gd name="connsiteX3" fmla="*/ 1515516 w 3507531"/>
              <a:gd name="connsiteY3" fmla="*/ 5111018 h 5111018"/>
              <a:gd name="connsiteX4" fmla="*/ 0 w 3507531"/>
              <a:gd name="connsiteY4" fmla="*/ 5111018 h 5111018"/>
              <a:gd name="connsiteX0" fmla="*/ 0 w 3507531"/>
              <a:gd name="connsiteY0" fmla="*/ 5108637 h 5108637"/>
              <a:gd name="connsiteX1" fmla="*/ 2077741 w 3507531"/>
              <a:gd name="connsiteY1" fmla="*/ 0 h 5108637"/>
              <a:gd name="connsiteX2" fmla="*/ 3507531 w 3507531"/>
              <a:gd name="connsiteY2" fmla="*/ 226219 h 5108637"/>
              <a:gd name="connsiteX3" fmla="*/ 1515516 w 3507531"/>
              <a:gd name="connsiteY3" fmla="*/ 5108637 h 5108637"/>
              <a:gd name="connsiteX4" fmla="*/ 0 w 3507531"/>
              <a:gd name="connsiteY4" fmla="*/ 5108637 h 5108637"/>
              <a:gd name="connsiteX0" fmla="*/ 0 w 3419425"/>
              <a:gd name="connsiteY0" fmla="*/ 4891943 h 5108637"/>
              <a:gd name="connsiteX1" fmla="*/ 1989635 w 3419425"/>
              <a:gd name="connsiteY1" fmla="*/ 0 h 5108637"/>
              <a:gd name="connsiteX2" fmla="*/ 3419425 w 3419425"/>
              <a:gd name="connsiteY2" fmla="*/ 226219 h 5108637"/>
              <a:gd name="connsiteX3" fmla="*/ 1427410 w 3419425"/>
              <a:gd name="connsiteY3" fmla="*/ 5108637 h 5108637"/>
              <a:gd name="connsiteX4" fmla="*/ 0 w 3419425"/>
              <a:gd name="connsiteY4" fmla="*/ 4891943 h 510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9425" h="5108637">
                <a:moveTo>
                  <a:pt x="0" y="4891943"/>
                </a:moveTo>
                <a:lnTo>
                  <a:pt x="1989635" y="0"/>
                </a:lnTo>
                <a:lnTo>
                  <a:pt x="3419425" y="226219"/>
                </a:lnTo>
                <a:lnTo>
                  <a:pt x="1427410" y="5108637"/>
                </a:lnTo>
                <a:lnTo>
                  <a:pt x="0" y="4891943"/>
                </a:lnTo>
                <a:close/>
              </a:path>
            </a:pathLst>
          </a:custGeom>
          <a:solidFill>
            <a:srgbClr val="0D84AF">
              <a:lumMod val="50000"/>
            </a:srgbClr>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59" name="8 Paralelogramo"/>
          <p:cNvSpPr/>
          <p:nvPr/>
        </p:nvSpPr>
        <p:spPr bwMode="auto">
          <a:xfrm>
            <a:off x="3353544" y="3104810"/>
            <a:ext cx="1301811" cy="1629388"/>
          </a:xfrm>
          <a:custGeom>
            <a:avLst/>
            <a:gdLst>
              <a:gd name="connsiteX0" fmla="*/ 0 w 3600000"/>
              <a:gd name="connsiteY0" fmla="*/ 4345746 h 4345746"/>
              <a:gd name="connsiteX1" fmla="*/ 2103696 w 3600000"/>
              <a:gd name="connsiteY1" fmla="*/ 0 h 4345746"/>
              <a:gd name="connsiteX2" fmla="*/ 3600000 w 3600000"/>
              <a:gd name="connsiteY2" fmla="*/ 0 h 4345746"/>
              <a:gd name="connsiteX3" fmla="*/ 1496304 w 3600000"/>
              <a:gd name="connsiteY3" fmla="*/ 4345746 h 4345746"/>
              <a:gd name="connsiteX4" fmla="*/ 0 w 3600000"/>
              <a:gd name="connsiteY4" fmla="*/ 4345746 h 4345746"/>
              <a:gd name="connsiteX0" fmla="*/ 0 w 3490462"/>
              <a:gd name="connsiteY0" fmla="*/ 4345746 h 4345746"/>
              <a:gd name="connsiteX1" fmla="*/ 2103696 w 3490462"/>
              <a:gd name="connsiteY1" fmla="*/ 0 h 4345746"/>
              <a:gd name="connsiteX2" fmla="*/ 3490462 w 3490462"/>
              <a:gd name="connsiteY2" fmla="*/ 223838 h 4345746"/>
              <a:gd name="connsiteX3" fmla="*/ 1496304 w 3490462"/>
              <a:gd name="connsiteY3" fmla="*/ 4345746 h 4345746"/>
              <a:gd name="connsiteX4" fmla="*/ 0 w 3490462"/>
              <a:gd name="connsiteY4" fmla="*/ 4345746 h 4345746"/>
              <a:gd name="connsiteX0" fmla="*/ 0 w 3390450"/>
              <a:gd name="connsiteY0" fmla="*/ 4138577 h 4345746"/>
              <a:gd name="connsiteX1" fmla="*/ 2003684 w 3390450"/>
              <a:gd name="connsiteY1" fmla="*/ 0 h 4345746"/>
              <a:gd name="connsiteX2" fmla="*/ 3390450 w 3390450"/>
              <a:gd name="connsiteY2" fmla="*/ 223838 h 4345746"/>
              <a:gd name="connsiteX3" fmla="*/ 1396292 w 3390450"/>
              <a:gd name="connsiteY3" fmla="*/ 4345746 h 4345746"/>
              <a:gd name="connsiteX4" fmla="*/ 0 w 3390450"/>
              <a:gd name="connsiteY4" fmla="*/ 4138577 h 4345746"/>
              <a:gd name="connsiteX0" fmla="*/ 0 w 3390450"/>
              <a:gd name="connsiteY0" fmla="*/ 4138577 h 4345746"/>
              <a:gd name="connsiteX1" fmla="*/ 1984634 w 3390450"/>
              <a:gd name="connsiteY1" fmla="*/ 0 h 4345746"/>
              <a:gd name="connsiteX2" fmla="*/ 3390450 w 3390450"/>
              <a:gd name="connsiteY2" fmla="*/ 223838 h 4345746"/>
              <a:gd name="connsiteX3" fmla="*/ 1396292 w 3390450"/>
              <a:gd name="connsiteY3" fmla="*/ 4345746 h 4345746"/>
              <a:gd name="connsiteX4" fmla="*/ 0 w 3390450"/>
              <a:gd name="connsiteY4" fmla="*/ 4138577 h 4345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0450" h="4345746">
                <a:moveTo>
                  <a:pt x="0" y="4138577"/>
                </a:moveTo>
                <a:lnTo>
                  <a:pt x="1984634" y="0"/>
                </a:lnTo>
                <a:lnTo>
                  <a:pt x="3390450" y="223838"/>
                </a:lnTo>
                <a:lnTo>
                  <a:pt x="1396292" y="4345746"/>
                </a:lnTo>
                <a:lnTo>
                  <a:pt x="0" y="4138577"/>
                </a:lnTo>
                <a:close/>
              </a:path>
            </a:pathLst>
          </a:custGeom>
          <a:solidFill>
            <a:srgbClr val="15A4C6">
              <a:lumMod val="50000"/>
            </a:srgbClr>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60" name="7 Paralelogramo"/>
          <p:cNvSpPr/>
          <p:nvPr/>
        </p:nvSpPr>
        <p:spPr bwMode="auto">
          <a:xfrm>
            <a:off x="2525154" y="3430345"/>
            <a:ext cx="1334162" cy="1304003"/>
          </a:xfrm>
          <a:custGeom>
            <a:avLst/>
            <a:gdLst>
              <a:gd name="connsiteX0" fmla="*/ 0 w 3600400"/>
              <a:gd name="connsiteY0" fmla="*/ 3477743 h 3477743"/>
              <a:gd name="connsiteX1" fmla="*/ 2086472 w 3600400"/>
              <a:gd name="connsiteY1" fmla="*/ 0 h 3477743"/>
              <a:gd name="connsiteX2" fmla="*/ 3600400 w 3600400"/>
              <a:gd name="connsiteY2" fmla="*/ 0 h 3477743"/>
              <a:gd name="connsiteX3" fmla="*/ 1513928 w 3600400"/>
              <a:gd name="connsiteY3" fmla="*/ 3477743 h 3477743"/>
              <a:gd name="connsiteX4" fmla="*/ 0 w 3600400"/>
              <a:gd name="connsiteY4" fmla="*/ 3477743 h 3477743"/>
              <a:gd name="connsiteX0" fmla="*/ 0 w 3448000"/>
              <a:gd name="connsiteY0" fmla="*/ 3225331 h 3477743"/>
              <a:gd name="connsiteX1" fmla="*/ 1934072 w 3448000"/>
              <a:gd name="connsiteY1" fmla="*/ 0 h 3477743"/>
              <a:gd name="connsiteX2" fmla="*/ 3448000 w 3448000"/>
              <a:gd name="connsiteY2" fmla="*/ 0 h 3477743"/>
              <a:gd name="connsiteX3" fmla="*/ 1361528 w 3448000"/>
              <a:gd name="connsiteY3" fmla="*/ 3477743 h 3477743"/>
              <a:gd name="connsiteX4" fmla="*/ 0 w 3448000"/>
              <a:gd name="connsiteY4" fmla="*/ 3225331 h 3477743"/>
              <a:gd name="connsiteX0" fmla="*/ 0 w 3300362"/>
              <a:gd name="connsiteY0" fmla="*/ 3225331 h 3477743"/>
              <a:gd name="connsiteX1" fmla="*/ 1934072 w 3300362"/>
              <a:gd name="connsiteY1" fmla="*/ 0 h 3477743"/>
              <a:gd name="connsiteX2" fmla="*/ 3300362 w 3300362"/>
              <a:gd name="connsiteY2" fmla="*/ 247650 h 3477743"/>
              <a:gd name="connsiteX3" fmla="*/ 1361528 w 3300362"/>
              <a:gd name="connsiteY3" fmla="*/ 3477743 h 3477743"/>
              <a:gd name="connsiteX4" fmla="*/ 0 w 3300362"/>
              <a:gd name="connsiteY4" fmla="*/ 3225331 h 3477743"/>
              <a:gd name="connsiteX0" fmla="*/ 0 w 3300362"/>
              <a:gd name="connsiteY0" fmla="*/ 3225331 h 3477743"/>
              <a:gd name="connsiteX1" fmla="*/ 1934072 w 3300362"/>
              <a:gd name="connsiteY1" fmla="*/ 0 h 3477743"/>
              <a:gd name="connsiteX2" fmla="*/ 3300362 w 3300362"/>
              <a:gd name="connsiteY2" fmla="*/ 247650 h 3477743"/>
              <a:gd name="connsiteX3" fmla="*/ 1371053 w 3300362"/>
              <a:gd name="connsiteY3" fmla="*/ 3477743 h 3477743"/>
              <a:gd name="connsiteX4" fmla="*/ 0 w 3300362"/>
              <a:gd name="connsiteY4" fmla="*/ 3225331 h 347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0362" h="3477743">
                <a:moveTo>
                  <a:pt x="0" y="3225331"/>
                </a:moveTo>
                <a:lnTo>
                  <a:pt x="1934072" y="0"/>
                </a:lnTo>
                <a:lnTo>
                  <a:pt x="3300362" y="247650"/>
                </a:lnTo>
                <a:lnTo>
                  <a:pt x="1371053" y="3477743"/>
                </a:lnTo>
                <a:lnTo>
                  <a:pt x="0" y="3225331"/>
                </a:lnTo>
                <a:close/>
              </a:path>
            </a:pathLst>
          </a:custGeom>
          <a:solidFill>
            <a:srgbClr val="F99953">
              <a:lumMod val="50000"/>
            </a:srgbClr>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61" name="3 Redondear rectángulo de esquina diagonal"/>
          <p:cNvSpPr/>
          <p:nvPr/>
        </p:nvSpPr>
        <p:spPr bwMode="auto">
          <a:xfrm flipH="1">
            <a:off x="3300263" y="3430345"/>
            <a:ext cx="618566" cy="1304003"/>
          </a:xfrm>
          <a:prstGeom prst="round2DiagRect">
            <a:avLst>
              <a:gd name="adj1" fmla="val 32602"/>
              <a:gd name="adj2" fmla="val 0"/>
            </a:avLst>
          </a:prstGeom>
          <a:solidFill>
            <a:srgbClr val="F99953"/>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62" name="4 Redondear rectángulo de esquina diagonal"/>
          <p:cNvSpPr/>
          <p:nvPr/>
        </p:nvSpPr>
        <p:spPr bwMode="auto">
          <a:xfrm flipH="1">
            <a:off x="4080699" y="3104810"/>
            <a:ext cx="618566" cy="1629536"/>
          </a:xfrm>
          <a:prstGeom prst="round2DiagRect">
            <a:avLst>
              <a:gd name="adj1" fmla="val 32602"/>
              <a:gd name="adj2" fmla="val 0"/>
            </a:avLst>
          </a:prstGeom>
          <a:solidFill>
            <a:srgbClr val="15A4C6"/>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r>
              <a:rPr lang="en-US" altLang="zh-TW" sz="1400" kern="0" dirty="0" smtClean="0">
                <a:solidFill>
                  <a:srgbClr val="FFFFFF"/>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Open Sans Extrabold" panose="020B0906030804020204" pitchFamily="34" charset="0"/>
              </a:rPr>
              <a:t>2004</a:t>
            </a: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63" name="5 Redondear rectángulo de esquina diagonal"/>
          <p:cNvSpPr/>
          <p:nvPr/>
        </p:nvSpPr>
        <p:spPr bwMode="auto">
          <a:xfrm flipH="1">
            <a:off x="4861137" y="2817936"/>
            <a:ext cx="618566" cy="1916410"/>
          </a:xfrm>
          <a:prstGeom prst="round2DiagRect">
            <a:avLst>
              <a:gd name="adj1" fmla="val 32602"/>
              <a:gd name="adj2" fmla="val 0"/>
            </a:avLst>
          </a:prstGeom>
          <a:solidFill>
            <a:srgbClr val="0D84AF"/>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64" name="6 Redondear rectángulo de esquina diagonal"/>
          <p:cNvSpPr/>
          <p:nvPr/>
        </p:nvSpPr>
        <p:spPr bwMode="auto">
          <a:xfrm flipH="1">
            <a:off x="5641574" y="2531063"/>
            <a:ext cx="618566" cy="2203284"/>
          </a:xfrm>
          <a:prstGeom prst="round2DiagRect">
            <a:avLst>
              <a:gd name="adj1" fmla="val 32602"/>
              <a:gd name="adj2" fmla="val 0"/>
            </a:avLst>
          </a:prstGeom>
          <a:solidFill>
            <a:srgbClr val="F23A43"/>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r>
              <a:rPr kumimoji="0" lang="en-US" altLang="zh-TW"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2010</a:t>
            </a: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70" name="10 Redondear rectángulo de esquina diagonal"/>
          <p:cNvSpPr/>
          <p:nvPr/>
        </p:nvSpPr>
        <p:spPr bwMode="auto">
          <a:xfrm flipH="1">
            <a:off x="2519823" y="3755955"/>
            <a:ext cx="618566" cy="978401"/>
          </a:xfrm>
          <a:prstGeom prst="round2DiagRect">
            <a:avLst>
              <a:gd name="adj1" fmla="val 32602"/>
              <a:gd name="adj2" fmla="val 0"/>
            </a:avLst>
          </a:prstGeom>
          <a:solidFill>
            <a:srgbClr val="81B535"/>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19</a:t>
            </a:r>
            <a:r>
              <a:rPr kumimoji="0" lang="en-US" altLang="zh-TW"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98</a:t>
            </a: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71"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fld id="{FF439014-E629-42E3-A58B-61A0F1C8CFFE}" type="slidenum">
              <a:rPr kumimoji="0" lang="en-US" altLang="zh-TW" sz="700" b="0" i="0" u="none" strike="noStrike" kern="1200" cap="none" spc="0" normalizeH="0" baseline="0" noProof="0" smtClean="0">
                <a:ln>
                  <a:noFill/>
                </a:ln>
                <a:solidFill>
                  <a:srgbClr val="1F1F1F"/>
                </a:solidFill>
                <a:effectLst/>
                <a:uLnTx/>
                <a:uFillTx/>
                <a:latin typeface="Microsoft YaHei UI" panose="020B0503020204020204" pitchFamily="34" charset="-122"/>
                <a:ea typeface="Microsoft YaHei UI" panose="020B0503020204020204" pitchFamily="34" charset="-122"/>
              </a:rPr>
              <a:pPr marL="0" marR="0" lvl="0" indent="0" algn="r" defTabSz="876377" rtl="0" eaLnBrk="1" fontAlgn="auto" latinLnBrk="0" hangingPunct="1">
                <a:lnSpc>
                  <a:spcPct val="100000"/>
                </a:lnSpc>
                <a:spcBef>
                  <a:spcPts val="0"/>
                </a:spcBef>
                <a:spcAft>
                  <a:spcPts val="0"/>
                </a:spcAft>
                <a:buClrTx/>
                <a:buSzTx/>
                <a:buFontTx/>
                <a:buNone/>
                <a:tabLst/>
                <a:defRPr/>
              </a:pPr>
              <a:t>28</a:t>
            </a:fld>
            <a:endParaRPr kumimoji="0" lang="zh-TW" altLang="en-US" sz="700" b="0" i="0" u="none" strike="noStrike" kern="1200" cap="none" spc="0" normalizeH="0" baseline="0" noProof="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
        <p:nvSpPr>
          <p:cNvPr id="72" name="6 Redondear rectángulo de esquina diagonal"/>
          <p:cNvSpPr/>
          <p:nvPr/>
        </p:nvSpPr>
        <p:spPr bwMode="auto">
          <a:xfrm flipH="1">
            <a:off x="6501657" y="2166096"/>
            <a:ext cx="666673" cy="2571100"/>
          </a:xfrm>
          <a:prstGeom prst="round2DiagRect">
            <a:avLst>
              <a:gd name="adj1" fmla="val 32602"/>
              <a:gd name="adj2" fmla="val 0"/>
            </a:avLst>
          </a:prstGeom>
          <a:solidFill>
            <a:srgbClr val="B772BA"/>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20</a:t>
            </a:r>
            <a:r>
              <a:rPr lang="en-US" altLang="zh-TW" sz="1400" kern="0" dirty="0" smtClean="0">
                <a:solidFill>
                  <a:srgbClr val="FFFFFF"/>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Open Sans Extrabold" panose="020B0906030804020204" pitchFamily="34" charset="0"/>
              </a:rPr>
              <a:t>16</a:t>
            </a: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73" name="12 Paralelogramo"/>
          <p:cNvSpPr/>
          <p:nvPr/>
        </p:nvSpPr>
        <p:spPr bwMode="auto">
          <a:xfrm>
            <a:off x="7440864" y="1286599"/>
            <a:ext cx="1485330" cy="3447599"/>
          </a:xfrm>
          <a:custGeom>
            <a:avLst/>
            <a:gdLst/>
            <a:ahLst/>
            <a:cxnLst/>
            <a:rect l="l" t="t" r="r" b="b"/>
            <a:pathLst>
              <a:path w="3540870" h="6905743">
                <a:moveTo>
                  <a:pt x="3207396" y="0"/>
                </a:moveTo>
                <a:lnTo>
                  <a:pt x="3540870" y="1029640"/>
                </a:lnTo>
                <a:lnTo>
                  <a:pt x="1387398" y="6905743"/>
                </a:lnTo>
                <a:lnTo>
                  <a:pt x="0" y="6741437"/>
                </a:lnTo>
                <a:lnTo>
                  <a:pt x="2093940" y="1029640"/>
                </a:lnTo>
                <a:lnTo>
                  <a:pt x="2094023" y="1029640"/>
                </a:lnTo>
                <a:lnTo>
                  <a:pt x="2259018" y="587692"/>
                </a:lnTo>
                <a:close/>
              </a:path>
            </a:pathLst>
          </a:custGeom>
          <a:solidFill>
            <a:srgbClr val="192828"/>
          </a:solidFill>
          <a:ln>
            <a:noFill/>
          </a:ln>
          <a:effectLst/>
          <a:extLst/>
        </p:spPr>
        <p:txBody>
          <a:bodyPr lIns="0" tIns="0" rIns="0" bIns="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74" name="6 Redondear rectángulo de esquina diagonal"/>
          <p:cNvSpPr/>
          <p:nvPr/>
        </p:nvSpPr>
        <p:spPr bwMode="auto">
          <a:xfrm flipH="1">
            <a:off x="7374110" y="1800565"/>
            <a:ext cx="666673" cy="2933633"/>
          </a:xfrm>
          <a:prstGeom prst="round2DiagRect">
            <a:avLst>
              <a:gd name="adj1" fmla="val 32602"/>
              <a:gd name="adj2" fmla="val 0"/>
            </a:avLst>
          </a:prstGeom>
          <a:solidFill>
            <a:srgbClr val="192828">
              <a:lumMod val="75000"/>
              <a:lumOff val="25000"/>
            </a:srgbClr>
          </a:solidFill>
          <a:ln w="3175" cap="rnd" cmpd="sng" algn="ctr">
            <a:noFill/>
            <a:prstDash val="solid"/>
            <a:bevel/>
          </a:ln>
          <a:effectLst>
            <a:outerShdw blurRad="1270000" sx="96000" sy="96000" algn="ctr" rotWithShape="0">
              <a:prstClr val="black">
                <a:alpha val="40000"/>
              </a:prstClr>
            </a:outerShdw>
          </a:effectLst>
          <a:scene3d>
            <a:camera prst="orthographicFront"/>
            <a:lightRig rig="threePt" dir="t"/>
          </a:scene3d>
          <a:sp3d>
            <a:contourClr>
              <a:srgbClr val="BEC7CC"/>
            </a:contourClr>
          </a:sp3d>
          <a:extLst/>
        </p:spPr>
        <p:txBody>
          <a:bodyPr lIns="25230" tIns="12615" rIns="25230" bIns="12615" rtlCol="0" anchor="b"/>
          <a:lstStyle/>
          <a:p>
            <a:pPr marL="0" marR="0" lvl="0" indent="0" algn="ctr" defTabSz="890984" eaLnBrk="1" fontAlgn="auto" latinLnBrk="0" hangingPunct="1">
              <a:lnSpc>
                <a:spcPct val="100000"/>
              </a:lnSpc>
              <a:spcBef>
                <a:spcPts val="0"/>
              </a:spcBef>
              <a:spcAft>
                <a:spcPts val="0"/>
              </a:spcAft>
              <a:buClrTx/>
              <a:buSzTx/>
              <a:buFontTx/>
              <a:buNone/>
              <a:tabLst/>
              <a:defRPr/>
            </a:pPr>
            <a:r>
              <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20</a:t>
            </a:r>
            <a:r>
              <a:rPr kumimoji="0" lang="en-US" altLang="zh-TW"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rPr>
              <a:t>18</a:t>
            </a:r>
            <a:endParaRPr kumimoji="0" lang="es-SV" sz="1400" b="0"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Microsoft YaHei UI" panose="020B0503020204020204" pitchFamily="34" charset="-122"/>
              <a:ea typeface="Microsoft YaHei UI" panose="020B0503020204020204" pitchFamily="34" charset="-122"/>
              <a:cs typeface="Open Sans Extrabold" panose="020B0906030804020204" pitchFamily="34" charset="0"/>
            </a:endParaRPr>
          </a:p>
        </p:txBody>
      </p:sp>
      <p:sp>
        <p:nvSpPr>
          <p:cNvPr id="75" name="79 Forma libre"/>
          <p:cNvSpPr/>
          <p:nvPr/>
        </p:nvSpPr>
        <p:spPr bwMode="auto">
          <a:xfrm>
            <a:off x="5790241" y="1696196"/>
            <a:ext cx="810880" cy="466194"/>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76" name="79 Forma libre"/>
          <p:cNvSpPr/>
          <p:nvPr/>
        </p:nvSpPr>
        <p:spPr bwMode="auto">
          <a:xfrm>
            <a:off x="6698524" y="1327454"/>
            <a:ext cx="810880" cy="466194"/>
          </a:xfrm>
          <a:custGeom>
            <a:avLst/>
            <a:gdLst>
              <a:gd name="connsiteX0" fmla="*/ 1135857 w 1135857"/>
              <a:gd name="connsiteY0" fmla="*/ 514350 h 514350"/>
              <a:gd name="connsiteX1" fmla="*/ 678657 w 1135857"/>
              <a:gd name="connsiteY1" fmla="*/ 2381 h 514350"/>
              <a:gd name="connsiteX2" fmla="*/ 0 w 1135857"/>
              <a:gd name="connsiteY2" fmla="*/ 2381 h 514350"/>
              <a:gd name="connsiteX3" fmla="*/ 0 w 1135857"/>
              <a:gd name="connsiteY3" fmla="*/ 0 h 514350"/>
              <a:gd name="connsiteX0" fmla="*/ 1212057 w 1212057"/>
              <a:gd name="connsiteY0" fmla="*/ 623888 h 623888"/>
              <a:gd name="connsiteX1" fmla="*/ 754857 w 1212057"/>
              <a:gd name="connsiteY1" fmla="*/ 111919 h 623888"/>
              <a:gd name="connsiteX2" fmla="*/ 76200 w 1212057"/>
              <a:gd name="connsiteY2" fmla="*/ 111919 h 623888"/>
              <a:gd name="connsiteX3" fmla="*/ 0 w 1212057"/>
              <a:gd name="connsiteY3" fmla="*/ 0 h 623888"/>
              <a:gd name="connsiteX0" fmla="*/ 1135857 w 1135857"/>
              <a:gd name="connsiteY0" fmla="*/ 511969 h 511969"/>
              <a:gd name="connsiteX1" fmla="*/ 678657 w 1135857"/>
              <a:gd name="connsiteY1" fmla="*/ 0 h 511969"/>
              <a:gd name="connsiteX2" fmla="*/ 0 w 1135857"/>
              <a:gd name="connsiteY2" fmla="*/ 0 h 511969"/>
            </a:gdLst>
            <a:ahLst/>
            <a:cxnLst>
              <a:cxn ang="0">
                <a:pos x="connsiteX0" y="connsiteY0"/>
              </a:cxn>
              <a:cxn ang="0">
                <a:pos x="connsiteX1" y="connsiteY1"/>
              </a:cxn>
              <a:cxn ang="0">
                <a:pos x="connsiteX2" y="connsiteY2"/>
              </a:cxn>
            </a:cxnLst>
            <a:rect l="l" t="t" r="r" b="b"/>
            <a:pathLst>
              <a:path w="1135857" h="511969">
                <a:moveTo>
                  <a:pt x="1135857" y="511969"/>
                </a:moveTo>
                <a:lnTo>
                  <a:pt x="678657" y="0"/>
                </a:lnTo>
                <a:lnTo>
                  <a:pt x="0" y="0"/>
                </a:lnTo>
              </a:path>
            </a:pathLst>
          </a:custGeom>
          <a:noFill/>
          <a:ln w="9525" cap="rnd">
            <a:solidFill>
              <a:srgbClr val="0D84AF"/>
            </a:solidFill>
            <a:bevel/>
            <a:headEnd w="med" len="sm"/>
            <a:tailEnd type="oval" w="med" len="med"/>
          </a:ln>
          <a:extLst/>
        </p:spPr>
        <p:txBody>
          <a:bodyPr lIns="89126" tIns="44540" rIns="89126" bIns="44540" rtlCol="0" anchor="ctr"/>
          <a:lstStyle/>
          <a:p>
            <a:pPr marL="0" marR="0" lvl="0" indent="0" algn="ctr" defTabSz="890984" eaLnBrk="1" fontAlgn="auto" latinLnBrk="0" hangingPunct="1">
              <a:lnSpc>
                <a:spcPct val="100000"/>
              </a:lnSpc>
              <a:spcBef>
                <a:spcPts val="0"/>
              </a:spcBef>
              <a:spcAft>
                <a:spcPts val="0"/>
              </a:spcAft>
              <a:buClrTx/>
              <a:buSzTx/>
              <a:buFontTx/>
              <a:buNone/>
              <a:tabLst/>
              <a:defRPr/>
            </a:pPr>
            <a:endParaRPr kumimoji="0" lang="es-SV" sz="700" b="0" i="0" u="none" strike="noStrike" kern="0" cap="none" spc="0" normalizeH="0" baseline="0" noProof="0" smtClean="0">
              <a:ln>
                <a:noFill/>
              </a:ln>
              <a:solidFill>
                <a:srgbClr val="000000"/>
              </a:solidFill>
              <a:effectLst/>
              <a:uLnTx/>
              <a:uFillTx/>
              <a:latin typeface="Microsoft YaHei UI" panose="020B0503020204020204" pitchFamily="34" charset="-122"/>
              <a:ea typeface="Microsoft YaHei UI" panose="020B0503020204020204" pitchFamily="34" charset="-122"/>
            </a:endParaRPr>
          </a:p>
        </p:txBody>
      </p:sp>
      <p:sp>
        <p:nvSpPr>
          <p:cNvPr id="77" name="矩形 76"/>
          <p:cNvSpPr/>
          <p:nvPr/>
        </p:nvSpPr>
        <p:spPr>
          <a:xfrm>
            <a:off x="1489928" y="2547975"/>
            <a:ext cx="1526290" cy="276999"/>
          </a:xfrm>
          <a:prstGeom prst="rect">
            <a:avLst/>
          </a:prstGeom>
        </p:spPr>
        <p:txBody>
          <a:bodyPr wrap="square">
            <a:spAutoFit/>
          </a:bodyPr>
          <a:lstStyle/>
          <a:p>
            <a:pPr defTabSz="876377" latinLnBrk="0"/>
            <a:r>
              <a:rPr lang="zh-TW" altLang="en-US" sz="1200" dirty="0" smtClean="0">
                <a:solidFill>
                  <a:srgbClr val="000000"/>
                </a:solidFill>
                <a:latin typeface="Microsoft YaHei UI" panose="020B0503020204020204" pitchFamily="34" charset="-122"/>
                <a:ea typeface="Microsoft YaHei UI" panose="020B0503020204020204" pitchFamily="34" charset="-122"/>
              </a:rPr>
              <a:t>美麗華百樂園成立</a:t>
            </a:r>
            <a:endParaRPr lang="zh-TW" altLang="en-US" sz="1200" dirty="0">
              <a:solidFill>
                <a:srgbClr val="000000"/>
              </a:solidFill>
              <a:latin typeface="Microsoft YaHei UI" panose="020B0503020204020204" pitchFamily="34" charset="-122"/>
              <a:ea typeface="Microsoft YaHei UI" panose="020B0503020204020204" pitchFamily="34" charset="-122"/>
            </a:endParaRPr>
          </a:p>
        </p:txBody>
      </p:sp>
      <p:sp>
        <p:nvSpPr>
          <p:cNvPr id="78" name="文字方塊 77"/>
          <p:cNvSpPr txBox="1"/>
          <p:nvPr/>
        </p:nvSpPr>
        <p:spPr>
          <a:xfrm>
            <a:off x="1746548" y="2259849"/>
            <a:ext cx="2724964" cy="276999"/>
          </a:xfrm>
          <a:prstGeom prst="rect">
            <a:avLst/>
          </a:prstGeom>
          <a:noFill/>
        </p:spPr>
        <p:txBody>
          <a:bodyPr wrap="square" rtlCol="0">
            <a:spAutoFit/>
          </a:bodyPr>
          <a:lstStyle/>
          <a:p>
            <a:pPr defTabSz="876377" latinLnBrk="0"/>
            <a:r>
              <a:rPr lang="zh-TW" altLang="en-US" sz="1200" dirty="0" smtClean="0">
                <a:solidFill>
                  <a:srgbClr val="000000"/>
                </a:solidFill>
                <a:latin typeface="Microsoft YaHei UI" panose="020B0503020204020204" pitchFamily="34" charset="-122"/>
                <a:ea typeface="Microsoft YaHei UI" panose="020B0503020204020204" pitchFamily="34" charset="-122"/>
              </a:rPr>
              <a:t>美麗華大直影城</a:t>
            </a:r>
            <a:r>
              <a:rPr lang="en-US" altLang="zh-TW" sz="1200" dirty="0" smtClean="0">
                <a:solidFill>
                  <a:srgbClr val="000000"/>
                </a:solidFill>
                <a:latin typeface="Microsoft YaHei UI" panose="020B0503020204020204" pitchFamily="34" charset="-122"/>
                <a:ea typeface="Microsoft YaHei UI" panose="020B0503020204020204" pitchFamily="34" charset="-122"/>
              </a:rPr>
              <a:t>—</a:t>
            </a:r>
            <a:r>
              <a:rPr lang="zh-TW" altLang="en-US" sz="1200" dirty="0" smtClean="0">
                <a:solidFill>
                  <a:srgbClr val="000000"/>
                </a:solidFill>
                <a:latin typeface="Microsoft YaHei UI" panose="020B0503020204020204" pitchFamily="34" charset="-122"/>
                <a:ea typeface="Microsoft YaHei UI" panose="020B0503020204020204" pitchFamily="34" charset="-122"/>
              </a:rPr>
              <a:t>原美麗華威秀</a:t>
            </a:r>
            <a:endParaRPr lang="zh-TW" altLang="en-US" sz="1200" dirty="0">
              <a:solidFill>
                <a:srgbClr val="000000"/>
              </a:solidFill>
              <a:latin typeface="Microsoft YaHei UI" panose="020B0503020204020204" pitchFamily="34" charset="-122"/>
              <a:ea typeface="Microsoft YaHei UI" panose="020B0503020204020204" pitchFamily="34" charset="-122"/>
            </a:endParaRPr>
          </a:p>
        </p:txBody>
      </p:sp>
      <p:sp>
        <p:nvSpPr>
          <p:cNvPr id="79" name="文字方塊 78"/>
          <p:cNvSpPr txBox="1"/>
          <p:nvPr/>
        </p:nvSpPr>
        <p:spPr>
          <a:xfrm>
            <a:off x="3273037" y="1995326"/>
            <a:ext cx="2593351" cy="276999"/>
          </a:xfrm>
          <a:prstGeom prst="rect">
            <a:avLst/>
          </a:prstGeom>
          <a:noFill/>
        </p:spPr>
        <p:txBody>
          <a:bodyPr wrap="square" rtlCol="0">
            <a:spAutoFit/>
          </a:bodyPr>
          <a:lstStyle/>
          <a:p>
            <a:pPr defTabSz="876377" latinLnBrk="0"/>
            <a:r>
              <a:rPr lang="zh-TW" altLang="en-US" sz="1200" dirty="0" smtClean="0">
                <a:solidFill>
                  <a:srgbClr val="000000"/>
                </a:solidFill>
                <a:latin typeface="Microsoft YaHei UI" panose="020B0503020204020204" pitchFamily="34" charset="-122"/>
                <a:ea typeface="Microsoft YaHei UI" panose="020B0503020204020204" pitchFamily="34" charset="-122"/>
              </a:rPr>
              <a:t>美麗華台茂影城開幕</a:t>
            </a:r>
            <a:endParaRPr lang="zh-TW" altLang="en-US" sz="1200" dirty="0">
              <a:solidFill>
                <a:srgbClr val="000000"/>
              </a:solidFill>
              <a:latin typeface="Microsoft YaHei UI" panose="020B0503020204020204" pitchFamily="34" charset="-122"/>
              <a:ea typeface="Microsoft YaHei UI" panose="020B0503020204020204" pitchFamily="34" charset="-122"/>
            </a:endParaRPr>
          </a:p>
        </p:txBody>
      </p:sp>
      <p:sp>
        <p:nvSpPr>
          <p:cNvPr id="80" name="文字方塊 79"/>
          <p:cNvSpPr txBox="1"/>
          <p:nvPr/>
        </p:nvSpPr>
        <p:spPr>
          <a:xfrm>
            <a:off x="4953334" y="1196951"/>
            <a:ext cx="2484694" cy="276999"/>
          </a:xfrm>
          <a:prstGeom prst="rect">
            <a:avLst/>
          </a:prstGeom>
          <a:noFill/>
        </p:spPr>
        <p:txBody>
          <a:bodyPr wrap="square" rtlCol="0">
            <a:spAutoFit/>
          </a:bodyPr>
          <a:lstStyle/>
          <a:p>
            <a:pPr defTabSz="876377" latinLnBrk="0"/>
            <a:r>
              <a:rPr lang="zh-TW" altLang="en-US" sz="1200" dirty="0">
                <a:solidFill>
                  <a:srgbClr val="000000"/>
                </a:solidFill>
                <a:latin typeface="Microsoft YaHei UI" panose="020B0503020204020204" pitchFamily="34" charset="-122"/>
                <a:ea typeface="Microsoft YaHei UI" panose="020B0503020204020204" pitchFamily="34" charset="-122"/>
              </a:rPr>
              <a:t>淡海皇家</a:t>
            </a:r>
            <a:r>
              <a:rPr lang="zh-TW" altLang="en-US" sz="1200" dirty="0" smtClean="0">
                <a:solidFill>
                  <a:srgbClr val="000000"/>
                </a:solidFill>
                <a:latin typeface="Microsoft YaHei UI" panose="020B0503020204020204" pitchFamily="34" charset="-122"/>
                <a:ea typeface="Microsoft YaHei UI" panose="020B0503020204020204" pitchFamily="34" charset="-122"/>
              </a:rPr>
              <a:t>影城開幕</a:t>
            </a:r>
            <a:r>
              <a:rPr lang="en-US" altLang="zh-TW" sz="1200" dirty="0" smtClean="0">
                <a:solidFill>
                  <a:srgbClr val="000000"/>
                </a:solidFill>
                <a:latin typeface="Microsoft YaHei UI" panose="020B0503020204020204" pitchFamily="34" charset="-122"/>
                <a:ea typeface="Microsoft YaHei UI" panose="020B0503020204020204" pitchFamily="34" charset="-122"/>
              </a:rPr>
              <a:t>(Q4)</a:t>
            </a:r>
          </a:p>
        </p:txBody>
      </p:sp>
      <p:sp>
        <p:nvSpPr>
          <p:cNvPr id="81" name="Textbox 1"/>
          <p:cNvSpPr/>
          <p:nvPr/>
        </p:nvSpPr>
        <p:spPr>
          <a:xfrm>
            <a:off x="140571" y="3222157"/>
            <a:ext cx="1819105" cy="721469"/>
          </a:xfrm>
          <a:prstGeom prst="rect">
            <a:avLst/>
          </a:prstGeom>
        </p:spPr>
        <p:txBody>
          <a:bodyPr wrap="square" lIns="89126" tIns="44540" rIns="89126" bIns="44540">
            <a:spAutoFit/>
          </a:bodyPr>
          <a:lstStyle/>
          <a:p>
            <a:pPr algn="ctr" defTabSz="890984" latinLnBrk="0">
              <a:lnSpc>
                <a:spcPct val="114000"/>
              </a:lnSpc>
            </a:pPr>
            <a:r>
              <a:rPr lang="zh-TW" altLang="en-US" sz="1200" dirty="0" smtClean="0">
                <a:solidFill>
                  <a:srgbClr val="1F1F1F"/>
                </a:solidFill>
                <a:latin typeface="Microsoft YaHei UI" panose="020B0503020204020204" pitchFamily="34" charset="-122"/>
                <a:ea typeface="Microsoft YaHei UI" panose="020B0503020204020204" pitchFamily="34" charset="-122"/>
                <a:cs typeface="Open Sans bold" panose="020B0806030504020204" pitchFamily="34" charset="0"/>
              </a:rPr>
              <a:t>經濟部核准</a:t>
            </a:r>
            <a:r>
              <a:rPr lang="zh-TW" altLang="en-US" sz="1200" dirty="0">
                <a:solidFill>
                  <a:srgbClr val="1F1F1F"/>
                </a:solidFill>
                <a:latin typeface="Microsoft YaHei UI" panose="020B0503020204020204" pitchFamily="34" charset="-122"/>
                <a:ea typeface="Microsoft YaHei UI" panose="020B0503020204020204" pitchFamily="34" charset="-122"/>
                <a:cs typeface="Open Sans bold" panose="020B0806030504020204" pitchFamily="34" charset="0"/>
              </a:rPr>
              <a:t>設立</a:t>
            </a:r>
            <a:endParaRPr lang="en-US" altLang="zh-TW" sz="1200" dirty="0">
              <a:solidFill>
                <a:srgbClr val="1F1F1F"/>
              </a:solidFill>
              <a:latin typeface="Microsoft YaHei UI" panose="020B0503020204020204" pitchFamily="34" charset="-122"/>
              <a:ea typeface="Microsoft YaHei UI" panose="020B0503020204020204" pitchFamily="34" charset="-122"/>
              <a:cs typeface="Open Sans bold" panose="020B0806030504020204" pitchFamily="34" charset="0"/>
            </a:endParaRPr>
          </a:p>
          <a:p>
            <a:pPr algn="ctr" defTabSz="890984" latinLnBrk="0">
              <a:lnSpc>
                <a:spcPct val="114000"/>
              </a:lnSpc>
            </a:pPr>
            <a:r>
              <a:rPr lang="zh-TW" altLang="en-US" sz="1200" dirty="0" smtClean="0">
                <a:solidFill>
                  <a:srgbClr val="1F1F1F"/>
                </a:solidFill>
                <a:latin typeface="Microsoft YaHei UI" panose="020B0503020204020204" pitchFamily="34" charset="-122"/>
                <a:ea typeface="Microsoft YaHei UI" panose="020B0503020204020204" pitchFamily="34" charset="-122"/>
                <a:cs typeface="Open Sans bold" panose="020B0806030504020204" pitchFamily="34" charset="0"/>
              </a:rPr>
              <a:t>美麗華城市發展股份有限公司</a:t>
            </a:r>
            <a:endParaRPr lang="en-US" sz="1200" dirty="0">
              <a:solidFill>
                <a:srgbClr val="1F1F1F"/>
              </a:solidFill>
              <a:latin typeface="Microsoft YaHei UI" panose="020B0503020204020204" pitchFamily="34" charset="-122"/>
              <a:ea typeface="Microsoft YaHei UI" panose="020B0503020204020204" pitchFamily="34" charset="-122"/>
              <a:cs typeface="Open Sans bold" panose="020B0806030504020204" pitchFamily="34" charset="0"/>
            </a:endParaRPr>
          </a:p>
        </p:txBody>
      </p:sp>
      <p:pic>
        <p:nvPicPr>
          <p:cNvPr id="82" name="圖片 81"/>
          <p:cNvPicPr>
            <a:picLocks noChangeAspect="1"/>
          </p:cNvPicPr>
          <p:nvPr/>
        </p:nvPicPr>
        <p:blipFill>
          <a:blip r:embed="rId3"/>
          <a:stretch>
            <a:fillRect/>
          </a:stretch>
        </p:blipFill>
        <p:spPr>
          <a:xfrm>
            <a:off x="244002" y="858224"/>
            <a:ext cx="2187199" cy="981075"/>
          </a:xfrm>
          <a:prstGeom prst="rect">
            <a:avLst/>
          </a:prstGeom>
        </p:spPr>
      </p:pic>
      <p:sp>
        <p:nvSpPr>
          <p:cNvPr id="32" name="文字方塊 31"/>
          <p:cNvSpPr txBox="1"/>
          <p:nvPr/>
        </p:nvSpPr>
        <p:spPr>
          <a:xfrm>
            <a:off x="4242186" y="1562300"/>
            <a:ext cx="2484694" cy="276999"/>
          </a:xfrm>
          <a:prstGeom prst="rect">
            <a:avLst/>
          </a:prstGeom>
          <a:noFill/>
        </p:spPr>
        <p:txBody>
          <a:bodyPr wrap="square" rtlCol="0">
            <a:spAutoFit/>
          </a:bodyPr>
          <a:lstStyle/>
          <a:p>
            <a:pPr defTabSz="876377" latinLnBrk="0"/>
            <a:r>
              <a:rPr lang="zh-TW" altLang="en-US" sz="1200" dirty="0" smtClean="0">
                <a:solidFill>
                  <a:srgbClr val="000000"/>
                </a:solidFill>
                <a:latin typeface="Microsoft YaHei UI" panose="020B0503020204020204" pitchFamily="34" charset="-122"/>
                <a:ea typeface="Microsoft YaHei UI" panose="020B0503020204020204" pitchFamily="34" charset="-122"/>
              </a:rPr>
              <a:t>大直皇家影城開幕</a:t>
            </a:r>
            <a:endParaRPr lang="en-US" altLang="zh-TW" sz="1200" dirty="0" smtClean="0">
              <a:solidFill>
                <a:srgbClr val="000000"/>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508558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down)">
                                      <p:cBhvr>
                                        <p:cTn id="7" dur="250"/>
                                        <p:tgtEl>
                                          <p:spTgt spid="56"/>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wipe(up)">
                                      <p:cBhvr>
                                        <p:cTn id="11" dur="250"/>
                                        <p:tgtEl>
                                          <p:spTgt spid="70"/>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wipe(down)">
                                      <p:cBhvr>
                                        <p:cTn id="23" dur="250"/>
                                        <p:tgtEl>
                                          <p:spTgt spid="59"/>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up)">
                                      <p:cBhvr>
                                        <p:cTn id="27" dur="250"/>
                                        <p:tgtEl>
                                          <p:spTgt spid="62"/>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down)">
                                      <p:cBhvr>
                                        <p:cTn id="31" dur="250"/>
                                        <p:tgtEl>
                                          <p:spTgt spid="58"/>
                                        </p:tgtEl>
                                      </p:cBhvr>
                                    </p:animEffect>
                                  </p:childTnLst>
                                </p:cTn>
                              </p:par>
                            </p:childTnLst>
                          </p:cTn>
                        </p:par>
                        <p:par>
                          <p:cTn id="32" fill="hold">
                            <p:stCondLst>
                              <p:cond delay="1750"/>
                            </p:stCondLst>
                            <p:childTnLst>
                              <p:par>
                                <p:cTn id="33" presetID="22" presetClass="entr" presetSubtype="1"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up)">
                                      <p:cBhvr>
                                        <p:cTn id="35" dur="250"/>
                                        <p:tgtEl>
                                          <p:spTgt spid="63"/>
                                        </p:tgtEl>
                                      </p:cBhvr>
                                    </p:animEffect>
                                  </p:childTnLst>
                                </p:cTn>
                              </p:par>
                            </p:childTnLst>
                          </p:cTn>
                        </p:par>
                        <p:par>
                          <p:cTn id="36" fill="hold">
                            <p:stCondLst>
                              <p:cond delay="2000"/>
                            </p:stCondLst>
                            <p:childTnLst>
                              <p:par>
                                <p:cTn id="37" presetID="22" presetClass="entr" presetSubtype="4" fill="hold" grpId="0"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down)">
                                      <p:cBhvr>
                                        <p:cTn id="39" dur="250"/>
                                        <p:tgtEl>
                                          <p:spTgt spid="57"/>
                                        </p:tgtEl>
                                      </p:cBhvr>
                                    </p:animEffect>
                                  </p:childTnLst>
                                </p:cTn>
                              </p:par>
                            </p:childTnLst>
                          </p:cTn>
                        </p:par>
                        <p:par>
                          <p:cTn id="40" fill="hold">
                            <p:stCondLst>
                              <p:cond delay="2250"/>
                            </p:stCondLst>
                            <p:childTnLst>
                              <p:par>
                                <p:cTn id="41" presetID="22" presetClass="entr" presetSubtype="1"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wipe(up)">
                                      <p:cBhvr>
                                        <p:cTn id="43" dur="250"/>
                                        <p:tgtEl>
                                          <p:spTgt spid="64"/>
                                        </p:tgtEl>
                                      </p:cBhvr>
                                    </p:animEffect>
                                  </p:childTnLst>
                                </p:cTn>
                              </p:par>
                            </p:childTnLst>
                          </p:cTn>
                        </p:par>
                        <p:par>
                          <p:cTn id="44" fill="hold">
                            <p:stCondLst>
                              <p:cond delay="2500"/>
                            </p:stCondLst>
                            <p:childTnLst>
                              <p:par>
                                <p:cTn id="45" presetID="22" presetClass="entr" presetSubtype="4"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down)">
                                      <p:cBhvr>
                                        <p:cTn id="47" dur="250"/>
                                        <p:tgtEl>
                                          <p:spTgt spid="51"/>
                                        </p:tgtEl>
                                      </p:cBhvr>
                                    </p:animEffect>
                                  </p:childTnLst>
                                </p:cTn>
                              </p:par>
                            </p:childTnLst>
                          </p:cTn>
                        </p:par>
                        <p:par>
                          <p:cTn id="48" fill="hold">
                            <p:stCondLst>
                              <p:cond delay="2750"/>
                            </p:stCondLst>
                            <p:childTnLst>
                              <p:par>
                                <p:cTn id="49" presetID="22" presetClass="entr" presetSubtype="1"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wipe(up)">
                                      <p:cBhvr>
                                        <p:cTn id="51" dur="250"/>
                                        <p:tgtEl>
                                          <p:spTgt spid="72"/>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250"/>
                                        <p:tgtEl>
                                          <p:spTgt spid="50"/>
                                        </p:tgtEl>
                                      </p:cBhvr>
                                    </p:animEffect>
                                  </p:childTnLst>
                                </p:cTn>
                              </p:par>
                            </p:childTnLst>
                          </p:cTn>
                        </p:par>
                        <p:par>
                          <p:cTn id="56" fill="hold">
                            <p:stCondLst>
                              <p:cond delay="3250"/>
                            </p:stCondLst>
                            <p:childTnLst>
                              <p:par>
                                <p:cTn id="57" presetID="22" presetClass="entr" presetSubtype="1" fill="hold" grpId="0" nodeType="afterEffect">
                                  <p:stCondLst>
                                    <p:cond delay="0"/>
                                  </p:stCondLst>
                                  <p:childTnLst>
                                    <p:set>
                                      <p:cBhvr>
                                        <p:cTn id="58" dur="1" fill="hold">
                                          <p:stCondLst>
                                            <p:cond delay="0"/>
                                          </p:stCondLst>
                                        </p:cTn>
                                        <p:tgtEl>
                                          <p:spTgt spid="74"/>
                                        </p:tgtEl>
                                        <p:attrNameLst>
                                          <p:attrName>style.visibility</p:attrName>
                                        </p:attrNameLst>
                                      </p:cBhvr>
                                      <p:to>
                                        <p:strVal val="visible"/>
                                      </p:to>
                                    </p:set>
                                    <p:animEffect transition="in" filter="wipe(up)">
                                      <p:cBhvr>
                                        <p:cTn id="59" dur="250"/>
                                        <p:tgtEl>
                                          <p:spTgt spid="74"/>
                                        </p:tgtEl>
                                      </p:cBhvr>
                                    </p:animEffect>
                                  </p:childTnLst>
                                </p:cTn>
                              </p:par>
                            </p:childTnLst>
                          </p:cTn>
                        </p:par>
                        <p:par>
                          <p:cTn id="60" fill="hold">
                            <p:stCondLst>
                              <p:cond delay="3500"/>
                            </p:stCondLst>
                            <p:childTnLst>
                              <p:par>
                                <p:cTn id="61" presetID="22" presetClass="entr" presetSubtype="4"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down)">
                                      <p:cBhvr>
                                        <p:cTn id="63" dur="250"/>
                                        <p:tgtEl>
                                          <p:spTgt spid="73"/>
                                        </p:tgtEl>
                                      </p:cBhvr>
                                    </p:animEffect>
                                  </p:childTnLst>
                                </p:cTn>
                              </p:par>
                            </p:childTnLst>
                          </p:cTn>
                        </p:par>
                        <p:par>
                          <p:cTn id="64" fill="hold">
                            <p:stCondLst>
                              <p:cond delay="3750"/>
                            </p:stCondLst>
                            <p:childTnLst>
                              <p:par>
                                <p:cTn id="65" presetID="22" presetClass="entr" presetSubtype="2"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right)">
                                      <p:cBhvr>
                                        <p:cTn id="67" dur="500"/>
                                        <p:tgtEl>
                                          <p:spTgt spid="55"/>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fade">
                                      <p:cBhvr>
                                        <p:cTn id="71" dur="500"/>
                                        <p:tgtEl>
                                          <p:spTgt spid="81"/>
                                        </p:tgtEl>
                                      </p:cBhvr>
                                    </p:animEffect>
                                  </p:childTnLst>
                                </p:cTn>
                              </p:par>
                            </p:childTnLst>
                          </p:cTn>
                        </p:par>
                        <p:par>
                          <p:cTn id="72" fill="hold">
                            <p:stCondLst>
                              <p:cond delay="4750"/>
                            </p:stCondLst>
                            <p:childTnLst>
                              <p:par>
                                <p:cTn id="73" presetID="22" presetClass="entr" presetSubtype="2"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wipe(right)">
                                      <p:cBhvr>
                                        <p:cTn id="75" dur="500"/>
                                        <p:tgtEl>
                                          <p:spTgt spid="52"/>
                                        </p:tgtEl>
                                      </p:cBhvr>
                                    </p:animEffect>
                                  </p:childTnLst>
                                </p:cTn>
                              </p:par>
                            </p:childTnLst>
                          </p:cTn>
                        </p:par>
                        <p:par>
                          <p:cTn id="76" fill="hold">
                            <p:stCondLst>
                              <p:cond delay="5250"/>
                            </p:stCondLst>
                            <p:childTnLst>
                              <p:par>
                                <p:cTn id="77" presetID="10" presetClass="entr" presetSubtype="0" fill="hold" grpId="0" nodeType="after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fade">
                                      <p:cBhvr>
                                        <p:cTn id="79" dur="500"/>
                                        <p:tgtEl>
                                          <p:spTgt spid="77"/>
                                        </p:tgtEl>
                                      </p:cBhvr>
                                    </p:animEffect>
                                  </p:childTnLst>
                                </p:cTn>
                              </p:par>
                            </p:childTnLst>
                          </p:cTn>
                        </p:par>
                        <p:par>
                          <p:cTn id="80" fill="hold">
                            <p:stCondLst>
                              <p:cond delay="5750"/>
                            </p:stCondLst>
                            <p:childTnLst>
                              <p:par>
                                <p:cTn id="81" presetID="22" presetClass="entr" presetSubtype="2" fill="hold" grpId="0"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right)">
                                      <p:cBhvr>
                                        <p:cTn id="83" dur="500"/>
                                        <p:tgtEl>
                                          <p:spTgt spid="53"/>
                                        </p:tgtEl>
                                      </p:cBhvr>
                                    </p:animEffect>
                                  </p:childTnLst>
                                </p:cTn>
                              </p:par>
                            </p:childTnLst>
                          </p:cTn>
                        </p:par>
                        <p:par>
                          <p:cTn id="84" fill="hold">
                            <p:stCondLst>
                              <p:cond delay="6250"/>
                            </p:stCondLst>
                            <p:childTnLst>
                              <p:par>
                                <p:cTn id="85" presetID="10" presetClass="entr" presetSubtype="0" fill="hold" grpId="0" nodeType="after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fade">
                                      <p:cBhvr>
                                        <p:cTn id="87" dur="500"/>
                                        <p:tgtEl>
                                          <p:spTgt spid="78"/>
                                        </p:tgtEl>
                                      </p:cBhvr>
                                    </p:animEffect>
                                  </p:childTnLst>
                                </p:cTn>
                              </p:par>
                            </p:childTnLst>
                          </p:cTn>
                        </p:par>
                        <p:par>
                          <p:cTn id="88" fill="hold">
                            <p:stCondLst>
                              <p:cond delay="6750"/>
                            </p:stCondLst>
                            <p:childTnLst>
                              <p:par>
                                <p:cTn id="89" presetID="22" presetClass="entr" presetSubtype="2" fill="hold" grpId="0"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right)">
                                      <p:cBhvr>
                                        <p:cTn id="91" dur="500"/>
                                        <p:tgtEl>
                                          <p:spTgt spid="54"/>
                                        </p:tgtEl>
                                      </p:cBhvr>
                                    </p:animEffect>
                                  </p:childTnLst>
                                </p:cTn>
                              </p:par>
                            </p:childTnLst>
                          </p:cTn>
                        </p:par>
                        <p:par>
                          <p:cTn id="92" fill="hold">
                            <p:stCondLst>
                              <p:cond delay="7250"/>
                            </p:stCondLst>
                            <p:childTnLst>
                              <p:par>
                                <p:cTn id="93" presetID="10" presetClass="entr" presetSubtype="0" fill="hold" grpId="0" nodeType="after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fade">
                                      <p:cBhvr>
                                        <p:cTn id="95" dur="500"/>
                                        <p:tgtEl>
                                          <p:spTgt spid="79"/>
                                        </p:tgtEl>
                                      </p:cBhvr>
                                    </p:animEffect>
                                  </p:childTnLst>
                                </p:cTn>
                              </p:par>
                            </p:childTnLst>
                          </p:cTn>
                        </p:par>
                        <p:par>
                          <p:cTn id="96" fill="hold">
                            <p:stCondLst>
                              <p:cond delay="7750"/>
                            </p:stCondLst>
                            <p:childTnLst>
                              <p:par>
                                <p:cTn id="97" presetID="22" presetClass="entr" presetSubtype="2" fill="hold" grpId="0" nodeType="afterEffect">
                                  <p:stCondLst>
                                    <p:cond delay="0"/>
                                  </p:stCondLst>
                                  <p:childTnLst>
                                    <p:set>
                                      <p:cBhvr>
                                        <p:cTn id="98" dur="1" fill="hold">
                                          <p:stCondLst>
                                            <p:cond delay="0"/>
                                          </p:stCondLst>
                                        </p:cTn>
                                        <p:tgtEl>
                                          <p:spTgt spid="75"/>
                                        </p:tgtEl>
                                        <p:attrNameLst>
                                          <p:attrName>style.visibility</p:attrName>
                                        </p:attrNameLst>
                                      </p:cBhvr>
                                      <p:to>
                                        <p:strVal val="visible"/>
                                      </p:to>
                                    </p:set>
                                    <p:animEffect transition="in" filter="wipe(right)">
                                      <p:cBhvr>
                                        <p:cTn id="99" dur="500"/>
                                        <p:tgtEl>
                                          <p:spTgt spid="75"/>
                                        </p:tgtEl>
                                      </p:cBhvr>
                                    </p:animEffect>
                                  </p:childTnLst>
                                </p:cTn>
                              </p:par>
                            </p:childTnLst>
                          </p:cTn>
                        </p:par>
                        <p:par>
                          <p:cTn id="100" fill="hold">
                            <p:stCondLst>
                              <p:cond delay="8250"/>
                            </p:stCondLst>
                            <p:childTnLst>
                              <p:par>
                                <p:cTn id="101" presetID="10" presetClass="entr" presetSubtype="0" fill="hold" grpId="0" nodeType="afterEffect">
                                  <p:stCondLst>
                                    <p:cond delay="0"/>
                                  </p:stCondLst>
                                  <p:childTnLst>
                                    <p:set>
                                      <p:cBhvr>
                                        <p:cTn id="102" dur="1" fill="hold">
                                          <p:stCondLst>
                                            <p:cond delay="0"/>
                                          </p:stCondLst>
                                        </p:cTn>
                                        <p:tgtEl>
                                          <p:spTgt spid="80"/>
                                        </p:tgtEl>
                                        <p:attrNameLst>
                                          <p:attrName>style.visibility</p:attrName>
                                        </p:attrNameLst>
                                      </p:cBhvr>
                                      <p:to>
                                        <p:strVal val="visible"/>
                                      </p:to>
                                    </p:set>
                                    <p:animEffect transition="in" filter="fade">
                                      <p:cBhvr>
                                        <p:cTn id="103" dur="500"/>
                                        <p:tgtEl>
                                          <p:spTgt spid="80"/>
                                        </p:tgtEl>
                                      </p:cBhvr>
                                    </p:animEffect>
                                  </p:childTnLst>
                                </p:cTn>
                              </p:par>
                            </p:childTnLst>
                          </p:cTn>
                        </p:par>
                        <p:par>
                          <p:cTn id="104" fill="hold">
                            <p:stCondLst>
                              <p:cond delay="8750"/>
                            </p:stCondLst>
                            <p:childTnLst>
                              <p:par>
                                <p:cTn id="105" presetID="22" presetClass="entr" presetSubtype="2" fill="hold" grpId="0" nodeType="after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right)">
                                      <p:cBhvr>
                                        <p:cTn id="107" dur="500"/>
                                        <p:tgtEl>
                                          <p:spTgt spid="76"/>
                                        </p:tgtEl>
                                      </p:cBhvr>
                                    </p:animEffect>
                                  </p:childTnLst>
                                </p:cTn>
                              </p:par>
                            </p:childTnLst>
                          </p:cTn>
                        </p:par>
                        <p:par>
                          <p:cTn id="108" fill="hold">
                            <p:stCondLst>
                              <p:cond delay="9250"/>
                            </p:stCondLst>
                            <p:childTnLst>
                              <p:par>
                                <p:cTn id="109" presetID="10" presetClass="entr" presetSubtype="0"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70" grpId="0" animBg="1"/>
      <p:bldP spid="72" grpId="0" animBg="1"/>
      <p:bldP spid="73" grpId="0" animBg="1"/>
      <p:bldP spid="74" grpId="0" animBg="1"/>
      <p:bldP spid="75" grpId="0" animBg="1"/>
      <p:bldP spid="76" grpId="0" animBg="1"/>
      <p:bldP spid="77" grpId="0"/>
      <p:bldP spid="78" grpId="0"/>
      <p:bldP spid="79" grpId="0"/>
      <p:bldP spid="80" grpId="0"/>
      <p:bldP spid="81"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sp>
        <p:nvSpPr>
          <p:cNvPr id="65" name="矩形 64"/>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關於皇家影城</a:t>
            </a:r>
            <a:endParaRPr lang="zh-CN" altLang="en-US" sz="2400" b="1" dirty="0">
              <a:solidFill>
                <a:srgbClr val="272727"/>
              </a:solidFill>
              <a:latin typeface="Microsoft YaHei" charset="-122"/>
              <a:ea typeface="Microsoft YaHei" charset="-122"/>
              <a:cs typeface="Microsoft YaHei" charset="-122"/>
            </a:endParaRPr>
          </a:p>
        </p:txBody>
      </p:sp>
      <p:sp>
        <p:nvSpPr>
          <p:cNvPr id="66" name="矩形 65">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111" name="129 Grupo"/>
          <p:cNvGrpSpPr/>
          <p:nvPr/>
        </p:nvGrpSpPr>
        <p:grpSpPr>
          <a:xfrm>
            <a:off x="3281895" y="2561773"/>
            <a:ext cx="3440887" cy="2159750"/>
            <a:chOff x="9279774" y="6619559"/>
            <a:chExt cx="9176297" cy="5760000"/>
          </a:xfrm>
        </p:grpSpPr>
        <p:sp>
          <p:nvSpPr>
            <p:cNvPr id="112" name="7 Elipse"/>
            <p:cNvSpPr>
              <a:spLocks noChangeAspect="1"/>
            </p:cNvSpPr>
            <p:nvPr/>
          </p:nvSpPr>
          <p:spPr bwMode="auto">
            <a:xfrm>
              <a:off x="9279774" y="6619559"/>
              <a:ext cx="9176297" cy="5760000"/>
            </a:xfrm>
            <a:custGeom>
              <a:avLst/>
              <a:gdLst/>
              <a:ahLst/>
              <a:cxnLst/>
              <a:rect l="l" t="t" r="r" b="b"/>
              <a:pathLst>
                <a:path w="9176297" h="5760000">
                  <a:moveTo>
                    <a:pt x="2880000" y="0"/>
                  </a:moveTo>
                  <a:cubicBezTo>
                    <a:pt x="4121179" y="0"/>
                    <a:pt x="5178976" y="785149"/>
                    <a:pt x="5580558" y="1887066"/>
                  </a:cubicBezTo>
                  <a:cubicBezTo>
                    <a:pt x="5817220" y="2382263"/>
                    <a:pt x="6145999" y="2688431"/>
                    <a:pt x="6509246" y="2688431"/>
                  </a:cubicBezTo>
                  <a:cubicBezTo>
                    <a:pt x="6763059" y="2688431"/>
                    <a:pt x="7000044" y="2538951"/>
                    <a:pt x="7198961" y="2278669"/>
                  </a:cubicBezTo>
                  <a:cubicBezTo>
                    <a:pt x="7392729" y="1989875"/>
                    <a:pt x="7722265" y="1799880"/>
                    <a:pt x="8096177" y="1799880"/>
                  </a:cubicBezTo>
                  <a:cubicBezTo>
                    <a:pt x="8692711" y="1799880"/>
                    <a:pt x="9176297" y="2283466"/>
                    <a:pt x="9176297" y="2880000"/>
                  </a:cubicBezTo>
                  <a:cubicBezTo>
                    <a:pt x="9176297" y="3476534"/>
                    <a:pt x="8692711" y="3960120"/>
                    <a:pt x="8096177" y="3960120"/>
                  </a:cubicBezTo>
                  <a:cubicBezTo>
                    <a:pt x="7722378" y="3960120"/>
                    <a:pt x="7392929" y="3770240"/>
                    <a:pt x="7199125" y="3481602"/>
                  </a:cubicBezTo>
                  <a:cubicBezTo>
                    <a:pt x="7000388" y="3221883"/>
                    <a:pt x="6763671" y="3072765"/>
                    <a:pt x="6510167" y="3072765"/>
                  </a:cubicBezTo>
                  <a:cubicBezTo>
                    <a:pt x="6144845" y="3072765"/>
                    <a:pt x="5814387" y="3382442"/>
                    <a:pt x="5577070" y="3882462"/>
                  </a:cubicBezTo>
                  <a:cubicBezTo>
                    <a:pt x="5172865" y="4979380"/>
                    <a:pt x="4117594" y="5760000"/>
                    <a:pt x="2880000" y="5760000"/>
                  </a:cubicBezTo>
                  <a:cubicBezTo>
                    <a:pt x="1289420" y="5760000"/>
                    <a:pt x="0" y="4470580"/>
                    <a:pt x="0" y="2880000"/>
                  </a:cubicBezTo>
                  <a:cubicBezTo>
                    <a:pt x="0" y="1289420"/>
                    <a:pt x="1289420" y="0"/>
                    <a:pt x="2880000" y="0"/>
                  </a:cubicBezTo>
                  <a:close/>
                </a:path>
              </a:pathLst>
            </a:custGeom>
            <a:solidFill>
              <a:schemeClr val="accent5"/>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882528"/>
              <a:endParaRPr lang="es-SV" sz="700">
                <a:solidFill>
                  <a:srgbClr val="000000"/>
                </a:solidFill>
              </a:endParaRPr>
            </a:p>
          </p:txBody>
        </p:sp>
        <p:sp>
          <p:nvSpPr>
            <p:cNvPr id="113" name="64 Elipse"/>
            <p:cNvSpPr>
              <a:spLocks noChangeAspect="1"/>
            </p:cNvSpPr>
            <p:nvPr/>
          </p:nvSpPr>
          <p:spPr>
            <a:xfrm>
              <a:off x="16505941" y="8635477"/>
              <a:ext cx="1755195" cy="1755195"/>
            </a:xfrm>
            <a:prstGeom prst="ellipse">
              <a:avLst/>
            </a:prstGeom>
            <a:solidFill>
              <a:schemeClr val="bg1"/>
            </a:solidFill>
            <a:ln>
              <a:noFill/>
            </a:ln>
            <a:effectLst/>
          </p:spPr>
          <p:txBody>
            <a:bodyPr lIns="0" tIns="0" rIns="0" bIns="0" rtlCol="0" anchor="ctr"/>
            <a:lstStyle/>
            <a:p>
              <a:pPr algn="ctr" defTabSz="882528"/>
              <a:r>
                <a:rPr lang="es-MX" sz="2600" dirty="0">
                  <a:solidFill>
                    <a:srgbClr val="0D84AF"/>
                  </a:solidFill>
                  <a:latin typeface="Open Sans Extrabold" panose="020B0906030804020204" pitchFamily="34" charset="0"/>
                  <a:ea typeface="Open Sans Extrabold" panose="020B0906030804020204" pitchFamily="34" charset="0"/>
                  <a:cs typeface="Open Sans Extrabold" panose="020B0906030804020204" pitchFamily="34" charset="0"/>
                </a:rPr>
                <a:t>05</a:t>
              </a:r>
            </a:p>
          </p:txBody>
        </p:sp>
      </p:grpSp>
      <p:grpSp>
        <p:nvGrpSpPr>
          <p:cNvPr id="114" name="131 Grupo"/>
          <p:cNvGrpSpPr/>
          <p:nvPr/>
        </p:nvGrpSpPr>
        <p:grpSpPr>
          <a:xfrm>
            <a:off x="3417007" y="1854637"/>
            <a:ext cx="2738279" cy="2731903"/>
            <a:chOff x="9639774" y="4733642"/>
            <a:chExt cx="7302554" cy="7285917"/>
          </a:xfrm>
        </p:grpSpPr>
        <p:sp>
          <p:nvSpPr>
            <p:cNvPr id="115" name="39 Elipse"/>
            <p:cNvSpPr/>
            <p:nvPr/>
          </p:nvSpPr>
          <p:spPr bwMode="auto">
            <a:xfrm>
              <a:off x="9639774" y="4733642"/>
              <a:ext cx="7302554" cy="7285917"/>
            </a:xfrm>
            <a:custGeom>
              <a:avLst/>
              <a:gdLst/>
              <a:ahLst/>
              <a:cxnLst/>
              <a:rect l="l" t="t" r="r" b="b"/>
              <a:pathLst>
                <a:path w="7302554" h="7285917">
                  <a:moveTo>
                    <a:pt x="6222434" y="0"/>
                  </a:moveTo>
                  <a:cubicBezTo>
                    <a:pt x="6818968" y="0"/>
                    <a:pt x="7302554" y="483586"/>
                    <a:pt x="7302554" y="1080120"/>
                  </a:cubicBezTo>
                  <a:cubicBezTo>
                    <a:pt x="7302554" y="1676654"/>
                    <a:pt x="6818968" y="2160240"/>
                    <a:pt x="6222434" y="2160240"/>
                  </a:cubicBezTo>
                  <a:lnTo>
                    <a:pt x="6212402" y="2159734"/>
                  </a:lnTo>
                  <a:cubicBezTo>
                    <a:pt x="5785295" y="2175509"/>
                    <a:pt x="5414097" y="2327583"/>
                    <a:pt x="5163254" y="2620086"/>
                  </a:cubicBezTo>
                  <a:cubicBezTo>
                    <a:pt x="4866483" y="2966146"/>
                    <a:pt x="4789657" y="3448733"/>
                    <a:pt x="4907223" y="3963314"/>
                  </a:cubicBezTo>
                  <a:cubicBezTo>
                    <a:pt x="4994052" y="4214922"/>
                    <a:pt x="5040000" y="4485054"/>
                    <a:pt x="5040000" y="4765917"/>
                  </a:cubicBezTo>
                  <a:cubicBezTo>
                    <a:pt x="5040000" y="6157675"/>
                    <a:pt x="3911758" y="7285917"/>
                    <a:pt x="2520000" y="7285917"/>
                  </a:cubicBezTo>
                  <a:cubicBezTo>
                    <a:pt x="1128242" y="7285917"/>
                    <a:pt x="0" y="6157675"/>
                    <a:pt x="0" y="4765917"/>
                  </a:cubicBezTo>
                  <a:cubicBezTo>
                    <a:pt x="0" y="3374159"/>
                    <a:pt x="1128242" y="2245917"/>
                    <a:pt x="2520000" y="2245917"/>
                  </a:cubicBezTo>
                  <a:cubicBezTo>
                    <a:pt x="2709437" y="2245917"/>
                    <a:pt x="2893993" y="2266820"/>
                    <a:pt x="3071087" y="2308227"/>
                  </a:cubicBezTo>
                  <a:cubicBezTo>
                    <a:pt x="3788824" y="2494906"/>
                    <a:pt x="4457246" y="2376750"/>
                    <a:pt x="4842207" y="1927854"/>
                  </a:cubicBezTo>
                  <a:cubicBezTo>
                    <a:pt x="5028127" y="1711057"/>
                    <a:pt x="5127725" y="1440676"/>
                    <a:pt x="5145438" y="1141997"/>
                  </a:cubicBezTo>
                  <a:cubicBezTo>
                    <a:pt x="5142902" y="1121571"/>
                    <a:pt x="5142314" y="1100914"/>
                    <a:pt x="5142314" y="1080120"/>
                  </a:cubicBezTo>
                  <a:cubicBezTo>
                    <a:pt x="5142314" y="483586"/>
                    <a:pt x="5625900" y="0"/>
                    <a:pt x="6222434" y="0"/>
                  </a:cubicBezTo>
                  <a:close/>
                </a:path>
              </a:pathLst>
            </a:custGeom>
            <a:solidFill>
              <a:schemeClr val="accent2"/>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882528"/>
              <a:endParaRPr lang="es-SV" sz="700">
                <a:solidFill>
                  <a:srgbClr val="000000"/>
                </a:solidFill>
              </a:endParaRPr>
            </a:p>
          </p:txBody>
        </p:sp>
        <p:sp>
          <p:nvSpPr>
            <p:cNvPr id="116" name="63 Elipse"/>
            <p:cNvSpPr>
              <a:spLocks noChangeAspect="1"/>
            </p:cNvSpPr>
            <p:nvPr/>
          </p:nvSpPr>
          <p:spPr>
            <a:xfrm>
              <a:off x="14976326" y="4942842"/>
              <a:ext cx="1755195" cy="1755195"/>
            </a:xfrm>
            <a:prstGeom prst="ellipse">
              <a:avLst/>
            </a:prstGeom>
            <a:solidFill>
              <a:schemeClr val="bg1"/>
            </a:solidFill>
            <a:ln>
              <a:noFill/>
            </a:ln>
            <a:effectLst/>
          </p:spPr>
          <p:txBody>
            <a:bodyPr lIns="0" tIns="0" rIns="0" bIns="0" rtlCol="0" anchor="ctr"/>
            <a:lstStyle/>
            <a:p>
              <a:pPr algn="ctr" defTabSz="882528"/>
              <a:r>
                <a:rPr lang="es-MX" sz="2600" dirty="0">
                  <a:solidFill>
                    <a:srgbClr val="F99953">
                      <a:lumMod val="5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04</a:t>
              </a:r>
            </a:p>
          </p:txBody>
        </p:sp>
      </p:grpSp>
      <p:grpSp>
        <p:nvGrpSpPr>
          <p:cNvPr id="117" name="132 Grupo"/>
          <p:cNvGrpSpPr/>
          <p:nvPr/>
        </p:nvGrpSpPr>
        <p:grpSpPr>
          <a:xfrm>
            <a:off x="3551998" y="1277835"/>
            <a:ext cx="1619895" cy="3173721"/>
            <a:chOff x="9999774" y="3195324"/>
            <a:chExt cx="4320000" cy="8464235"/>
          </a:xfrm>
        </p:grpSpPr>
        <p:sp>
          <p:nvSpPr>
            <p:cNvPr id="118" name="5 Elipse"/>
            <p:cNvSpPr>
              <a:spLocks noChangeAspect="1"/>
            </p:cNvSpPr>
            <p:nvPr/>
          </p:nvSpPr>
          <p:spPr bwMode="auto">
            <a:xfrm>
              <a:off x="9999774" y="3195324"/>
              <a:ext cx="4320000" cy="8464235"/>
            </a:xfrm>
            <a:custGeom>
              <a:avLst/>
              <a:gdLst/>
              <a:ahLst/>
              <a:cxnLst/>
              <a:rect l="l" t="t" r="r" b="b"/>
              <a:pathLst>
                <a:path w="4320000" h="8464235">
                  <a:moveTo>
                    <a:pt x="2160000" y="0"/>
                  </a:moveTo>
                  <a:cubicBezTo>
                    <a:pt x="2756534" y="0"/>
                    <a:pt x="3240120" y="483586"/>
                    <a:pt x="3240120" y="1080120"/>
                  </a:cubicBezTo>
                  <a:cubicBezTo>
                    <a:pt x="3240120" y="1400727"/>
                    <a:pt x="3100435" y="1688709"/>
                    <a:pt x="2877814" y="1885639"/>
                  </a:cubicBezTo>
                  <a:cubicBezTo>
                    <a:pt x="2630105" y="2201090"/>
                    <a:pt x="2489205" y="2572923"/>
                    <a:pt x="2489205" y="2970338"/>
                  </a:cubicBezTo>
                  <a:cubicBezTo>
                    <a:pt x="2489205" y="3549579"/>
                    <a:pt x="2788530" y="4074474"/>
                    <a:pt x="3273893" y="4456155"/>
                  </a:cubicBezTo>
                  <a:cubicBezTo>
                    <a:pt x="3901360" y="4832231"/>
                    <a:pt x="4320000" y="5519344"/>
                    <a:pt x="4320000" y="6304235"/>
                  </a:cubicBezTo>
                  <a:cubicBezTo>
                    <a:pt x="4320000" y="7497170"/>
                    <a:pt x="3352935" y="8464235"/>
                    <a:pt x="2160000" y="8464235"/>
                  </a:cubicBezTo>
                  <a:cubicBezTo>
                    <a:pt x="967065" y="8464235"/>
                    <a:pt x="0" y="7497170"/>
                    <a:pt x="0" y="6304235"/>
                  </a:cubicBezTo>
                  <a:cubicBezTo>
                    <a:pt x="0" y="5554456"/>
                    <a:pt x="382022" y="4893904"/>
                    <a:pt x="962335" y="4507047"/>
                  </a:cubicBezTo>
                  <a:cubicBezTo>
                    <a:pt x="1492089" y="4125066"/>
                    <a:pt x="1821035" y="3577564"/>
                    <a:pt x="1821035" y="2970338"/>
                  </a:cubicBezTo>
                  <a:cubicBezTo>
                    <a:pt x="1821035" y="2562805"/>
                    <a:pt x="1672869" y="2182172"/>
                    <a:pt x="1414636" y="1860600"/>
                  </a:cubicBezTo>
                  <a:cubicBezTo>
                    <a:pt x="1208131" y="1664577"/>
                    <a:pt x="1079880" y="1387326"/>
                    <a:pt x="1079880" y="1080120"/>
                  </a:cubicBezTo>
                  <a:cubicBezTo>
                    <a:pt x="1079880" y="483586"/>
                    <a:pt x="1563466" y="0"/>
                    <a:pt x="2160000" y="0"/>
                  </a:cubicBezTo>
                  <a:close/>
                </a:path>
              </a:pathLst>
            </a:custGeom>
            <a:solidFill>
              <a:schemeClr val="accent4"/>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882528"/>
              <a:endParaRPr lang="es-SV" sz="700">
                <a:solidFill>
                  <a:srgbClr val="000000"/>
                </a:solidFill>
              </a:endParaRPr>
            </a:p>
          </p:txBody>
        </p:sp>
        <p:sp>
          <p:nvSpPr>
            <p:cNvPr id="119" name="62 Elipse"/>
            <p:cNvSpPr>
              <a:spLocks noChangeAspect="1"/>
            </p:cNvSpPr>
            <p:nvPr/>
          </p:nvSpPr>
          <p:spPr>
            <a:xfrm>
              <a:off x="11282176" y="3378559"/>
              <a:ext cx="1755195" cy="1755195"/>
            </a:xfrm>
            <a:prstGeom prst="ellipse">
              <a:avLst/>
            </a:prstGeom>
            <a:solidFill>
              <a:schemeClr val="bg1"/>
            </a:solidFill>
            <a:ln>
              <a:noFill/>
            </a:ln>
            <a:effectLst/>
          </p:spPr>
          <p:txBody>
            <a:bodyPr lIns="0" tIns="0" rIns="0" bIns="0" rtlCol="0" anchor="ctr"/>
            <a:lstStyle/>
            <a:p>
              <a:pPr algn="ctr" defTabSz="882528"/>
              <a:r>
                <a:rPr lang="es-MX" sz="2600" dirty="0">
                  <a:solidFill>
                    <a:srgbClr val="F23A43">
                      <a:lumMod val="5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03</a:t>
              </a:r>
            </a:p>
          </p:txBody>
        </p:sp>
      </p:grpSp>
      <p:grpSp>
        <p:nvGrpSpPr>
          <p:cNvPr id="120" name="133 Grupo"/>
          <p:cNvGrpSpPr/>
          <p:nvPr/>
        </p:nvGrpSpPr>
        <p:grpSpPr>
          <a:xfrm>
            <a:off x="2578064" y="1854637"/>
            <a:ext cx="2458716" cy="2461935"/>
            <a:chOff x="7402771" y="4733642"/>
            <a:chExt cx="6557003" cy="6565917"/>
          </a:xfrm>
        </p:grpSpPr>
        <p:sp>
          <p:nvSpPr>
            <p:cNvPr id="121" name="4 Elipse"/>
            <p:cNvSpPr>
              <a:spLocks noChangeAspect="1"/>
            </p:cNvSpPr>
            <p:nvPr/>
          </p:nvSpPr>
          <p:spPr bwMode="auto">
            <a:xfrm>
              <a:off x="7402771" y="4733642"/>
              <a:ext cx="6557003" cy="6565917"/>
            </a:xfrm>
            <a:custGeom>
              <a:avLst/>
              <a:gdLst/>
              <a:ahLst/>
              <a:cxnLst/>
              <a:rect l="l" t="t" r="r" b="b"/>
              <a:pathLst>
                <a:path w="6557003" h="6565917">
                  <a:moveTo>
                    <a:pt x="1080120" y="0"/>
                  </a:moveTo>
                  <a:cubicBezTo>
                    <a:pt x="1644631" y="0"/>
                    <a:pt x="2107995" y="433060"/>
                    <a:pt x="2155444" y="985143"/>
                  </a:cubicBezTo>
                  <a:cubicBezTo>
                    <a:pt x="2156721" y="984254"/>
                    <a:pt x="2158114" y="983617"/>
                    <a:pt x="2159508" y="982983"/>
                  </a:cubicBezTo>
                  <a:lnTo>
                    <a:pt x="2157122" y="1018367"/>
                  </a:lnTo>
                  <a:cubicBezTo>
                    <a:pt x="2159655" y="1038752"/>
                    <a:pt x="2160240" y="1059368"/>
                    <a:pt x="2160240" y="1080120"/>
                  </a:cubicBezTo>
                  <a:cubicBezTo>
                    <a:pt x="2160240" y="1135366"/>
                    <a:pt x="2156092" y="1189644"/>
                    <a:pt x="2146743" y="1242456"/>
                  </a:cubicBezTo>
                  <a:cubicBezTo>
                    <a:pt x="2145586" y="1705467"/>
                    <a:pt x="2292716" y="2136654"/>
                    <a:pt x="2596672" y="2468868"/>
                  </a:cubicBezTo>
                  <a:cubicBezTo>
                    <a:pt x="3015292" y="2926405"/>
                    <a:pt x="3647277" y="3104294"/>
                    <a:pt x="4315225" y="3014888"/>
                  </a:cubicBezTo>
                  <a:lnTo>
                    <a:pt x="4313324" y="3023292"/>
                  </a:lnTo>
                  <a:cubicBezTo>
                    <a:pt x="4454868" y="2985083"/>
                    <a:pt x="4603697" y="2965917"/>
                    <a:pt x="4757003" y="2965917"/>
                  </a:cubicBezTo>
                  <a:cubicBezTo>
                    <a:pt x="5751116" y="2965917"/>
                    <a:pt x="6557003" y="3771804"/>
                    <a:pt x="6557003" y="4765917"/>
                  </a:cubicBezTo>
                  <a:cubicBezTo>
                    <a:pt x="6557003" y="5760030"/>
                    <a:pt x="5751116" y="6565917"/>
                    <a:pt x="4757003" y="6565917"/>
                  </a:cubicBezTo>
                  <a:cubicBezTo>
                    <a:pt x="3762890" y="6565917"/>
                    <a:pt x="2957003" y="5760030"/>
                    <a:pt x="2957003" y="4765917"/>
                  </a:cubicBezTo>
                  <a:cubicBezTo>
                    <a:pt x="2957003" y="4597118"/>
                    <a:pt x="2980238" y="4433746"/>
                    <a:pt x="3025416" y="4279310"/>
                  </a:cubicBezTo>
                  <a:cubicBezTo>
                    <a:pt x="3115248" y="3688287"/>
                    <a:pt x="2980004" y="3120613"/>
                    <a:pt x="2601234" y="2706629"/>
                  </a:cubicBezTo>
                  <a:cubicBezTo>
                    <a:pt x="2268415" y="2342868"/>
                    <a:pt x="1800729" y="2155869"/>
                    <a:pt x="1287094" y="2139930"/>
                  </a:cubicBezTo>
                  <a:cubicBezTo>
                    <a:pt x="1220171" y="2153424"/>
                    <a:pt x="1150941" y="2160240"/>
                    <a:pt x="1080120" y="2160240"/>
                  </a:cubicBezTo>
                  <a:cubicBezTo>
                    <a:pt x="483586" y="2160240"/>
                    <a:pt x="0" y="1676654"/>
                    <a:pt x="0" y="1080120"/>
                  </a:cubicBezTo>
                  <a:cubicBezTo>
                    <a:pt x="0" y="483586"/>
                    <a:pt x="483586" y="0"/>
                    <a:pt x="1080120" y="0"/>
                  </a:cubicBezTo>
                  <a:close/>
                </a:path>
              </a:pathLst>
            </a:custGeom>
            <a:solidFill>
              <a:schemeClr val="accent5"/>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882528"/>
              <a:endParaRPr lang="es-SV" sz="700">
                <a:solidFill>
                  <a:srgbClr val="000000"/>
                </a:solidFill>
              </a:endParaRPr>
            </a:p>
          </p:txBody>
        </p:sp>
        <p:sp>
          <p:nvSpPr>
            <p:cNvPr id="122" name="61 Elipse"/>
            <p:cNvSpPr>
              <a:spLocks noChangeAspect="1"/>
            </p:cNvSpPr>
            <p:nvPr/>
          </p:nvSpPr>
          <p:spPr>
            <a:xfrm>
              <a:off x="7588843" y="4930143"/>
              <a:ext cx="1755195" cy="1755195"/>
            </a:xfrm>
            <a:prstGeom prst="ellipse">
              <a:avLst/>
            </a:prstGeom>
            <a:solidFill>
              <a:schemeClr val="bg1"/>
            </a:solidFill>
            <a:ln>
              <a:noFill/>
            </a:ln>
            <a:effectLst/>
          </p:spPr>
          <p:txBody>
            <a:bodyPr lIns="0" tIns="0" rIns="0" bIns="0" rtlCol="0" anchor="ctr"/>
            <a:lstStyle/>
            <a:p>
              <a:pPr algn="ctr" defTabSz="882528"/>
              <a:r>
                <a:rPr lang="es-MX" sz="2600" dirty="0">
                  <a:solidFill>
                    <a:srgbClr val="15A4C6">
                      <a:lumMod val="5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02</a:t>
              </a:r>
            </a:p>
          </p:txBody>
        </p:sp>
      </p:grpSp>
      <p:grpSp>
        <p:nvGrpSpPr>
          <p:cNvPr id="123" name="134 Grupo"/>
          <p:cNvGrpSpPr/>
          <p:nvPr/>
        </p:nvGrpSpPr>
        <p:grpSpPr>
          <a:xfrm>
            <a:off x="1999471" y="3101711"/>
            <a:ext cx="2902439" cy="1079875"/>
            <a:chOff x="5859434" y="8059559"/>
            <a:chExt cx="7740340" cy="2880000"/>
          </a:xfrm>
        </p:grpSpPr>
        <p:sp>
          <p:nvSpPr>
            <p:cNvPr id="124" name="3 Elipse"/>
            <p:cNvSpPr>
              <a:spLocks noChangeAspect="1"/>
            </p:cNvSpPr>
            <p:nvPr/>
          </p:nvSpPr>
          <p:spPr bwMode="auto">
            <a:xfrm>
              <a:off x="5859434" y="8059559"/>
              <a:ext cx="7740340" cy="2880000"/>
            </a:xfrm>
            <a:custGeom>
              <a:avLst/>
              <a:gdLst/>
              <a:ahLst/>
              <a:cxnLst/>
              <a:rect l="l" t="t" r="r" b="b"/>
              <a:pathLst>
                <a:path w="7740340" h="2880000">
                  <a:moveTo>
                    <a:pt x="6300340" y="0"/>
                  </a:moveTo>
                  <a:cubicBezTo>
                    <a:pt x="7095630" y="0"/>
                    <a:pt x="7740340" y="644710"/>
                    <a:pt x="7740340" y="1440000"/>
                  </a:cubicBezTo>
                  <a:cubicBezTo>
                    <a:pt x="7740340" y="2235290"/>
                    <a:pt x="7095630" y="2880000"/>
                    <a:pt x="6300340" y="2880000"/>
                  </a:cubicBezTo>
                  <a:cubicBezTo>
                    <a:pt x="5885156" y="2880000"/>
                    <a:pt x="5511010" y="2704290"/>
                    <a:pt x="5249309" y="2422148"/>
                  </a:cubicBezTo>
                  <a:cubicBezTo>
                    <a:pt x="5248757" y="2422489"/>
                    <a:pt x="5248171" y="2422758"/>
                    <a:pt x="5247585" y="2423026"/>
                  </a:cubicBezTo>
                  <a:cubicBezTo>
                    <a:pt x="4787435" y="1899251"/>
                    <a:pt x="4143967" y="1574656"/>
                    <a:pt x="3432088" y="1574656"/>
                  </a:cubicBezTo>
                  <a:cubicBezTo>
                    <a:pt x="2839826" y="1574656"/>
                    <a:pt x="2294917" y="1799332"/>
                    <a:pt x="1866084" y="2179330"/>
                  </a:cubicBezTo>
                  <a:cubicBezTo>
                    <a:pt x="1669871" y="2389407"/>
                    <a:pt x="1390260" y="2520120"/>
                    <a:pt x="1080120" y="2520120"/>
                  </a:cubicBezTo>
                  <a:cubicBezTo>
                    <a:pt x="483586" y="2520120"/>
                    <a:pt x="0" y="2036534"/>
                    <a:pt x="0" y="1440000"/>
                  </a:cubicBezTo>
                  <a:cubicBezTo>
                    <a:pt x="0" y="843466"/>
                    <a:pt x="483586" y="359880"/>
                    <a:pt x="1080120" y="359880"/>
                  </a:cubicBezTo>
                  <a:cubicBezTo>
                    <a:pt x="1411226" y="359880"/>
                    <a:pt x="1707536" y="508864"/>
                    <a:pt x="1905271" y="743788"/>
                  </a:cubicBezTo>
                  <a:cubicBezTo>
                    <a:pt x="2329616" y="1096551"/>
                    <a:pt x="2861566" y="1304626"/>
                    <a:pt x="3438438" y="1304626"/>
                  </a:cubicBezTo>
                  <a:cubicBezTo>
                    <a:pt x="4089499" y="1304626"/>
                    <a:pt x="4683338" y="1039592"/>
                    <a:pt x="5130819" y="602053"/>
                  </a:cubicBezTo>
                  <a:cubicBezTo>
                    <a:pt x="5391019" y="237165"/>
                    <a:pt x="5817983" y="0"/>
                    <a:pt x="6300340" y="0"/>
                  </a:cubicBezTo>
                  <a:close/>
                </a:path>
              </a:pathLst>
            </a:custGeom>
            <a:solidFill>
              <a:schemeClr val="accent1"/>
            </a:solidFill>
            <a:ln w="19050">
              <a:solidFill>
                <a:schemeClr val="bg1"/>
              </a:solidFill>
            </a:ln>
            <a:effectLst>
              <a:outerShdw blurRad="381000" dist="76200" dir="5400000" algn="t" rotWithShape="0">
                <a:prstClr val="black">
                  <a:alpha val="28000"/>
                </a:prstClr>
              </a:outerShdw>
            </a:effectLst>
            <a:extLst/>
          </p:spPr>
          <p:txBody>
            <a:bodyPr lIns="0" tIns="0" rIns="0" bIns="0" rtlCol="0" anchor="ctr"/>
            <a:lstStyle/>
            <a:p>
              <a:pPr algn="ctr" defTabSz="882528"/>
              <a:endParaRPr lang="es-SV" sz="700">
                <a:solidFill>
                  <a:srgbClr val="000000"/>
                </a:solidFill>
              </a:endParaRPr>
            </a:p>
          </p:txBody>
        </p:sp>
        <p:sp>
          <p:nvSpPr>
            <p:cNvPr id="125" name="60 Elipse"/>
            <p:cNvSpPr>
              <a:spLocks noChangeAspect="1"/>
            </p:cNvSpPr>
            <p:nvPr/>
          </p:nvSpPr>
          <p:spPr>
            <a:xfrm>
              <a:off x="6066371" y="8621595"/>
              <a:ext cx="1755195" cy="1755195"/>
            </a:xfrm>
            <a:prstGeom prst="ellipse">
              <a:avLst/>
            </a:prstGeom>
            <a:solidFill>
              <a:schemeClr val="bg1"/>
            </a:solidFill>
            <a:ln>
              <a:noFill/>
            </a:ln>
            <a:effectLst/>
          </p:spPr>
          <p:txBody>
            <a:bodyPr lIns="0" tIns="0" rIns="0" bIns="0" rtlCol="0" anchor="ctr"/>
            <a:lstStyle/>
            <a:p>
              <a:pPr algn="ctr" defTabSz="882528"/>
              <a:r>
                <a:rPr lang="es-MX" sz="2600" dirty="0">
                  <a:solidFill>
                    <a:srgbClr val="81B535">
                      <a:lumMod val="50000"/>
                    </a:srgbClr>
                  </a:solidFill>
                  <a:latin typeface="Open Sans Extrabold" panose="020B0906030804020204" pitchFamily="34" charset="0"/>
                  <a:ea typeface="Open Sans Extrabold" panose="020B0906030804020204" pitchFamily="34" charset="0"/>
                  <a:cs typeface="Open Sans Extrabold" panose="020B0906030804020204" pitchFamily="34" charset="0"/>
                </a:rPr>
                <a:t>01</a:t>
              </a:r>
            </a:p>
          </p:txBody>
        </p:sp>
      </p:grpSp>
      <p:sp>
        <p:nvSpPr>
          <p:cNvPr id="126" name="50 Elipse"/>
          <p:cNvSpPr/>
          <p:nvPr/>
        </p:nvSpPr>
        <p:spPr>
          <a:xfrm>
            <a:off x="3896226" y="3175953"/>
            <a:ext cx="931439" cy="931392"/>
          </a:xfrm>
          <a:prstGeom prst="ellipse">
            <a:avLst/>
          </a:prstGeom>
          <a:solidFill>
            <a:schemeClr val="bg1"/>
          </a:solidFill>
          <a:ln w="28575" cap="rnd" cmpd="sng">
            <a:noFill/>
            <a:bevel/>
          </a:ln>
          <a:effectLst>
            <a:innerShdw blurRad="177800" dist="25400">
              <a:prstClr val="black"/>
            </a:innerShdw>
          </a:effectLst>
          <a:scene3d>
            <a:camera prst="orthographicFront"/>
            <a:lightRig rig="contrasting" dir="t"/>
          </a:scene3d>
          <a:sp3d prstMaterial="metal">
            <a:bevelT w="0" h="0" prst="coolSlant"/>
            <a:contourClr>
              <a:srgbClr val="BEC7CC"/>
            </a:contourClr>
          </a:sp3d>
        </p:spPr>
        <p:style>
          <a:lnRef idx="2">
            <a:schemeClr val="accent1">
              <a:shade val="50000"/>
            </a:schemeClr>
          </a:lnRef>
          <a:fillRef idx="1">
            <a:schemeClr val="accent1"/>
          </a:fillRef>
          <a:effectRef idx="0">
            <a:schemeClr val="accent1"/>
          </a:effectRef>
          <a:fontRef idx="minor">
            <a:schemeClr val="lt1"/>
          </a:fontRef>
        </p:style>
        <p:txBody>
          <a:bodyPr lIns="0" tIns="33408" rIns="0" bIns="33408" rtlCol="0" anchor="ctr"/>
          <a:lstStyle/>
          <a:p>
            <a:pPr algn="ctr" defTabSz="882528">
              <a:lnSpc>
                <a:spcPct val="125000"/>
              </a:lnSpc>
            </a:pPr>
            <a:endParaRPr lang="es-MX" sz="1000" kern="1000" dirty="0">
              <a:solidFill>
                <a:srgbClr val="1F1F1F"/>
              </a:solidFill>
              <a:latin typeface="Open Sans Condensed" panose="020B0604020202020204" charset="0"/>
              <a:ea typeface="Open Sans Condensed" panose="020B0604020202020204" charset="0"/>
              <a:cs typeface="Open Sans Condensed" panose="020B0604020202020204" charset="0"/>
            </a:endParaRPr>
          </a:p>
        </p:txBody>
      </p:sp>
      <p:sp>
        <p:nvSpPr>
          <p:cNvPr id="127" name="Textbox 1"/>
          <p:cNvSpPr/>
          <p:nvPr/>
        </p:nvSpPr>
        <p:spPr>
          <a:xfrm>
            <a:off x="595068" y="3392724"/>
            <a:ext cx="1404402" cy="1012472"/>
          </a:xfrm>
          <a:prstGeom prst="rect">
            <a:avLst/>
          </a:prstGeom>
        </p:spPr>
        <p:txBody>
          <a:bodyPr wrap="square" lIns="88290" tIns="44140" rIns="88290" bIns="44140">
            <a:spAutoFit/>
          </a:bodyPr>
          <a:lstStyle/>
          <a:p>
            <a:pPr algn="r" defTabSz="882528">
              <a:lnSpc>
                <a:spcPct val="125000"/>
              </a:lnSpc>
            </a:pPr>
            <a:r>
              <a:rPr 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IMAX</a:t>
            </a:r>
            <a:r>
              <a:rPr lang="zh-TW" alt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影廳有兩間</a:t>
            </a:r>
            <a:r>
              <a:rPr lang="en-US" altLang="zh-TW"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台北美麗華大直影城及桃園美麗華台茂影城</a:t>
            </a:r>
            <a:endParaRPr lang="en-US" sz="1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28" name="Textbox 1"/>
          <p:cNvSpPr/>
          <p:nvPr/>
        </p:nvSpPr>
        <p:spPr>
          <a:xfrm>
            <a:off x="628193" y="1894357"/>
            <a:ext cx="1925694" cy="1012472"/>
          </a:xfrm>
          <a:prstGeom prst="rect">
            <a:avLst/>
          </a:prstGeom>
        </p:spPr>
        <p:txBody>
          <a:bodyPr wrap="square" lIns="88290" tIns="44140" rIns="88290" bIns="44140">
            <a:spAutoFit/>
          </a:bodyPr>
          <a:lstStyle/>
          <a:p>
            <a:pPr algn="r" defTabSz="882528">
              <a:lnSpc>
                <a:spcPct val="125000"/>
              </a:lnSpc>
            </a:pPr>
            <a:r>
              <a:rPr lang="en-US" altLang="zh-TW"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2004</a:t>
            </a:r>
            <a:r>
              <a:rPr lang="zh-TW" alt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年台北美麗華大直影城開始提供服務</a:t>
            </a:r>
            <a:r>
              <a:rPr lang="zh-TW" altLang="en-US" sz="1200" kern="1000" dirty="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，為全台第一座以及全台最大商業</a:t>
            </a:r>
            <a:r>
              <a:rPr lang="en-US" altLang="zh-TW" sz="1200" kern="1000" dirty="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IMAX</a:t>
            </a:r>
            <a:r>
              <a:rPr lang="zh-TW" altLang="en-US" sz="1200" kern="1000" dirty="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巨型銀幕影</a:t>
            </a:r>
            <a:r>
              <a:rPr lang="zh-TW" alt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廳</a:t>
            </a:r>
            <a:endParaRPr lang="en-US" sz="1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29" name="Textbox 1"/>
          <p:cNvSpPr/>
          <p:nvPr/>
        </p:nvSpPr>
        <p:spPr>
          <a:xfrm>
            <a:off x="3347864" y="625440"/>
            <a:ext cx="2366030" cy="550807"/>
          </a:xfrm>
          <a:prstGeom prst="rect">
            <a:avLst/>
          </a:prstGeom>
        </p:spPr>
        <p:txBody>
          <a:bodyPr wrap="square" lIns="88290" tIns="44140" rIns="88290" bIns="44140">
            <a:spAutoFit/>
          </a:bodyPr>
          <a:lstStyle/>
          <a:p>
            <a:pPr algn="ctr" defTabSz="882528">
              <a:lnSpc>
                <a:spcPct val="125000"/>
              </a:lnSpc>
            </a:pPr>
            <a:r>
              <a:rPr lang="en-US" altLang="zh-TW"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2016</a:t>
            </a:r>
            <a:r>
              <a:rPr lang="zh-TW" altLang="en-US" sz="1200" kern="1000" dirty="0" smtClean="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年桃園美麗華台茂影</a:t>
            </a:r>
            <a:r>
              <a:rPr lang="zh-TW" altLang="en-US" sz="1200" kern="1000" dirty="0">
                <a:solidFill>
                  <a:srgbClr val="1F1F1F"/>
                </a:solidFill>
                <a:latin typeface="Arial Unicode MS" panose="020B0604020202020204" pitchFamily="34" charset="-120"/>
                <a:ea typeface="Arial Unicode MS" panose="020B0604020202020204" pitchFamily="34" charset="-120"/>
                <a:cs typeface="Arial Unicode MS" panose="020B0604020202020204" pitchFamily="34" charset="-120"/>
              </a:rPr>
              <a:t>城開始提供服務</a:t>
            </a:r>
            <a:endParaRPr lang="en-US" sz="1000" dirty="0">
              <a:latin typeface="華康歐陽詢體W5" panose="03000509000000000000" pitchFamily="65" charset="-120"/>
              <a:ea typeface="華康歐陽詢體W5" panose="03000509000000000000" pitchFamily="65" charset="-120"/>
            </a:endParaRPr>
          </a:p>
        </p:txBody>
      </p:sp>
      <p:sp>
        <p:nvSpPr>
          <p:cNvPr id="130" name="Textbox 1"/>
          <p:cNvSpPr/>
          <p:nvPr/>
        </p:nvSpPr>
        <p:spPr>
          <a:xfrm>
            <a:off x="6254815" y="1894357"/>
            <a:ext cx="1724776" cy="550807"/>
          </a:xfrm>
          <a:prstGeom prst="rect">
            <a:avLst/>
          </a:prstGeom>
        </p:spPr>
        <p:txBody>
          <a:bodyPr wrap="square" lIns="88290" tIns="44140" rIns="88290" bIns="44140">
            <a:spAutoFit/>
          </a:bodyPr>
          <a:lstStyle/>
          <a:p>
            <a:pPr defTabSz="882528">
              <a:lnSpc>
                <a:spcPct val="125000"/>
              </a:lnSpc>
            </a:pPr>
            <a:r>
              <a:rPr lang="zh-TW" altLang="en-US" sz="1200" kern="1000" dirty="0" smtClean="0">
                <a:latin typeface="Arial Unicode MS" panose="020B0604020202020204" pitchFamily="34" charset="-120"/>
                <a:ea typeface="Arial Unicode MS" panose="020B0604020202020204" pitchFamily="34" charset="-120"/>
                <a:cs typeface="Arial Unicode MS" panose="020B0604020202020204" pitchFamily="34" charset="-120"/>
              </a:rPr>
              <a:t>以高品質服務為主要訴求</a:t>
            </a:r>
            <a:endParaRPr lang="en-US" sz="1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31" name="Textbox 1"/>
          <p:cNvSpPr/>
          <p:nvPr/>
        </p:nvSpPr>
        <p:spPr>
          <a:xfrm>
            <a:off x="6669331" y="3387691"/>
            <a:ext cx="1734438" cy="550807"/>
          </a:xfrm>
          <a:prstGeom prst="rect">
            <a:avLst/>
          </a:prstGeom>
        </p:spPr>
        <p:txBody>
          <a:bodyPr wrap="square" lIns="88290" tIns="44140" rIns="88290" bIns="44140">
            <a:spAutoFit/>
          </a:bodyPr>
          <a:lstStyle/>
          <a:p>
            <a:pPr defTabSz="882528">
              <a:lnSpc>
                <a:spcPct val="125000"/>
              </a:lnSpc>
            </a:pPr>
            <a:r>
              <a:rPr lang="zh-TW" altLang="en-US" sz="1200" dirty="0" smtClean="0">
                <a:latin typeface="Arial Unicode MS" panose="020B0604020202020204" pitchFamily="34" charset="-120"/>
                <a:ea typeface="Arial Unicode MS" panose="020B0604020202020204" pitchFamily="34" charset="-120"/>
                <a:cs typeface="Arial Unicode MS" panose="020B0604020202020204" pitchFamily="34" charset="-120"/>
              </a:rPr>
              <a:t>提供精緻餐點以及舒適的沙發休息區及吧檯</a:t>
            </a:r>
            <a:endParaRPr lang="en-US" sz="12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nvGrpSpPr>
          <p:cNvPr id="132" name="82 Grupo"/>
          <p:cNvGrpSpPr>
            <a:grpSpLocks noChangeAspect="1"/>
          </p:cNvGrpSpPr>
          <p:nvPr/>
        </p:nvGrpSpPr>
        <p:grpSpPr>
          <a:xfrm>
            <a:off x="8003177" y="1971484"/>
            <a:ext cx="252097" cy="249585"/>
            <a:chOff x="18853929" y="3019796"/>
            <a:chExt cx="860707" cy="852174"/>
          </a:xfrm>
          <a:solidFill>
            <a:schemeClr val="tx2"/>
          </a:solidFill>
        </p:grpSpPr>
        <p:sp>
          <p:nvSpPr>
            <p:cNvPr id="133" name="Freeform 6"/>
            <p:cNvSpPr>
              <a:spLocks noEditPoints="1"/>
            </p:cNvSpPr>
            <p:nvPr/>
          </p:nvSpPr>
          <p:spPr bwMode="auto">
            <a:xfrm>
              <a:off x="18853929" y="3019796"/>
              <a:ext cx="860707" cy="852174"/>
            </a:xfrm>
            <a:custGeom>
              <a:avLst/>
              <a:gdLst>
                <a:gd name="T0" fmla="*/ 1358 w 3226"/>
                <a:gd name="T1" fmla="*/ 609 h 3195"/>
                <a:gd name="T2" fmla="*/ 1146 w 3226"/>
                <a:gd name="T3" fmla="*/ 711 h 3195"/>
                <a:gd name="T4" fmla="*/ 974 w 3226"/>
                <a:gd name="T5" fmla="*/ 686 h 3195"/>
                <a:gd name="T6" fmla="*/ 725 w 3226"/>
                <a:gd name="T7" fmla="*/ 1048 h 3195"/>
                <a:gd name="T8" fmla="*/ 662 w 3226"/>
                <a:gd name="T9" fmla="*/ 1270 h 3195"/>
                <a:gd name="T10" fmla="*/ 540 w 3226"/>
                <a:gd name="T11" fmla="*/ 1393 h 3195"/>
                <a:gd name="T12" fmla="*/ 567 w 3226"/>
                <a:gd name="T13" fmla="*/ 1815 h 3195"/>
                <a:gd name="T14" fmla="*/ 683 w 3226"/>
                <a:gd name="T15" fmla="*/ 1979 h 3195"/>
                <a:gd name="T16" fmla="*/ 719 w 3226"/>
                <a:gd name="T17" fmla="*/ 2176 h 3195"/>
                <a:gd name="T18" fmla="*/ 1001 w 3226"/>
                <a:gd name="T19" fmla="*/ 2494 h 3195"/>
                <a:gd name="T20" fmla="*/ 1174 w 3226"/>
                <a:gd name="T21" fmla="*/ 2495 h 3195"/>
                <a:gd name="T22" fmla="*/ 1378 w 3226"/>
                <a:gd name="T23" fmla="*/ 2609 h 3195"/>
                <a:gd name="T24" fmla="*/ 1813 w 3226"/>
                <a:gd name="T25" fmla="*/ 2690 h 3195"/>
                <a:gd name="T26" fmla="*/ 1916 w 3226"/>
                <a:gd name="T27" fmla="*/ 2552 h 3195"/>
                <a:gd name="T28" fmla="*/ 2140 w 3226"/>
                <a:gd name="T29" fmla="*/ 2475 h 3195"/>
                <a:gd name="T30" fmla="*/ 2708 w 3226"/>
                <a:gd name="T31" fmla="*/ 2490 h 3195"/>
                <a:gd name="T32" fmla="*/ 2502 w 3226"/>
                <a:gd name="T33" fmla="*/ 2089 h 3195"/>
                <a:gd name="T34" fmla="*/ 2592 w 3226"/>
                <a:gd name="T35" fmla="*/ 1872 h 3195"/>
                <a:gd name="T36" fmla="*/ 3024 w 3226"/>
                <a:gd name="T37" fmla="*/ 1733 h 3195"/>
                <a:gd name="T38" fmla="*/ 2612 w 3226"/>
                <a:gd name="T39" fmla="*/ 1345 h 3195"/>
                <a:gd name="T40" fmla="*/ 2509 w 3226"/>
                <a:gd name="T41" fmla="*/ 1135 h 3195"/>
                <a:gd name="T42" fmla="*/ 2534 w 3226"/>
                <a:gd name="T43" fmla="*/ 965 h 3195"/>
                <a:gd name="T44" fmla="*/ 2170 w 3226"/>
                <a:gd name="T45" fmla="*/ 718 h 3195"/>
                <a:gd name="T46" fmla="*/ 1944 w 3226"/>
                <a:gd name="T47" fmla="*/ 656 h 3195"/>
                <a:gd name="T48" fmla="*/ 1820 w 3226"/>
                <a:gd name="T49" fmla="*/ 535 h 3195"/>
                <a:gd name="T50" fmla="*/ 1812 w 3226"/>
                <a:gd name="T51" fmla="*/ 9 h 3195"/>
                <a:gd name="T52" fmla="*/ 1940 w 3226"/>
                <a:gd name="T53" fmla="*/ 131 h 3195"/>
                <a:gd name="T54" fmla="*/ 2428 w 3226"/>
                <a:gd name="T55" fmla="*/ 332 h 3195"/>
                <a:gd name="T56" fmla="*/ 2605 w 3226"/>
                <a:gd name="T57" fmla="*/ 335 h 3195"/>
                <a:gd name="T58" fmla="*/ 2900 w 3226"/>
                <a:gd name="T59" fmla="*/ 641 h 3195"/>
                <a:gd name="T60" fmla="*/ 2876 w 3226"/>
                <a:gd name="T61" fmla="*/ 816 h 3195"/>
                <a:gd name="T62" fmla="*/ 3122 w 3226"/>
                <a:gd name="T63" fmla="*/ 1287 h 3195"/>
                <a:gd name="T64" fmla="*/ 3224 w 3226"/>
                <a:gd name="T65" fmla="*/ 1431 h 3195"/>
                <a:gd name="T66" fmla="*/ 3190 w 3226"/>
                <a:gd name="T67" fmla="*/ 1848 h 3195"/>
                <a:gd name="T68" fmla="*/ 2755 w 3226"/>
                <a:gd name="T69" fmla="*/ 1990 h 3195"/>
                <a:gd name="T70" fmla="*/ 2908 w 3226"/>
                <a:gd name="T71" fmla="*/ 2465 h 3195"/>
                <a:gd name="T72" fmla="*/ 2851 w 3226"/>
                <a:gd name="T73" fmla="*/ 2632 h 3195"/>
                <a:gd name="T74" fmla="*/ 2514 w 3226"/>
                <a:gd name="T75" fmla="*/ 2882 h 3195"/>
                <a:gd name="T76" fmla="*/ 2077 w 3226"/>
                <a:gd name="T77" fmla="*/ 2703 h 3195"/>
                <a:gd name="T78" fmla="*/ 1890 w 3226"/>
                <a:gd name="T79" fmla="*/ 3139 h 3195"/>
                <a:gd name="T80" fmla="*/ 1476 w 3226"/>
                <a:gd name="T81" fmla="*/ 3195 h 3195"/>
                <a:gd name="T82" fmla="*/ 1317 w 3226"/>
                <a:gd name="T83" fmla="*/ 3118 h 3195"/>
                <a:gd name="T84" fmla="*/ 1087 w 3226"/>
                <a:gd name="T85" fmla="*/ 2675 h 3195"/>
                <a:gd name="T86" fmla="*/ 682 w 3226"/>
                <a:gd name="T87" fmla="*/ 2880 h 3195"/>
                <a:gd name="T88" fmla="*/ 355 w 3226"/>
                <a:gd name="T89" fmla="*/ 2607 h 3195"/>
                <a:gd name="T90" fmla="*/ 324 w 3226"/>
                <a:gd name="T91" fmla="*/ 2436 h 3195"/>
                <a:gd name="T92" fmla="*/ 162 w 3226"/>
                <a:gd name="T93" fmla="*/ 1929 h 3195"/>
                <a:gd name="T94" fmla="*/ 22 w 3226"/>
                <a:gd name="T95" fmla="*/ 1822 h 3195"/>
                <a:gd name="T96" fmla="*/ 9 w 3226"/>
                <a:gd name="T97" fmla="*/ 1401 h 3195"/>
                <a:gd name="T98" fmla="*/ 132 w 3226"/>
                <a:gd name="T99" fmla="*/ 1275 h 3195"/>
                <a:gd name="T100" fmla="*/ 335 w 3226"/>
                <a:gd name="T101" fmla="*/ 788 h 3195"/>
                <a:gd name="T102" fmla="*/ 339 w 3226"/>
                <a:gd name="T103" fmla="*/ 614 h 3195"/>
                <a:gd name="T104" fmla="*/ 651 w 3226"/>
                <a:gd name="T105" fmla="*/ 323 h 3195"/>
                <a:gd name="T106" fmla="*/ 824 w 3226"/>
                <a:gd name="T107" fmla="*/ 346 h 3195"/>
                <a:gd name="T108" fmla="*/ 1300 w 3226"/>
                <a:gd name="T109" fmla="*/ 102 h 3195"/>
                <a:gd name="T110" fmla="*/ 1445 w 3226"/>
                <a:gd name="T111" fmla="*/ 2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26" h="3195">
                  <a:moveTo>
                    <a:pt x="1476" y="200"/>
                  </a:moveTo>
                  <a:lnTo>
                    <a:pt x="1414" y="506"/>
                  </a:lnTo>
                  <a:lnTo>
                    <a:pt x="1405" y="535"/>
                  </a:lnTo>
                  <a:lnTo>
                    <a:pt x="1394" y="562"/>
                  </a:lnTo>
                  <a:lnTo>
                    <a:pt x="1378" y="586"/>
                  </a:lnTo>
                  <a:lnTo>
                    <a:pt x="1358" y="609"/>
                  </a:lnTo>
                  <a:lnTo>
                    <a:pt x="1335" y="628"/>
                  </a:lnTo>
                  <a:lnTo>
                    <a:pt x="1311" y="643"/>
                  </a:lnTo>
                  <a:lnTo>
                    <a:pt x="1283" y="656"/>
                  </a:lnTo>
                  <a:lnTo>
                    <a:pt x="1227" y="676"/>
                  </a:lnTo>
                  <a:lnTo>
                    <a:pt x="1174" y="701"/>
                  </a:lnTo>
                  <a:lnTo>
                    <a:pt x="1146" y="711"/>
                  </a:lnTo>
                  <a:lnTo>
                    <a:pt x="1117" y="718"/>
                  </a:lnTo>
                  <a:lnTo>
                    <a:pt x="1087" y="720"/>
                  </a:lnTo>
                  <a:lnTo>
                    <a:pt x="1057" y="718"/>
                  </a:lnTo>
                  <a:lnTo>
                    <a:pt x="1028" y="711"/>
                  </a:lnTo>
                  <a:lnTo>
                    <a:pt x="1001" y="701"/>
                  </a:lnTo>
                  <a:lnTo>
                    <a:pt x="974" y="686"/>
                  </a:lnTo>
                  <a:lnTo>
                    <a:pt x="711" y="513"/>
                  </a:lnTo>
                  <a:lnTo>
                    <a:pt x="518" y="705"/>
                  </a:lnTo>
                  <a:lnTo>
                    <a:pt x="693" y="965"/>
                  </a:lnTo>
                  <a:lnTo>
                    <a:pt x="708" y="992"/>
                  </a:lnTo>
                  <a:lnTo>
                    <a:pt x="719" y="1019"/>
                  </a:lnTo>
                  <a:lnTo>
                    <a:pt x="725" y="1048"/>
                  </a:lnTo>
                  <a:lnTo>
                    <a:pt x="727" y="1077"/>
                  </a:lnTo>
                  <a:lnTo>
                    <a:pt x="725" y="1106"/>
                  </a:lnTo>
                  <a:lnTo>
                    <a:pt x="718" y="1135"/>
                  </a:lnTo>
                  <a:lnTo>
                    <a:pt x="706" y="1163"/>
                  </a:lnTo>
                  <a:lnTo>
                    <a:pt x="683" y="1216"/>
                  </a:lnTo>
                  <a:lnTo>
                    <a:pt x="662" y="1270"/>
                  </a:lnTo>
                  <a:lnTo>
                    <a:pt x="650" y="1298"/>
                  </a:lnTo>
                  <a:lnTo>
                    <a:pt x="634" y="1323"/>
                  </a:lnTo>
                  <a:lnTo>
                    <a:pt x="615" y="1345"/>
                  </a:lnTo>
                  <a:lnTo>
                    <a:pt x="592" y="1364"/>
                  </a:lnTo>
                  <a:lnTo>
                    <a:pt x="567" y="1381"/>
                  </a:lnTo>
                  <a:lnTo>
                    <a:pt x="540" y="1393"/>
                  </a:lnTo>
                  <a:lnTo>
                    <a:pt x="511" y="1401"/>
                  </a:lnTo>
                  <a:lnTo>
                    <a:pt x="202" y="1461"/>
                  </a:lnTo>
                  <a:lnTo>
                    <a:pt x="202" y="1733"/>
                  </a:lnTo>
                  <a:lnTo>
                    <a:pt x="511" y="1794"/>
                  </a:lnTo>
                  <a:lnTo>
                    <a:pt x="540" y="1802"/>
                  </a:lnTo>
                  <a:lnTo>
                    <a:pt x="567" y="1815"/>
                  </a:lnTo>
                  <a:lnTo>
                    <a:pt x="593" y="1831"/>
                  </a:lnTo>
                  <a:lnTo>
                    <a:pt x="615" y="1850"/>
                  </a:lnTo>
                  <a:lnTo>
                    <a:pt x="634" y="1872"/>
                  </a:lnTo>
                  <a:lnTo>
                    <a:pt x="650" y="1897"/>
                  </a:lnTo>
                  <a:lnTo>
                    <a:pt x="662" y="1925"/>
                  </a:lnTo>
                  <a:lnTo>
                    <a:pt x="683" y="1979"/>
                  </a:lnTo>
                  <a:lnTo>
                    <a:pt x="707" y="2032"/>
                  </a:lnTo>
                  <a:lnTo>
                    <a:pt x="718" y="2060"/>
                  </a:lnTo>
                  <a:lnTo>
                    <a:pt x="725" y="2089"/>
                  </a:lnTo>
                  <a:lnTo>
                    <a:pt x="727" y="2118"/>
                  </a:lnTo>
                  <a:lnTo>
                    <a:pt x="725" y="2148"/>
                  </a:lnTo>
                  <a:lnTo>
                    <a:pt x="719" y="2176"/>
                  </a:lnTo>
                  <a:lnTo>
                    <a:pt x="708" y="2204"/>
                  </a:lnTo>
                  <a:lnTo>
                    <a:pt x="693" y="2230"/>
                  </a:lnTo>
                  <a:lnTo>
                    <a:pt x="518" y="2490"/>
                  </a:lnTo>
                  <a:lnTo>
                    <a:pt x="713" y="2682"/>
                  </a:lnTo>
                  <a:lnTo>
                    <a:pt x="974" y="2509"/>
                  </a:lnTo>
                  <a:lnTo>
                    <a:pt x="1001" y="2494"/>
                  </a:lnTo>
                  <a:lnTo>
                    <a:pt x="1028" y="2484"/>
                  </a:lnTo>
                  <a:lnTo>
                    <a:pt x="1057" y="2478"/>
                  </a:lnTo>
                  <a:lnTo>
                    <a:pt x="1087" y="2475"/>
                  </a:lnTo>
                  <a:lnTo>
                    <a:pt x="1117" y="2478"/>
                  </a:lnTo>
                  <a:lnTo>
                    <a:pt x="1146" y="2485"/>
                  </a:lnTo>
                  <a:lnTo>
                    <a:pt x="1174" y="2495"/>
                  </a:lnTo>
                  <a:lnTo>
                    <a:pt x="1228" y="2519"/>
                  </a:lnTo>
                  <a:lnTo>
                    <a:pt x="1283" y="2540"/>
                  </a:lnTo>
                  <a:lnTo>
                    <a:pt x="1311" y="2552"/>
                  </a:lnTo>
                  <a:lnTo>
                    <a:pt x="1336" y="2567"/>
                  </a:lnTo>
                  <a:lnTo>
                    <a:pt x="1359" y="2587"/>
                  </a:lnTo>
                  <a:lnTo>
                    <a:pt x="1378" y="2609"/>
                  </a:lnTo>
                  <a:lnTo>
                    <a:pt x="1394" y="2634"/>
                  </a:lnTo>
                  <a:lnTo>
                    <a:pt x="1406" y="2660"/>
                  </a:lnTo>
                  <a:lnTo>
                    <a:pt x="1415" y="2690"/>
                  </a:lnTo>
                  <a:lnTo>
                    <a:pt x="1476" y="2995"/>
                  </a:lnTo>
                  <a:lnTo>
                    <a:pt x="1750" y="2995"/>
                  </a:lnTo>
                  <a:lnTo>
                    <a:pt x="1813" y="2690"/>
                  </a:lnTo>
                  <a:lnTo>
                    <a:pt x="1821" y="2660"/>
                  </a:lnTo>
                  <a:lnTo>
                    <a:pt x="1832" y="2634"/>
                  </a:lnTo>
                  <a:lnTo>
                    <a:pt x="1849" y="2609"/>
                  </a:lnTo>
                  <a:lnTo>
                    <a:pt x="1868" y="2587"/>
                  </a:lnTo>
                  <a:lnTo>
                    <a:pt x="1891" y="2567"/>
                  </a:lnTo>
                  <a:lnTo>
                    <a:pt x="1916" y="2552"/>
                  </a:lnTo>
                  <a:lnTo>
                    <a:pt x="1944" y="2540"/>
                  </a:lnTo>
                  <a:lnTo>
                    <a:pt x="1998" y="2519"/>
                  </a:lnTo>
                  <a:lnTo>
                    <a:pt x="2052" y="2495"/>
                  </a:lnTo>
                  <a:lnTo>
                    <a:pt x="2081" y="2485"/>
                  </a:lnTo>
                  <a:lnTo>
                    <a:pt x="2110" y="2478"/>
                  </a:lnTo>
                  <a:lnTo>
                    <a:pt x="2140" y="2475"/>
                  </a:lnTo>
                  <a:lnTo>
                    <a:pt x="2170" y="2478"/>
                  </a:lnTo>
                  <a:lnTo>
                    <a:pt x="2198" y="2484"/>
                  </a:lnTo>
                  <a:lnTo>
                    <a:pt x="2226" y="2494"/>
                  </a:lnTo>
                  <a:lnTo>
                    <a:pt x="2252" y="2509"/>
                  </a:lnTo>
                  <a:lnTo>
                    <a:pt x="2514" y="2682"/>
                  </a:lnTo>
                  <a:lnTo>
                    <a:pt x="2708" y="2490"/>
                  </a:lnTo>
                  <a:lnTo>
                    <a:pt x="2534" y="2230"/>
                  </a:lnTo>
                  <a:lnTo>
                    <a:pt x="2518" y="2204"/>
                  </a:lnTo>
                  <a:lnTo>
                    <a:pt x="2508" y="2176"/>
                  </a:lnTo>
                  <a:lnTo>
                    <a:pt x="2502" y="2148"/>
                  </a:lnTo>
                  <a:lnTo>
                    <a:pt x="2500" y="2118"/>
                  </a:lnTo>
                  <a:lnTo>
                    <a:pt x="2502" y="2089"/>
                  </a:lnTo>
                  <a:lnTo>
                    <a:pt x="2509" y="2060"/>
                  </a:lnTo>
                  <a:lnTo>
                    <a:pt x="2520" y="2032"/>
                  </a:lnTo>
                  <a:lnTo>
                    <a:pt x="2544" y="1979"/>
                  </a:lnTo>
                  <a:lnTo>
                    <a:pt x="2565" y="1925"/>
                  </a:lnTo>
                  <a:lnTo>
                    <a:pt x="2577" y="1897"/>
                  </a:lnTo>
                  <a:lnTo>
                    <a:pt x="2592" y="1872"/>
                  </a:lnTo>
                  <a:lnTo>
                    <a:pt x="2612" y="1849"/>
                  </a:lnTo>
                  <a:lnTo>
                    <a:pt x="2635" y="1831"/>
                  </a:lnTo>
                  <a:lnTo>
                    <a:pt x="2659" y="1815"/>
                  </a:lnTo>
                  <a:lnTo>
                    <a:pt x="2686" y="1802"/>
                  </a:lnTo>
                  <a:lnTo>
                    <a:pt x="2716" y="1794"/>
                  </a:lnTo>
                  <a:lnTo>
                    <a:pt x="3024" y="1733"/>
                  </a:lnTo>
                  <a:lnTo>
                    <a:pt x="3024" y="1461"/>
                  </a:lnTo>
                  <a:lnTo>
                    <a:pt x="2716" y="1400"/>
                  </a:lnTo>
                  <a:lnTo>
                    <a:pt x="2686" y="1392"/>
                  </a:lnTo>
                  <a:lnTo>
                    <a:pt x="2659" y="1381"/>
                  </a:lnTo>
                  <a:lnTo>
                    <a:pt x="2635" y="1364"/>
                  </a:lnTo>
                  <a:lnTo>
                    <a:pt x="2612" y="1345"/>
                  </a:lnTo>
                  <a:lnTo>
                    <a:pt x="2592" y="1323"/>
                  </a:lnTo>
                  <a:lnTo>
                    <a:pt x="2577" y="1298"/>
                  </a:lnTo>
                  <a:lnTo>
                    <a:pt x="2564" y="1270"/>
                  </a:lnTo>
                  <a:lnTo>
                    <a:pt x="2544" y="1215"/>
                  </a:lnTo>
                  <a:lnTo>
                    <a:pt x="2520" y="1163"/>
                  </a:lnTo>
                  <a:lnTo>
                    <a:pt x="2509" y="1135"/>
                  </a:lnTo>
                  <a:lnTo>
                    <a:pt x="2502" y="1106"/>
                  </a:lnTo>
                  <a:lnTo>
                    <a:pt x="2500" y="1077"/>
                  </a:lnTo>
                  <a:lnTo>
                    <a:pt x="2502" y="1048"/>
                  </a:lnTo>
                  <a:lnTo>
                    <a:pt x="2508" y="1019"/>
                  </a:lnTo>
                  <a:lnTo>
                    <a:pt x="2519" y="992"/>
                  </a:lnTo>
                  <a:lnTo>
                    <a:pt x="2534" y="965"/>
                  </a:lnTo>
                  <a:lnTo>
                    <a:pt x="2708" y="705"/>
                  </a:lnTo>
                  <a:lnTo>
                    <a:pt x="2514" y="513"/>
                  </a:lnTo>
                  <a:lnTo>
                    <a:pt x="2252" y="686"/>
                  </a:lnTo>
                  <a:lnTo>
                    <a:pt x="2225" y="701"/>
                  </a:lnTo>
                  <a:lnTo>
                    <a:pt x="2197" y="711"/>
                  </a:lnTo>
                  <a:lnTo>
                    <a:pt x="2170" y="718"/>
                  </a:lnTo>
                  <a:lnTo>
                    <a:pt x="2140" y="720"/>
                  </a:lnTo>
                  <a:lnTo>
                    <a:pt x="2110" y="718"/>
                  </a:lnTo>
                  <a:lnTo>
                    <a:pt x="2081" y="711"/>
                  </a:lnTo>
                  <a:lnTo>
                    <a:pt x="2052" y="700"/>
                  </a:lnTo>
                  <a:lnTo>
                    <a:pt x="1998" y="676"/>
                  </a:lnTo>
                  <a:lnTo>
                    <a:pt x="1944" y="656"/>
                  </a:lnTo>
                  <a:lnTo>
                    <a:pt x="1916" y="643"/>
                  </a:lnTo>
                  <a:lnTo>
                    <a:pt x="1890" y="628"/>
                  </a:lnTo>
                  <a:lnTo>
                    <a:pt x="1868" y="609"/>
                  </a:lnTo>
                  <a:lnTo>
                    <a:pt x="1849" y="586"/>
                  </a:lnTo>
                  <a:lnTo>
                    <a:pt x="1832" y="562"/>
                  </a:lnTo>
                  <a:lnTo>
                    <a:pt x="1820" y="535"/>
                  </a:lnTo>
                  <a:lnTo>
                    <a:pt x="1813" y="506"/>
                  </a:lnTo>
                  <a:lnTo>
                    <a:pt x="1750" y="200"/>
                  </a:lnTo>
                  <a:lnTo>
                    <a:pt x="1476" y="200"/>
                  </a:lnTo>
                  <a:close/>
                  <a:moveTo>
                    <a:pt x="1750" y="0"/>
                  </a:moveTo>
                  <a:lnTo>
                    <a:pt x="1782" y="2"/>
                  </a:lnTo>
                  <a:lnTo>
                    <a:pt x="1812" y="9"/>
                  </a:lnTo>
                  <a:lnTo>
                    <a:pt x="1840" y="20"/>
                  </a:lnTo>
                  <a:lnTo>
                    <a:pt x="1866" y="36"/>
                  </a:lnTo>
                  <a:lnTo>
                    <a:pt x="1889" y="55"/>
                  </a:lnTo>
                  <a:lnTo>
                    <a:pt x="1910" y="78"/>
                  </a:lnTo>
                  <a:lnTo>
                    <a:pt x="1927" y="102"/>
                  </a:lnTo>
                  <a:lnTo>
                    <a:pt x="1940" y="131"/>
                  </a:lnTo>
                  <a:lnTo>
                    <a:pt x="1948" y="160"/>
                  </a:lnTo>
                  <a:lnTo>
                    <a:pt x="2010" y="467"/>
                  </a:lnTo>
                  <a:lnTo>
                    <a:pt x="2076" y="491"/>
                  </a:lnTo>
                  <a:lnTo>
                    <a:pt x="2140" y="520"/>
                  </a:lnTo>
                  <a:lnTo>
                    <a:pt x="2403" y="346"/>
                  </a:lnTo>
                  <a:lnTo>
                    <a:pt x="2428" y="332"/>
                  </a:lnTo>
                  <a:lnTo>
                    <a:pt x="2456" y="322"/>
                  </a:lnTo>
                  <a:lnTo>
                    <a:pt x="2485" y="316"/>
                  </a:lnTo>
                  <a:lnTo>
                    <a:pt x="2514" y="314"/>
                  </a:lnTo>
                  <a:lnTo>
                    <a:pt x="2546" y="316"/>
                  </a:lnTo>
                  <a:lnTo>
                    <a:pt x="2576" y="323"/>
                  </a:lnTo>
                  <a:lnTo>
                    <a:pt x="2605" y="335"/>
                  </a:lnTo>
                  <a:lnTo>
                    <a:pt x="2633" y="351"/>
                  </a:lnTo>
                  <a:lnTo>
                    <a:pt x="2657" y="372"/>
                  </a:lnTo>
                  <a:lnTo>
                    <a:pt x="2851" y="564"/>
                  </a:lnTo>
                  <a:lnTo>
                    <a:pt x="2872" y="588"/>
                  </a:lnTo>
                  <a:lnTo>
                    <a:pt x="2887" y="614"/>
                  </a:lnTo>
                  <a:lnTo>
                    <a:pt x="2900" y="641"/>
                  </a:lnTo>
                  <a:lnTo>
                    <a:pt x="2907" y="671"/>
                  </a:lnTo>
                  <a:lnTo>
                    <a:pt x="2910" y="701"/>
                  </a:lnTo>
                  <a:lnTo>
                    <a:pt x="2908" y="730"/>
                  </a:lnTo>
                  <a:lnTo>
                    <a:pt x="2903" y="760"/>
                  </a:lnTo>
                  <a:lnTo>
                    <a:pt x="2891" y="788"/>
                  </a:lnTo>
                  <a:lnTo>
                    <a:pt x="2876" y="816"/>
                  </a:lnTo>
                  <a:lnTo>
                    <a:pt x="2702" y="1076"/>
                  </a:lnTo>
                  <a:lnTo>
                    <a:pt x="2730" y="1140"/>
                  </a:lnTo>
                  <a:lnTo>
                    <a:pt x="2755" y="1205"/>
                  </a:lnTo>
                  <a:lnTo>
                    <a:pt x="3065" y="1265"/>
                  </a:lnTo>
                  <a:lnTo>
                    <a:pt x="3094" y="1275"/>
                  </a:lnTo>
                  <a:lnTo>
                    <a:pt x="3122" y="1287"/>
                  </a:lnTo>
                  <a:lnTo>
                    <a:pt x="3148" y="1304"/>
                  </a:lnTo>
                  <a:lnTo>
                    <a:pt x="3171" y="1324"/>
                  </a:lnTo>
                  <a:lnTo>
                    <a:pt x="3190" y="1347"/>
                  </a:lnTo>
                  <a:lnTo>
                    <a:pt x="3206" y="1373"/>
                  </a:lnTo>
                  <a:lnTo>
                    <a:pt x="3217" y="1401"/>
                  </a:lnTo>
                  <a:lnTo>
                    <a:pt x="3224" y="1431"/>
                  </a:lnTo>
                  <a:lnTo>
                    <a:pt x="3226" y="1461"/>
                  </a:lnTo>
                  <a:lnTo>
                    <a:pt x="3226" y="1733"/>
                  </a:lnTo>
                  <a:lnTo>
                    <a:pt x="3224" y="1765"/>
                  </a:lnTo>
                  <a:lnTo>
                    <a:pt x="3217" y="1794"/>
                  </a:lnTo>
                  <a:lnTo>
                    <a:pt x="3206" y="1822"/>
                  </a:lnTo>
                  <a:lnTo>
                    <a:pt x="3190" y="1848"/>
                  </a:lnTo>
                  <a:lnTo>
                    <a:pt x="3171" y="1871"/>
                  </a:lnTo>
                  <a:lnTo>
                    <a:pt x="3148" y="1891"/>
                  </a:lnTo>
                  <a:lnTo>
                    <a:pt x="3122" y="1908"/>
                  </a:lnTo>
                  <a:lnTo>
                    <a:pt x="3094" y="1921"/>
                  </a:lnTo>
                  <a:lnTo>
                    <a:pt x="3065" y="1929"/>
                  </a:lnTo>
                  <a:lnTo>
                    <a:pt x="2755" y="1990"/>
                  </a:lnTo>
                  <a:lnTo>
                    <a:pt x="2730" y="2056"/>
                  </a:lnTo>
                  <a:lnTo>
                    <a:pt x="2702" y="2119"/>
                  </a:lnTo>
                  <a:lnTo>
                    <a:pt x="2876" y="2379"/>
                  </a:lnTo>
                  <a:lnTo>
                    <a:pt x="2891" y="2406"/>
                  </a:lnTo>
                  <a:lnTo>
                    <a:pt x="2903" y="2436"/>
                  </a:lnTo>
                  <a:lnTo>
                    <a:pt x="2908" y="2465"/>
                  </a:lnTo>
                  <a:lnTo>
                    <a:pt x="2910" y="2495"/>
                  </a:lnTo>
                  <a:lnTo>
                    <a:pt x="2907" y="2524"/>
                  </a:lnTo>
                  <a:lnTo>
                    <a:pt x="2900" y="2554"/>
                  </a:lnTo>
                  <a:lnTo>
                    <a:pt x="2887" y="2582"/>
                  </a:lnTo>
                  <a:lnTo>
                    <a:pt x="2872" y="2607"/>
                  </a:lnTo>
                  <a:lnTo>
                    <a:pt x="2851" y="2632"/>
                  </a:lnTo>
                  <a:lnTo>
                    <a:pt x="2657" y="2824"/>
                  </a:lnTo>
                  <a:lnTo>
                    <a:pt x="2633" y="2844"/>
                  </a:lnTo>
                  <a:lnTo>
                    <a:pt x="2605" y="2860"/>
                  </a:lnTo>
                  <a:lnTo>
                    <a:pt x="2576" y="2873"/>
                  </a:lnTo>
                  <a:lnTo>
                    <a:pt x="2546" y="2880"/>
                  </a:lnTo>
                  <a:lnTo>
                    <a:pt x="2514" y="2882"/>
                  </a:lnTo>
                  <a:lnTo>
                    <a:pt x="2485" y="2880"/>
                  </a:lnTo>
                  <a:lnTo>
                    <a:pt x="2457" y="2874"/>
                  </a:lnTo>
                  <a:lnTo>
                    <a:pt x="2429" y="2864"/>
                  </a:lnTo>
                  <a:lnTo>
                    <a:pt x="2403" y="2848"/>
                  </a:lnTo>
                  <a:lnTo>
                    <a:pt x="2140" y="2675"/>
                  </a:lnTo>
                  <a:lnTo>
                    <a:pt x="2077" y="2703"/>
                  </a:lnTo>
                  <a:lnTo>
                    <a:pt x="2010" y="2729"/>
                  </a:lnTo>
                  <a:lnTo>
                    <a:pt x="1948" y="3034"/>
                  </a:lnTo>
                  <a:lnTo>
                    <a:pt x="1940" y="3065"/>
                  </a:lnTo>
                  <a:lnTo>
                    <a:pt x="1927" y="3092"/>
                  </a:lnTo>
                  <a:lnTo>
                    <a:pt x="1910" y="3118"/>
                  </a:lnTo>
                  <a:lnTo>
                    <a:pt x="1890" y="3139"/>
                  </a:lnTo>
                  <a:lnTo>
                    <a:pt x="1866" y="3159"/>
                  </a:lnTo>
                  <a:lnTo>
                    <a:pt x="1841" y="3174"/>
                  </a:lnTo>
                  <a:lnTo>
                    <a:pt x="1812" y="3185"/>
                  </a:lnTo>
                  <a:lnTo>
                    <a:pt x="1782" y="3192"/>
                  </a:lnTo>
                  <a:lnTo>
                    <a:pt x="1750" y="3195"/>
                  </a:lnTo>
                  <a:lnTo>
                    <a:pt x="1476" y="3195"/>
                  </a:lnTo>
                  <a:lnTo>
                    <a:pt x="1445" y="3192"/>
                  </a:lnTo>
                  <a:lnTo>
                    <a:pt x="1415" y="3185"/>
                  </a:lnTo>
                  <a:lnTo>
                    <a:pt x="1386" y="3174"/>
                  </a:lnTo>
                  <a:lnTo>
                    <a:pt x="1360" y="3159"/>
                  </a:lnTo>
                  <a:lnTo>
                    <a:pt x="1337" y="3140"/>
                  </a:lnTo>
                  <a:lnTo>
                    <a:pt x="1317" y="3118"/>
                  </a:lnTo>
                  <a:lnTo>
                    <a:pt x="1300" y="3092"/>
                  </a:lnTo>
                  <a:lnTo>
                    <a:pt x="1287" y="3065"/>
                  </a:lnTo>
                  <a:lnTo>
                    <a:pt x="1279" y="3034"/>
                  </a:lnTo>
                  <a:lnTo>
                    <a:pt x="1217" y="2729"/>
                  </a:lnTo>
                  <a:lnTo>
                    <a:pt x="1151" y="2703"/>
                  </a:lnTo>
                  <a:lnTo>
                    <a:pt x="1087" y="2675"/>
                  </a:lnTo>
                  <a:lnTo>
                    <a:pt x="824" y="2848"/>
                  </a:lnTo>
                  <a:lnTo>
                    <a:pt x="798" y="2864"/>
                  </a:lnTo>
                  <a:lnTo>
                    <a:pt x="770" y="2874"/>
                  </a:lnTo>
                  <a:lnTo>
                    <a:pt x="741" y="2880"/>
                  </a:lnTo>
                  <a:lnTo>
                    <a:pt x="713" y="2882"/>
                  </a:lnTo>
                  <a:lnTo>
                    <a:pt x="682" y="2880"/>
                  </a:lnTo>
                  <a:lnTo>
                    <a:pt x="651" y="2873"/>
                  </a:lnTo>
                  <a:lnTo>
                    <a:pt x="622" y="2860"/>
                  </a:lnTo>
                  <a:lnTo>
                    <a:pt x="595" y="2844"/>
                  </a:lnTo>
                  <a:lnTo>
                    <a:pt x="570" y="2824"/>
                  </a:lnTo>
                  <a:lnTo>
                    <a:pt x="375" y="2632"/>
                  </a:lnTo>
                  <a:lnTo>
                    <a:pt x="355" y="2607"/>
                  </a:lnTo>
                  <a:lnTo>
                    <a:pt x="339" y="2582"/>
                  </a:lnTo>
                  <a:lnTo>
                    <a:pt x="327" y="2554"/>
                  </a:lnTo>
                  <a:lnTo>
                    <a:pt x="320" y="2524"/>
                  </a:lnTo>
                  <a:lnTo>
                    <a:pt x="317" y="2495"/>
                  </a:lnTo>
                  <a:lnTo>
                    <a:pt x="319" y="2465"/>
                  </a:lnTo>
                  <a:lnTo>
                    <a:pt x="324" y="2436"/>
                  </a:lnTo>
                  <a:lnTo>
                    <a:pt x="335" y="2406"/>
                  </a:lnTo>
                  <a:lnTo>
                    <a:pt x="351" y="2379"/>
                  </a:lnTo>
                  <a:lnTo>
                    <a:pt x="526" y="2119"/>
                  </a:lnTo>
                  <a:lnTo>
                    <a:pt x="497" y="2056"/>
                  </a:lnTo>
                  <a:lnTo>
                    <a:pt x="471" y="1990"/>
                  </a:lnTo>
                  <a:lnTo>
                    <a:pt x="162" y="1929"/>
                  </a:lnTo>
                  <a:lnTo>
                    <a:pt x="132" y="1921"/>
                  </a:lnTo>
                  <a:lnTo>
                    <a:pt x="104" y="1908"/>
                  </a:lnTo>
                  <a:lnTo>
                    <a:pt x="78" y="1891"/>
                  </a:lnTo>
                  <a:lnTo>
                    <a:pt x="56" y="1871"/>
                  </a:lnTo>
                  <a:lnTo>
                    <a:pt x="37" y="1848"/>
                  </a:lnTo>
                  <a:lnTo>
                    <a:pt x="22" y="1822"/>
                  </a:lnTo>
                  <a:lnTo>
                    <a:pt x="9" y="1794"/>
                  </a:lnTo>
                  <a:lnTo>
                    <a:pt x="2" y="1765"/>
                  </a:lnTo>
                  <a:lnTo>
                    <a:pt x="0" y="1733"/>
                  </a:lnTo>
                  <a:lnTo>
                    <a:pt x="0" y="1461"/>
                  </a:lnTo>
                  <a:lnTo>
                    <a:pt x="2" y="1431"/>
                  </a:lnTo>
                  <a:lnTo>
                    <a:pt x="9" y="1401"/>
                  </a:lnTo>
                  <a:lnTo>
                    <a:pt x="22" y="1373"/>
                  </a:lnTo>
                  <a:lnTo>
                    <a:pt x="37" y="1347"/>
                  </a:lnTo>
                  <a:lnTo>
                    <a:pt x="56" y="1324"/>
                  </a:lnTo>
                  <a:lnTo>
                    <a:pt x="78" y="1304"/>
                  </a:lnTo>
                  <a:lnTo>
                    <a:pt x="104" y="1287"/>
                  </a:lnTo>
                  <a:lnTo>
                    <a:pt x="132" y="1275"/>
                  </a:lnTo>
                  <a:lnTo>
                    <a:pt x="162" y="1265"/>
                  </a:lnTo>
                  <a:lnTo>
                    <a:pt x="471" y="1205"/>
                  </a:lnTo>
                  <a:lnTo>
                    <a:pt x="497" y="1140"/>
                  </a:lnTo>
                  <a:lnTo>
                    <a:pt x="526" y="1076"/>
                  </a:lnTo>
                  <a:lnTo>
                    <a:pt x="351" y="816"/>
                  </a:lnTo>
                  <a:lnTo>
                    <a:pt x="335" y="788"/>
                  </a:lnTo>
                  <a:lnTo>
                    <a:pt x="324" y="760"/>
                  </a:lnTo>
                  <a:lnTo>
                    <a:pt x="319" y="730"/>
                  </a:lnTo>
                  <a:lnTo>
                    <a:pt x="317" y="701"/>
                  </a:lnTo>
                  <a:lnTo>
                    <a:pt x="320" y="671"/>
                  </a:lnTo>
                  <a:lnTo>
                    <a:pt x="327" y="641"/>
                  </a:lnTo>
                  <a:lnTo>
                    <a:pt x="339" y="614"/>
                  </a:lnTo>
                  <a:lnTo>
                    <a:pt x="355" y="588"/>
                  </a:lnTo>
                  <a:lnTo>
                    <a:pt x="375" y="564"/>
                  </a:lnTo>
                  <a:lnTo>
                    <a:pt x="570" y="372"/>
                  </a:lnTo>
                  <a:lnTo>
                    <a:pt x="595" y="351"/>
                  </a:lnTo>
                  <a:lnTo>
                    <a:pt x="622" y="335"/>
                  </a:lnTo>
                  <a:lnTo>
                    <a:pt x="651" y="323"/>
                  </a:lnTo>
                  <a:lnTo>
                    <a:pt x="682" y="316"/>
                  </a:lnTo>
                  <a:lnTo>
                    <a:pt x="713" y="314"/>
                  </a:lnTo>
                  <a:lnTo>
                    <a:pt x="741" y="316"/>
                  </a:lnTo>
                  <a:lnTo>
                    <a:pt x="770" y="322"/>
                  </a:lnTo>
                  <a:lnTo>
                    <a:pt x="798" y="332"/>
                  </a:lnTo>
                  <a:lnTo>
                    <a:pt x="824" y="346"/>
                  </a:lnTo>
                  <a:lnTo>
                    <a:pt x="1087" y="520"/>
                  </a:lnTo>
                  <a:lnTo>
                    <a:pt x="1151" y="492"/>
                  </a:lnTo>
                  <a:lnTo>
                    <a:pt x="1217" y="467"/>
                  </a:lnTo>
                  <a:lnTo>
                    <a:pt x="1279" y="160"/>
                  </a:lnTo>
                  <a:lnTo>
                    <a:pt x="1287" y="131"/>
                  </a:lnTo>
                  <a:lnTo>
                    <a:pt x="1300" y="102"/>
                  </a:lnTo>
                  <a:lnTo>
                    <a:pt x="1317" y="78"/>
                  </a:lnTo>
                  <a:lnTo>
                    <a:pt x="1337" y="55"/>
                  </a:lnTo>
                  <a:lnTo>
                    <a:pt x="1360" y="36"/>
                  </a:lnTo>
                  <a:lnTo>
                    <a:pt x="1386" y="20"/>
                  </a:lnTo>
                  <a:lnTo>
                    <a:pt x="1415" y="9"/>
                  </a:lnTo>
                  <a:lnTo>
                    <a:pt x="1445" y="2"/>
                  </a:lnTo>
                  <a:lnTo>
                    <a:pt x="1476" y="0"/>
                  </a:lnTo>
                  <a:lnTo>
                    <a:pt x="1750" y="0"/>
                  </a:lnTo>
                  <a:close/>
                </a:path>
              </a:pathLst>
            </a:custGeom>
            <a:grpFill/>
            <a:ln>
              <a:noFill/>
            </a:ln>
          </p:spPr>
          <p:txBody>
            <a:bodyPr lIns="0" tIns="0" rIns="0" bIns="0" rtlCol="0" anchor="ctr"/>
            <a:lstStyle/>
            <a:p>
              <a:pPr algn="ctr" defTabSz="882528"/>
              <a:endParaRPr lang="es-SV" sz="700">
                <a:solidFill>
                  <a:srgbClr val="000000"/>
                </a:solidFill>
              </a:endParaRPr>
            </a:p>
          </p:txBody>
        </p:sp>
        <p:sp>
          <p:nvSpPr>
            <p:cNvPr id="134" name="Freeform 7"/>
            <p:cNvSpPr>
              <a:spLocks noEditPoints="1"/>
            </p:cNvSpPr>
            <p:nvPr/>
          </p:nvSpPr>
          <p:spPr bwMode="auto">
            <a:xfrm>
              <a:off x="19096036" y="3259237"/>
              <a:ext cx="376493" cy="372759"/>
            </a:xfrm>
            <a:custGeom>
              <a:avLst/>
              <a:gdLst>
                <a:gd name="T0" fmla="*/ 582 w 1412"/>
                <a:gd name="T1" fmla="*/ 100 h 1398"/>
                <a:gd name="T2" fmla="*/ 412 w 1412"/>
                <a:gd name="T3" fmla="*/ 161 h 1398"/>
                <a:gd name="T4" fmla="*/ 270 w 1412"/>
                <a:gd name="T5" fmla="*/ 266 h 1398"/>
                <a:gd name="T6" fmla="*/ 163 w 1412"/>
                <a:gd name="T7" fmla="*/ 407 h 1398"/>
                <a:gd name="T8" fmla="*/ 101 w 1412"/>
                <a:gd name="T9" fmla="*/ 576 h 1398"/>
                <a:gd name="T10" fmla="*/ 92 w 1412"/>
                <a:gd name="T11" fmla="*/ 762 h 1398"/>
                <a:gd name="T12" fmla="*/ 138 w 1412"/>
                <a:gd name="T13" fmla="*/ 936 h 1398"/>
                <a:gd name="T14" fmla="*/ 229 w 1412"/>
                <a:gd name="T15" fmla="*/ 1087 h 1398"/>
                <a:gd name="T16" fmla="*/ 361 w 1412"/>
                <a:gd name="T17" fmla="*/ 1206 h 1398"/>
                <a:gd name="T18" fmla="*/ 523 w 1412"/>
                <a:gd name="T19" fmla="*/ 1282 h 1398"/>
                <a:gd name="T20" fmla="*/ 707 w 1412"/>
                <a:gd name="T21" fmla="*/ 1310 h 1398"/>
                <a:gd name="T22" fmla="*/ 890 w 1412"/>
                <a:gd name="T23" fmla="*/ 1282 h 1398"/>
                <a:gd name="T24" fmla="*/ 1051 w 1412"/>
                <a:gd name="T25" fmla="*/ 1206 h 1398"/>
                <a:gd name="T26" fmla="*/ 1183 w 1412"/>
                <a:gd name="T27" fmla="*/ 1087 h 1398"/>
                <a:gd name="T28" fmla="*/ 1275 w 1412"/>
                <a:gd name="T29" fmla="*/ 936 h 1398"/>
                <a:gd name="T30" fmla="*/ 1320 w 1412"/>
                <a:gd name="T31" fmla="*/ 762 h 1398"/>
                <a:gd name="T32" fmla="*/ 1311 w 1412"/>
                <a:gd name="T33" fmla="*/ 576 h 1398"/>
                <a:gd name="T34" fmla="*/ 1249 w 1412"/>
                <a:gd name="T35" fmla="*/ 407 h 1398"/>
                <a:gd name="T36" fmla="*/ 1143 w 1412"/>
                <a:gd name="T37" fmla="*/ 266 h 1398"/>
                <a:gd name="T38" fmla="*/ 1001 w 1412"/>
                <a:gd name="T39" fmla="*/ 161 h 1398"/>
                <a:gd name="T40" fmla="*/ 830 w 1412"/>
                <a:gd name="T41" fmla="*/ 100 h 1398"/>
                <a:gd name="T42" fmla="*/ 707 w 1412"/>
                <a:gd name="T43" fmla="*/ 0 h 1398"/>
                <a:gd name="T44" fmla="*/ 905 w 1412"/>
                <a:gd name="T45" fmla="*/ 27 h 1398"/>
                <a:gd name="T46" fmla="*/ 1081 w 1412"/>
                <a:gd name="T47" fmla="*/ 106 h 1398"/>
                <a:gd name="T48" fmla="*/ 1227 w 1412"/>
                <a:gd name="T49" fmla="*/ 227 h 1398"/>
                <a:gd name="T50" fmla="*/ 1336 w 1412"/>
                <a:gd name="T51" fmla="*/ 383 h 1398"/>
                <a:gd name="T52" fmla="*/ 1399 w 1412"/>
                <a:gd name="T53" fmla="*/ 565 h 1398"/>
                <a:gd name="T54" fmla="*/ 1409 w 1412"/>
                <a:gd name="T55" fmla="*/ 766 h 1398"/>
                <a:gd name="T56" fmla="*/ 1363 w 1412"/>
                <a:gd name="T57" fmla="*/ 956 h 1398"/>
                <a:gd name="T58" fmla="*/ 1268 w 1412"/>
                <a:gd name="T59" fmla="*/ 1121 h 1398"/>
                <a:gd name="T60" fmla="*/ 1134 w 1412"/>
                <a:gd name="T61" fmla="*/ 1255 h 1398"/>
                <a:gd name="T62" fmla="*/ 966 w 1412"/>
                <a:gd name="T63" fmla="*/ 1349 h 1398"/>
                <a:gd name="T64" fmla="*/ 775 w 1412"/>
                <a:gd name="T65" fmla="*/ 1395 h 1398"/>
                <a:gd name="T66" fmla="*/ 573 w 1412"/>
                <a:gd name="T67" fmla="*/ 1384 h 1398"/>
                <a:gd name="T68" fmla="*/ 388 w 1412"/>
                <a:gd name="T69" fmla="*/ 1322 h 1398"/>
                <a:gd name="T70" fmla="*/ 230 w 1412"/>
                <a:gd name="T71" fmla="*/ 1215 h 1398"/>
                <a:gd name="T72" fmla="*/ 108 w 1412"/>
                <a:gd name="T73" fmla="*/ 1069 h 1398"/>
                <a:gd name="T74" fmla="*/ 28 w 1412"/>
                <a:gd name="T75" fmla="*/ 895 h 1398"/>
                <a:gd name="T76" fmla="*/ 0 w 1412"/>
                <a:gd name="T77" fmla="*/ 699 h 1398"/>
                <a:gd name="T78" fmla="*/ 28 w 1412"/>
                <a:gd name="T79" fmla="*/ 502 h 1398"/>
                <a:gd name="T80" fmla="*/ 108 w 1412"/>
                <a:gd name="T81" fmla="*/ 328 h 1398"/>
                <a:gd name="T82" fmla="*/ 230 w 1412"/>
                <a:gd name="T83" fmla="*/ 183 h 1398"/>
                <a:gd name="T84" fmla="*/ 388 w 1412"/>
                <a:gd name="T85" fmla="*/ 74 h 1398"/>
                <a:gd name="T86" fmla="*/ 573 w 1412"/>
                <a:gd name="T87" fmla="*/ 12 h 1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2" h="1398">
                  <a:moveTo>
                    <a:pt x="707" y="87"/>
                  </a:moveTo>
                  <a:lnTo>
                    <a:pt x="643" y="90"/>
                  </a:lnTo>
                  <a:lnTo>
                    <a:pt x="582" y="100"/>
                  </a:lnTo>
                  <a:lnTo>
                    <a:pt x="523" y="114"/>
                  </a:lnTo>
                  <a:lnTo>
                    <a:pt x="465" y="135"/>
                  </a:lnTo>
                  <a:lnTo>
                    <a:pt x="412" y="161"/>
                  </a:lnTo>
                  <a:lnTo>
                    <a:pt x="361" y="192"/>
                  </a:lnTo>
                  <a:lnTo>
                    <a:pt x="314" y="226"/>
                  </a:lnTo>
                  <a:lnTo>
                    <a:pt x="270" y="266"/>
                  </a:lnTo>
                  <a:lnTo>
                    <a:pt x="229" y="309"/>
                  </a:lnTo>
                  <a:lnTo>
                    <a:pt x="194" y="357"/>
                  </a:lnTo>
                  <a:lnTo>
                    <a:pt x="163" y="407"/>
                  </a:lnTo>
                  <a:lnTo>
                    <a:pt x="138" y="460"/>
                  </a:lnTo>
                  <a:lnTo>
                    <a:pt x="116" y="516"/>
                  </a:lnTo>
                  <a:lnTo>
                    <a:pt x="101" y="576"/>
                  </a:lnTo>
                  <a:lnTo>
                    <a:pt x="92" y="636"/>
                  </a:lnTo>
                  <a:lnTo>
                    <a:pt x="88" y="699"/>
                  </a:lnTo>
                  <a:lnTo>
                    <a:pt x="92" y="762"/>
                  </a:lnTo>
                  <a:lnTo>
                    <a:pt x="101" y="822"/>
                  </a:lnTo>
                  <a:lnTo>
                    <a:pt x="116" y="881"/>
                  </a:lnTo>
                  <a:lnTo>
                    <a:pt x="138" y="936"/>
                  </a:lnTo>
                  <a:lnTo>
                    <a:pt x="163" y="990"/>
                  </a:lnTo>
                  <a:lnTo>
                    <a:pt x="194" y="1040"/>
                  </a:lnTo>
                  <a:lnTo>
                    <a:pt x="229" y="1087"/>
                  </a:lnTo>
                  <a:lnTo>
                    <a:pt x="270" y="1131"/>
                  </a:lnTo>
                  <a:lnTo>
                    <a:pt x="314" y="1170"/>
                  </a:lnTo>
                  <a:lnTo>
                    <a:pt x="361" y="1206"/>
                  </a:lnTo>
                  <a:lnTo>
                    <a:pt x="412" y="1236"/>
                  </a:lnTo>
                  <a:lnTo>
                    <a:pt x="465" y="1262"/>
                  </a:lnTo>
                  <a:lnTo>
                    <a:pt x="523" y="1282"/>
                  </a:lnTo>
                  <a:lnTo>
                    <a:pt x="582" y="1298"/>
                  </a:lnTo>
                  <a:lnTo>
                    <a:pt x="643" y="1307"/>
                  </a:lnTo>
                  <a:lnTo>
                    <a:pt x="707" y="1310"/>
                  </a:lnTo>
                  <a:lnTo>
                    <a:pt x="770" y="1307"/>
                  </a:lnTo>
                  <a:lnTo>
                    <a:pt x="830" y="1298"/>
                  </a:lnTo>
                  <a:lnTo>
                    <a:pt x="890" y="1282"/>
                  </a:lnTo>
                  <a:lnTo>
                    <a:pt x="947" y="1262"/>
                  </a:lnTo>
                  <a:lnTo>
                    <a:pt x="1001" y="1236"/>
                  </a:lnTo>
                  <a:lnTo>
                    <a:pt x="1051" y="1206"/>
                  </a:lnTo>
                  <a:lnTo>
                    <a:pt x="1099" y="1170"/>
                  </a:lnTo>
                  <a:lnTo>
                    <a:pt x="1143" y="1131"/>
                  </a:lnTo>
                  <a:lnTo>
                    <a:pt x="1183" y="1087"/>
                  </a:lnTo>
                  <a:lnTo>
                    <a:pt x="1218" y="1040"/>
                  </a:lnTo>
                  <a:lnTo>
                    <a:pt x="1249" y="990"/>
                  </a:lnTo>
                  <a:lnTo>
                    <a:pt x="1275" y="936"/>
                  </a:lnTo>
                  <a:lnTo>
                    <a:pt x="1296" y="881"/>
                  </a:lnTo>
                  <a:lnTo>
                    <a:pt x="1311" y="822"/>
                  </a:lnTo>
                  <a:lnTo>
                    <a:pt x="1320" y="762"/>
                  </a:lnTo>
                  <a:lnTo>
                    <a:pt x="1323" y="699"/>
                  </a:lnTo>
                  <a:lnTo>
                    <a:pt x="1320" y="636"/>
                  </a:lnTo>
                  <a:lnTo>
                    <a:pt x="1311" y="576"/>
                  </a:lnTo>
                  <a:lnTo>
                    <a:pt x="1296" y="516"/>
                  </a:lnTo>
                  <a:lnTo>
                    <a:pt x="1275" y="460"/>
                  </a:lnTo>
                  <a:lnTo>
                    <a:pt x="1249" y="407"/>
                  </a:lnTo>
                  <a:lnTo>
                    <a:pt x="1218" y="357"/>
                  </a:lnTo>
                  <a:lnTo>
                    <a:pt x="1183" y="309"/>
                  </a:lnTo>
                  <a:lnTo>
                    <a:pt x="1143" y="266"/>
                  </a:lnTo>
                  <a:lnTo>
                    <a:pt x="1099" y="226"/>
                  </a:lnTo>
                  <a:lnTo>
                    <a:pt x="1051" y="192"/>
                  </a:lnTo>
                  <a:lnTo>
                    <a:pt x="1001" y="161"/>
                  </a:lnTo>
                  <a:lnTo>
                    <a:pt x="947" y="135"/>
                  </a:lnTo>
                  <a:lnTo>
                    <a:pt x="890" y="114"/>
                  </a:lnTo>
                  <a:lnTo>
                    <a:pt x="830" y="100"/>
                  </a:lnTo>
                  <a:lnTo>
                    <a:pt x="770" y="90"/>
                  </a:lnTo>
                  <a:lnTo>
                    <a:pt x="707" y="87"/>
                  </a:lnTo>
                  <a:close/>
                  <a:moveTo>
                    <a:pt x="707" y="0"/>
                  </a:moveTo>
                  <a:lnTo>
                    <a:pt x="775" y="3"/>
                  </a:lnTo>
                  <a:lnTo>
                    <a:pt x="841" y="12"/>
                  </a:lnTo>
                  <a:lnTo>
                    <a:pt x="905" y="27"/>
                  </a:lnTo>
                  <a:lnTo>
                    <a:pt x="966" y="49"/>
                  </a:lnTo>
                  <a:lnTo>
                    <a:pt x="1024" y="74"/>
                  </a:lnTo>
                  <a:lnTo>
                    <a:pt x="1081" y="106"/>
                  </a:lnTo>
                  <a:lnTo>
                    <a:pt x="1134" y="142"/>
                  </a:lnTo>
                  <a:lnTo>
                    <a:pt x="1182" y="183"/>
                  </a:lnTo>
                  <a:lnTo>
                    <a:pt x="1227" y="227"/>
                  </a:lnTo>
                  <a:lnTo>
                    <a:pt x="1268" y="275"/>
                  </a:lnTo>
                  <a:lnTo>
                    <a:pt x="1305" y="328"/>
                  </a:lnTo>
                  <a:lnTo>
                    <a:pt x="1336" y="383"/>
                  </a:lnTo>
                  <a:lnTo>
                    <a:pt x="1363" y="442"/>
                  </a:lnTo>
                  <a:lnTo>
                    <a:pt x="1383" y="502"/>
                  </a:lnTo>
                  <a:lnTo>
                    <a:pt x="1399" y="565"/>
                  </a:lnTo>
                  <a:lnTo>
                    <a:pt x="1409" y="632"/>
                  </a:lnTo>
                  <a:lnTo>
                    <a:pt x="1412" y="699"/>
                  </a:lnTo>
                  <a:lnTo>
                    <a:pt x="1409" y="766"/>
                  </a:lnTo>
                  <a:lnTo>
                    <a:pt x="1399" y="831"/>
                  </a:lnTo>
                  <a:lnTo>
                    <a:pt x="1383" y="895"/>
                  </a:lnTo>
                  <a:lnTo>
                    <a:pt x="1363" y="956"/>
                  </a:lnTo>
                  <a:lnTo>
                    <a:pt x="1336" y="1014"/>
                  </a:lnTo>
                  <a:lnTo>
                    <a:pt x="1305" y="1069"/>
                  </a:lnTo>
                  <a:lnTo>
                    <a:pt x="1268" y="1121"/>
                  </a:lnTo>
                  <a:lnTo>
                    <a:pt x="1227" y="1170"/>
                  </a:lnTo>
                  <a:lnTo>
                    <a:pt x="1182" y="1215"/>
                  </a:lnTo>
                  <a:lnTo>
                    <a:pt x="1134" y="1255"/>
                  </a:lnTo>
                  <a:lnTo>
                    <a:pt x="1081" y="1291"/>
                  </a:lnTo>
                  <a:lnTo>
                    <a:pt x="1024" y="1322"/>
                  </a:lnTo>
                  <a:lnTo>
                    <a:pt x="966" y="1349"/>
                  </a:lnTo>
                  <a:lnTo>
                    <a:pt x="905" y="1369"/>
                  </a:lnTo>
                  <a:lnTo>
                    <a:pt x="841" y="1384"/>
                  </a:lnTo>
                  <a:lnTo>
                    <a:pt x="775" y="1395"/>
                  </a:lnTo>
                  <a:lnTo>
                    <a:pt x="707" y="1398"/>
                  </a:lnTo>
                  <a:lnTo>
                    <a:pt x="639" y="1395"/>
                  </a:lnTo>
                  <a:lnTo>
                    <a:pt x="573" y="1384"/>
                  </a:lnTo>
                  <a:lnTo>
                    <a:pt x="508" y="1369"/>
                  </a:lnTo>
                  <a:lnTo>
                    <a:pt x="447" y="1349"/>
                  </a:lnTo>
                  <a:lnTo>
                    <a:pt x="388" y="1322"/>
                  </a:lnTo>
                  <a:lnTo>
                    <a:pt x="331" y="1291"/>
                  </a:lnTo>
                  <a:lnTo>
                    <a:pt x="279" y="1255"/>
                  </a:lnTo>
                  <a:lnTo>
                    <a:pt x="230" y="1215"/>
                  </a:lnTo>
                  <a:lnTo>
                    <a:pt x="185" y="1170"/>
                  </a:lnTo>
                  <a:lnTo>
                    <a:pt x="145" y="1121"/>
                  </a:lnTo>
                  <a:lnTo>
                    <a:pt x="108" y="1069"/>
                  </a:lnTo>
                  <a:lnTo>
                    <a:pt x="77" y="1014"/>
                  </a:lnTo>
                  <a:lnTo>
                    <a:pt x="50" y="956"/>
                  </a:lnTo>
                  <a:lnTo>
                    <a:pt x="28" y="895"/>
                  </a:lnTo>
                  <a:lnTo>
                    <a:pt x="13" y="831"/>
                  </a:lnTo>
                  <a:lnTo>
                    <a:pt x="3" y="766"/>
                  </a:lnTo>
                  <a:lnTo>
                    <a:pt x="0" y="699"/>
                  </a:lnTo>
                  <a:lnTo>
                    <a:pt x="3" y="632"/>
                  </a:lnTo>
                  <a:lnTo>
                    <a:pt x="13" y="565"/>
                  </a:lnTo>
                  <a:lnTo>
                    <a:pt x="28" y="502"/>
                  </a:lnTo>
                  <a:lnTo>
                    <a:pt x="50" y="442"/>
                  </a:lnTo>
                  <a:lnTo>
                    <a:pt x="77" y="383"/>
                  </a:lnTo>
                  <a:lnTo>
                    <a:pt x="108" y="328"/>
                  </a:lnTo>
                  <a:lnTo>
                    <a:pt x="145" y="275"/>
                  </a:lnTo>
                  <a:lnTo>
                    <a:pt x="185" y="227"/>
                  </a:lnTo>
                  <a:lnTo>
                    <a:pt x="230" y="183"/>
                  </a:lnTo>
                  <a:lnTo>
                    <a:pt x="279" y="142"/>
                  </a:lnTo>
                  <a:lnTo>
                    <a:pt x="331" y="106"/>
                  </a:lnTo>
                  <a:lnTo>
                    <a:pt x="388" y="74"/>
                  </a:lnTo>
                  <a:lnTo>
                    <a:pt x="447" y="49"/>
                  </a:lnTo>
                  <a:lnTo>
                    <a:pt x="508" y="27"/>
                  </a:lnTo>
                  <a:lnTo>
                    <a:pt x="573" y="12"/>
                  </a:lnTo>
                  <a:lnTo>
                    <a:pt x="639" y="3"/>
                  </a:lnTo>
                  <a:lnTo>
                    <a:pt x="707" y="0"/>
                  </a:lnTo>
                  <a:close/>
                </a:path>
              </a:pathLst>
            </a:custGeom>
            <a:grpFill/>
            <a:ln>
              <a:noFill/>
            </a:ln>
          </p:spPr>
          <p:txBody>
            <a:bodyPr lIns="0" tIns="0" rIns="0" bIns="0" rtlCol="0" anchor="ctr"/>
            <a:lstStyle/>
            <a:p>
              <a:pPr algn="ctr" defTabSz="882528"/>
              <a:endParaRPr lang="es-SV" sz="700">
                <a:solidFill>
                  <a:srgbClr val="000000"/>
                </a:solidFill>
              </a:endParaRPr>
            </a:p>
          </p:txBody>
        </p:sp>
        <p:sp>
          <p:nvSpPr>
            <p:cNvPr id="135" name="Freeform 8"/>
            <p:cNvSpPr>
              <a:spLocks noEditPoints="1"/>
            </p:cNvSpPr>
            <p:nvPr/>
          </p:nvSpPr>
          <p:spPr bwMode="auto">
            <a:xfrm>
              <a:off x="19177094" y="3339228"/>
              <a:ext cx="214910" cy="213310"/>
            </a:xfrm>
            <a:custGeom>
              <a:avLst/>
              <a:gdLst>
                <a:gd name="T0" fmla="*/ 361 w 806"/>
                <a:gd name="T1" fmla="*/ 103 h 800"/>
                <a:gd name="T2" fmla="*/ 285 w 806"/>
                <a:gd name="T3" fmla="*/ 123 h 800"/>
                <a:gd name="T4" fmla="*/ 217 w 806"/>
                <a:gd name="T5" fmla="*/ 162 h 800"/>
                <a:gd name="T6" fmla="*/ 162 w 806"/>
                <a:gd name="T7" fmla="*/ 216 h 800"/>
                <a:gd name="T8" fmla="*/ 123 w 806"/>
                <a:gd name="T9" fmla="*/ 283 h 800"/>
                <a:gd name="T10" fmla="*/ 103 w 806"/>
                <a:gd name="T11" fmla="*/ 359 h 800"/>
                <a:gd name="T12" fmla="*/ 103 w 806"/>
                <a:gd name="T13" fmla="*/ 440 h 800"/>
                <a:gd name="T14" fmla="*/ 123 w 806"/>
                <a:gd name="T15" fmla="*/ 517 h 800"/>
                <a:gd name="T16" fmla="*/ 162 w 806"/>
                <a:gd name="T17" fmla="*/ 583 h 800"/>
                <a:gd name="T18" fmla="*/ 217 w 806"/>
                <a:gd name="T19" fmla="*/ 637 h 800"/>
                <a:gd name="T20" fmla="*/ 285 w 806"/>
                <a:gd name="T21" fmla="*/ 676 h 800"/>
                <a:gd name="T22" fmla="*/ 361 w 806"/>
                <a:gd name="T23" fmla="*/ 696 h 800"/>
                <a:gd name="T24" fmla="*/ 443 w 806"/>
                <a:gd name="T25" fmla="*/ 696 h 800"/>
                <a:gd name="T26" fmla="*/ 520 w 806"/>
                <a:gd name="T27" fmla="*/ 676 h 800"/>
                <a:gd name="T28" fmla="*/ 587 w 806"/>
                <a:gd name="T29" fmla="*/ 637 h 800"/>
                <a:gd name="T30" fmla="*/ 642 w 806"/>
                <a:gd name="T31" fmla="*/ 583 h 800"/>
                <a:gd name="T32" fmla="*/ 681 w 806"/>
                <a:gd name="T33" fmla="*/ 517 h 800"/>
                <a:gd name="T34" fmla="*/ 702 w 806"/>
                <a:gd name="T35" fmla="*/ 440 h 800"/>
                <a:gd name="T36" fmla="*/ 702 w 806"/>
                <a:gd name="T37" fmla="*/ 359 h 800"/>
                <a:gd name="T38" fmla="*/ 681 w 806"/>
                <a:gd name="T39" fmla="*/ 283 h 800"/>
                <a:gd name="T40" fmla="*/ 642 w 806"/>
                <a:gd name="T41" fmla="*/ 216 h 800"/>
                <a:gd name="T42" fmla="*/ 587 w 806"/>
                <a:gd name="T43" fmla="*/ 162 h 800"/>
                <a:gd name="T44" fmla="*/ 520 w 806"/>
                <a:gd name="T45" fmla="*/ 123 h 800"/>
                <a:gd name="T46" fmla="*/ 443 w 806"/>
                <a:gd name="T47" fmla="*/ 103 h 800"/>
                <a:gd name="T48" fmla="*/ 403 w 806"/>
                <a:gd name="T49" fmla="*/ 0 h 800"/>
                <a:gd name="T50" fmla="*/ 502 w 806"/>
                <a:gd name="T51" fmla="*/ 12 h 800"/>
                <a:gd name="T52" fmla="*/ 591 w 806"/>
                <a:gd name="T53" fmla="*/ 47 h 800"/>
                <a:gd name="T54" fmla="*/ 670 w 806"/>
                <a:gd name="T55" fmla="*/ 101 h 800"/>
                <a:gd name="T56" fmla="*/ 734 w 806"/>
                <a:gd name="T57" fmla="*/ 171 h 800"/>
                <a:gd name="T58" fmla="*/ 778 w 806"/>
                <a:gd name="T59" fmla="*/ 255 h 800"/>
                <a:gd name="T60" fmla="*/ 803 w 806"/>
                <a:gd name="T61" fmla="*/ 349 h 800"/>
                <a:gd name="T62" fmla="*/ 803 w 806"/>
                <a:gd name="T63" fmla="*/ 450 h 800"/>
                <a:gd name="T64" fmla="*/ 778 w 806"/>
                <a:gd name="T65" fmla="*/ 544 h 800"/>
                <a:gd name="T66" fmla="*/ 734 w 806"/>
                <a:gd name="T67" fmla="*/ 628 h 800"/>
                <a:gd name="T68" fmla="*/ 670 w 806"/>
                <a:gd name="T69" fmla="*/ 698 h 800"/>
                <a:gd name="T70" fmla="*/ 591 w 806"/>
                <a:gd name="T71" fmla="*/ 753 h 800"/>
                <a:gd name="T72" fmla="*/ 502 w 806"/>
                <a:gd name="T73" fmla="*/ 787 h 800"/>
                <a:gd name="T74" fmla="*/ 403 w 806"/>
                <a:gd name="T75" fmla="*/ 800 h 800"/>
                <a:gd name="T76" fmla="*/ 303 w 806"/>
                <a:gd name="T77" fmla="*/ 787 h 800"/>
                <a:gd name="T78" fmla="*/ 213 w 806"/>
                <a:gd name="T79" fmla="*/ 753 h 800"/>
                <a:gd name="T80" fmla="*/ 135 w 806"/>
                <a:gd name="T81" fmla="*/ 698 h 800"/>
                <a:gd name="T82" fmla="*/ 72 w 806"/>
                <a:gd name="T83" fmla="*/ 628 h 800"/>
                <a:gd name="T84" fmla="*/ 26 w 806"/>
                <a:gd name="T85" fmla="*/ 544 h 800"/>
                <a:gd name="T86" fmla="*/ 3 w 806"/>
                <a:gd name="T87" fmla="*/ 450 h 800"/>
                <a:gd name="T88" fmla="*/ 3 w 806"/>
                <a:gd name="T89" fmla="*/ 349 h 800"/>
                <a:gd name="T90" fmla="*/ 26 w 806"/>
                <a:gd name="T91" fmla="*/ 255 h 800"/>
                <a:gd name="T92" fmla="*/ 72 w 806"/>
                <a:gd name="T93" fmla="*/ 171 h 800"/>
                <a:gd name="T94" fmla="*/ 135 w 806"/>
                <a:gd name="T95" fmla="*/ 101 h 800"/>
                <a:gd name="T96" fmla="*/ 213 w 806"/>
                <a:gd name="T97" fmla="*/ 47 h 800"/>
                <a:gd name="T98" fmla="*/ 303 w 806"/>
                <a:gd name="T99" fmla="*/ 12 h 800"/>
                <a:gd name="T100" fmla="*/ 403 w 806"/>
                <a:gd name="T10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6" h="800">
                  <a:moveTo>
                    <a:pt x="403" y="100"/>
                  </a:moveTo>
                  <a:lnTo>
                    <a:pt x="361" y="103"/>
                  </a:lnTo>
                  <a:lnTo>
                    <a:pt x="322" y="110"/>
                  </a:lnTo>
                  <a:lnTo>
                    <a:pt x="285" y="123"/>
                  </a:lnTo>
                  <a:lnTo>
                    <a:pt x="250" y="141"/>
                  </a:lnTo>
                  <a:lnTo>
                    <a:pt x="217" y="162"/>
                  </a:lnTo>
                  <a:lnTo>
                    <a:pt x="188" y="188"/>
                  </a:lnTo>
                  <a:lnTo>
                    <a:pt x="162" y="216"/>
                  </a:lnTo>
                  <a:lnTo>
                    <a:pt x="141" y="248"/>
                  </a:lnTo>
                  <a:lnTo>
                    <a:pt x="123" y="283"/>
                  </a:lnTo>
                  <a:lnTo>
                    <a:pt x="110" y="321"/>
                  </a:lnTo>
                  <a:lnTo>
                    <a:pt x="103" y="359"/>
                  </a:lnTo>
                  <a:lnTo>
                    <a:pt x="100" y="400"/>
                  </a:lnTo>
                  <a:lnTo>
                    <a:pt x="103" y="440"/>
                  </a:lnTo>
                  <a:lnTo>
                    <a:pt x="110" y="479"/>
                  </a:lnTo>
                  <a:lnTo>
                    <a:pt x="123" y="517"/>
                  </a:lnTo>
                  <a:lnTo>
                    <a:pt x="141" y="550"/>
                  </a:lnTo>
                  <a:lnTo>
                    <a:pt x="162" y="583"/>
                  </a:lnTo>
                  <a:lnTo>
                    <a:pt x="188" y="612"/>
                  </a:lnTo>
                  <a:lnTo>
                    <a:pt x="217" y="637"/>
                  </a:lnTo>
                  <a:lnTo>
                    <a:pt x="250" y="659"/>
                  </a:lnTo>
                  <a:lnTo>
                    <a:pt x="285" y="676"/>
                  </a:lnTo>
                  <a:lnTo>
                    <a:pt x="322" y="688"/>
                  </a:lnTo>
                  <a:lnTo>
                    <a:pt x="361" y="696"/>
                  </a:lnTo>
                  <a:lnTo>
                    <a:pt x="403" y="699"/>
                  </a:lnTo>
                  <a:lnTo>
                    <a:pt x="443" y="696"/>
                  </a:lnTo>
                  <a:lnTo>
                    <a:pt x="483" y="688"/>
                  </a:lnTo>
                  <a:lnTo>
                    <a:pt x="520" y="676"/>
                  </a:lnTo>
                  <a:lnTo>
                    <a:pt x="555" y="659"/>
                  </a:lnTo>
                  <a:lnTo>
                    <a:pt x="587" y="637"/>
                  </a:lnTo>
                  <a:lnTo>
                    <a:pt x="616" y="612"/>
                  </a:lnTo>
                  <a:lnTo>
                    <a:pt x="642" y="583"/>
                  </a:lnTo>
                  <a:lnTo>
                    <a:pt x="664" y="550"/>
                  </a:lnTo>
                  <a:lnTo>
                    <a:pt x="681" y="517"/>
                  </a:lnTo>
                  <a:lnTo>
                    <a:pt x="694" y="479"/>
                  </a:lnTo>
                  <a:lnTo>
                    <a:pt x="702" y="440"/>
                  </a:lnTo>
                  <a:lnTo>
                    <a:pt x="705" y="400"/>
                  </a:lnTo>
                  <a:lnTo>
                    <a:pt x="702" y="359"/>
                  </a:lnTo>
                  <a:lnTo>
                    <a:pt x="694" y="321"/>
                  </a:lnTo>
                  <a:lnTo>
                    <a:pt x="681" y="283"/>
                  </a:lnTo>
                  <a:lnTo>
                    <a:pt x="664" y="248"/>
                  </a:lnTo>
                  <a:lnTo>
                    <a:pt x="642" y="216"/>
                  </a:lnTo>
                  <a:lnTo>
                    <a:pt x="616" y="188"/>
                  </a:lnTo>
                  <a:lnTo>
                    <a:pt x="587" y="162"/>
                  </a:lnTo>
                  <a:lnTo>
                    <a:pt x="555" y="141"/>
                  </a:lnTo>
                  <a:lnTo>
                    <a:pt x="520" y="123"/>
                  </a:lnTo>
                  <a:lnTo>
                    <a:pt x="483" y="110"/>
                  </a:lnTo>
                  <a:lnTo>
                    <a:pt x="443" y="103"/>
                  </a:lnTo>
                  <a:lnTo>
                    <a:pt x="403" y="100"/>
                  </a:lnTo>
                  <a:close/>
                  <a:moveTo>
                    <a:pt x="403" y="0"/>
                  </a:moveTo>
                  <a:lnTo>
                    <a:pt x="453" y="3"/>
                  </a:lnTo>
                  <a:lnTo>
                    <a:pt x="502" y="12"/>
                  </a:lnTo>
                  <a:lnTo>
                    <a:pt x="548" y="26"/>
                  </a:lnTo>
                  <a:lnTo>
                    <a:pt x="591" y="47"/>
                  </a:lnTo>
                  <a:lnTo>
                    <a:pt x="633" y="71"/>
                  </a:lnTo>
                  <a:lnTo>
                    <a:pt x="670" y="101"/>
                  </a:lnTo>
                  <a:lnTo>
                    <a:pt x="704" y="134"/>
                  </a:lnTo>
                  <a:lnTo>
                    <a:pt x="734" y="171"/>
                  </a:lnTo>
                  <a:lnTo>
                    <a:pt x="758" y="211"/>
                  </a:lnTo>
                  <a:lnTo>
                    <a:pt x="778" y="255"/>
                  </a:lnTo>
                  <a:lnTo>
                    <a:pt x="794" y="301"/>
                  </a:lnTo>
                  <a:lnTo>
                    <a:pt x="803" y="349"/>
                  </a:lnTo>
                  <a:lnTo>
                    <a:pt x="806" y="400"/>
                  </a:lnTo>
                  <a:lnTo>
                    <a:pt x="803" y="450"/>
                  </a:lnTo>
                  <a:lnTo>
                    <a:pt x="794" y="498"/>
                  </a:lnTo>
                  <a:lnTo>
                    <a:pt x="778" y="544"/>
                  </a:lnTo>
                  <a:lnTo>
                    <a:pt x="758" y="587"/>
                  </a:lnTo>
                  <a:lnTo>
                    <a:pt x="734" y="628"/>
                  </a:lnTo>
                  <a:lnTo>
                    <a:pt x="704" y="665"/>
                  </a:lnTo>
                  <a:lnTo>
                    <a:pt x="670" y="698"/>
                  </a:lnTo>
                  <a:lnTo>
                    <a:pt x="633" y="727"/>
                  </a:lnTo>
                  <a:lnTo>
                    <a:pt x="591" y="753"/>
                  </a:lnTo>
                  <a:lnTo>
                    <a:pt x="548" y="772"/>
                  </a:lnTo>
                  <a:lnTo>
                    <a:pt x="502" y="787"/>
                  </a:lnTo>
                  <a:lnTo>
                    <a:pt x="453" y="796"/>
                  </a:lnTo>
                  <a:lnTo>
                    <a:pt x="403" y="800"/>
                  </a:lnTo>
                  <a:lnTo>
                    <a:pt x="352" y="796"/>
                  </a:lnTo>
                  <a:lnTo>
                    <a:pt x="303" y="787"/>
                  </a:lnTo>
                  <a:lnTo>
                    <a:pt x="256" y="772"/>
                  </a:lnTo>
                  <a:lnTo>
                    <a:pt x="213" y="753"/>
                  </a:lnTo>
                  <a:lnTo>
                    <a:pt x="172" y="727"/>
                  </a:lnTo>
                  <a:lnTo>
                    <a:pt x="135" y="698"/>
                  </a:lnTo>
                  <a:lnTo>
                    <a:pt x="101" y="665"/>
                  </a:lnTo>
                  <a:lnTo>
                    <a:pt x="72" y="628"/>
                  </a:lnTo>
                  <a:lnTo>
                    <a:pt x="46" y="587"/>
                  </a:lnTo>
                  <a:lnTo>
                    <a:pt x="26" y="544"/>
                  </a:lnTo>
                  <a:lnTo>
                    <a:pt x="12" y="498"/>
                  </a:lnTo>
                  <a:lnTo>
                    <a:pt x="3" y="450"/>
                  </a:lnTo>
                  <a:lnTo>
                    <a:pt x="0" y="400"/>
                  </a:lnTo>
                  <a:lnTo>
                    <a:pt x="3" y="349"/>
                  </a:lnTo>
                  <a:lnTo>
                    <a:pt x="12" y="301"/>
                  </a:lnTo>
                  <a:lnTo>
                    <a:pt x="26" y="255"/>
                  </a:lnTo>
                  <a:lnTo>
                    <a:pt x="46" y="211"/>
                  </a:lnTo>
                  <a:lnTo>
                    <a:pt x="72" y="171"/>
                  </a:lnTo>
                  <a:lnTo>
                    <a:pt x="101" y="134"/>
                  </a:lnTo>
                  <a:lnTo>
                    <a:pt x="135" y="101"/>
                  </a:lnTo>
                  <a:lnTo>
                    <a:pt x="172" y="71"/>
                  </a:lnTo>
                  <a:lnTo>
                    <a:pt x="213" y="47"/>
                  </a:lnTo>
                  <a:lnTo>
                    <a:pt x="256" y="26"/>
                  </a:lnTo>
                  <a:lnTo>
                    <a:pt x="303" y="12"/>
                  </a:lnTo>
                  <a:lnTo>
                    <a:pt x="352" y="3"/>
                  </a:lnTo>
                  <a:lnTo>
                    <a:pt x="403" y="0"/>
                  </a:lnTo>
                  <a:close/>
                </a:path>
              </a:pathLst>
            </a:custGeom>
            <a:grpFill/>
            <a:ln>
              <a:noFill/>
            </a:ln>
          </p:spPr>
          <p:txBody>
            <a:bodyPr lIns="0" tIns="0" rIns="0" bIns="0" rtlCol="0" anchor="ctr"/>
            <a:lstStyle/>
            <a:p>
              <a:pPr algn="ctr" defTabSz="882528"/>
              <a:endParaRPr lang="es-SV" sz="700">
                <a:solidFill>
                  <a:srgbClr val="000000"/>
                </a:solidFill>
              </a:endParaRPr>
            </a:p>
          </p:txBody>
        </p:sp>
      </p:grpSp>
      <p:grpSp>
        <p:nvGrpSpPr>
          <p:cNvPr id="136" name="Group 4"/>
          <p:cNvGrpSpPr>
            <a:grpSpLocks noChangeAspect="1"/>
          </p:cNvGrpSpPr>
          <p:nvPr/>
        </p:nvGrpSpPr>
        <p:grpSpPr bwMode="auto">
          <a:xfrm>
            <a:off x="394846" y="3481764"/>
            <a:ext cx="266088" cy="266074"/>
            <a:chOff x="1320" y="7559"/>
            <a:chExt cx="447" cy="447"/>
          </a:xfrm>
          <a:solidFill>
            <a:schemeClr val="tx2"/>
          </a:solidFill>
        </p:grpSpPr>
        <p:sp>
          <p:nvSpPr>
            <p:cNvPr id="137" name="Freeform 6"/>
            <p:cNvSpPr>
              <a:spLocks noEditPoints="1"/>
            </p:cNvSpPr>
            <p:nvPr/>
          </p:nvSpPr>
          <p:spPr bwMode="auto">
            <a:xfrm>
              <a:off x="1469" y="7559"/>
              <a:ext cx="298" cy="297"/>
            </a:xfrm>
            <a:custGeom>
              <a:avLst/>
              <a:gdLst>
                <a:gd name="T0" fmla="*/ 1045 w 2385"/>
                <a:gd name="T1" fmla="*/ 182 h 2383"/>
                <a:gd name="T2" fmla="*/ 834 w 2385"/>
                <a:gd name="T3" fmla="*/ 235 h 2383"/>
                <a:gd name="T4" fmla="*/ 640 w 2385"/>
                <a:gd name="T5" fmla="*/ 332 h 2383"/>
                <a:gd name="T6" fmla="*/ 469 w 2385"/>
                <a:gd name="T7" fmla="*/ 470 h 2383"/>
                <a:gd name="T8" fmla="*/ 328 w 2385"/>
                <a:gd name="T9" fmla="*/ 646 h 2383"/>
                <a:gd name="T10" fmla="*/ 231 w 2385"/>
                <a:gd name="T11" fmla="*/ 842 h 2383"/>
                <a:gd name="T12" fmla="*/ 180 w 2385"/>
                <a:gd name="T13" fmla="*/ 1050 h 2383"/>
                <a:gd name="T14" fmla="*/ 172 w 2385"/>
                <a:gd name="T15" fmla="*/ 1263 h 2383"/>
                <a:gd name="T16" fmla="*/ 209 w 2385"/>
                <a:gd name="T17" fmla="*/ 1474 h 2383"/>
                <a:gd name="T18" fmla="*/ 291 w 2385"/>
                <a:gd name="T19" fmla="*/ 1675 h 2383"/>
                <a:gd name="T20" fmla="*/ 417 w 2385"/>
                <a:gd name="T21" fmla="*/ 1859 h 2383"/>
                <a:gd name="T22" fmla="*/ 580 w 2385"/>
                <a:gd name="T23" fmla="*/ 2011 h 2383"/>
                <a:gd name="T24" fmla="*/ 767 w 2385"/>
                <a:gd name="T25" fmla="*/ 2122 h 2383"/>
                <a:gd name="T26" fmla="*/ 972 w 2385"/>
                <a:gd name="T27" fmla="*/ 2190 h 2383"/>
                <a:gd name="T28" fmla="*/ 1191 w 2385"/>
                <a:gd name="T29" fmla="*/ 2213 h 2383"/>
                <a:gd name="T30" fmla="*/ 1410 w 2385"/>
                <a:gd name="T31" fmla="*/ 2190 h 2383"/>
                <a:gd name="T32" fmla="*/ 1616 w 2385"/>
                <a:gd name="T33" fmla="*/ 2122 h 2383"/>
                <a:gd name="T34" fmla="*/ 1803 w 2385"/>
                <a:gd name="T35" fmla="*/ 2011 h 2383"/>
                <a:gd name="T36" fmla="*/ 1965 w 2385"/>
                <a:gd name="T37" fmla="*/ 1860 h 2383"/>
                <a:gd name="T38" fmla="*/ 2089 w 2385"/>
                <a:gd name="T39" fmla="*/ 1681 h 2383"/>
                <a:gd name="T40" fmla="*/ 2172 w 2385"/>
                <a:gd name="T41" fmla="*/ 1481 h 2383"/>
                <a:gd name="T42" fmla="*/ 2211 w 2385"/>
                <a:gd name="T43" fmla="*/ 1267 h 2383"/>
                <a:gd name="T44" fmla="*/ 2203 w 2385"/>
                <a:gd name="T45" fmla="*/ 1045 h 2383"/>
                <a:gd name="T46" fmla="*/ 2149 w 2385"/>
                <a:gd name="T47" fmla="*/ 835 h 2383"/>
                <a:gd name="T48" fmla="*/ 2053 w 2385"/>
                <a:gd name="T49" fmla="*/ 641 h 2383"/>
                <a:gd name="T50" fmla="*/ 1914 w 2385"/>
                <a:gd name="T51" fmla="*/ 470 h 2383"/>
                <a:gd name="T52" fmla="*/ 1743 w 2385"/>
                <a:gd name="T53" fmla="*/ 332 h 2383"/>
                <a:gd name="T54" fmla="*/ 1549 w 2385"/>
                <a:gd name="T55" fmla="*/ 235 h 2383"/>
                <a:gd name="T56" fmla="*/ 1338 w 2385"/>
                <a:gd name="T57" fmla="*/ 182 h 2383"/>
                <a:gd name="T58" fmla="*/ 1191 w 2385"/>
                <a:gd name="T59" fmla="*/ 0 h 2383"/>
                <a:gd name="T60" fmla="*/ 1447 w 2385"/>
                <a:gd name="T61" fmla="*/ 28 h 2383"/>
                <a:gd name="T62" fmla="*/ 1687 w 2385"/>
                <a:gd name="T63" fmla="*/ 107 h 2383"/>
                <a:gd name="T64" fmla="*/ 1905 w 2385"/>
                <a:gd name="T65" fmla="*/ 237 h 2383"/>
                <a:gd name="T66" fmla="*/ 2093 w 2385"/>
                <a:gd name="T67" fmla="*/ 412 h 2383"/>
                <a:gd name="T68" fmla="*/ 2239 w 2385"/>
                <a:gd name="T69" fmla="*/ 622 h 2383"/>
                <a:gd name="T70" fmla="*/ 2336 w 2385"/>
                <a:gd name="T71" fmla="*/ 855 h 2383"/>
                <a:gd name="T72" fmla="*/ 2381 w 2385"/>
                <a:gd name="T73" fmla="*/ 1106 h 2383"/>
                <a:gd name="T74" fmla="*/ 2372 w 2385"/>
                <a:gd name="T75" fmla="*/ 1363 h 2383"/>
                <a:gd name="T76" fmla="*/ 2310 w 2385"/>
                <a:gd name="T77" fmla="*/ 1609 h 2383"/>
                <a:gd name="T78" fmla="*/ 2195 w 2385"/>
                <a:gd name="T79" fmla="*/ 1835 h 2383"/>
                <a:gd name="T80" fmla="*/ 2035 w 2385"/>
                <a:gd name="T81" fmla="*/ 2035 h 2383"/>
                <a:gd name="T82" fmla="*/ 1835 w 2385"/>
                <a:gd name="T83" fmla="*/ 2196 h 2383"/>
                <a:gd name="T84" fmla="*/ 1609 w 2385"/>
                <a:gd name="T85" fmla="*/ 2309 h 2383"/>
                <a:gd name="T86" fmla="*/ 1362 w 2385"/>
                <a:gd name="T87" fmla="*/ 2371 h 2383"/>
                <a:gd name="T88" fmla="*/ 1105 w 2385"/>
                <a:gd name="T89" fmla="*/ 2381 h 2383"/>
                <a:gd name="T90" fmla="*/ 854 w 2385"/>
                <a:gd name="T91" fmla="*/ 2336 h 2383"/>
                <a:gd name="T92" fmla="*/ 621 w 2385"/>
                <a:gd name="T93" fmla="*/ 2240 h 2383"/>
                <a:gd name="T94" fmla="*/ 412 w 2385"/>
                <a:gd name="T95" fmla="*/ 2094 h 2383"/>
                <a:gd name="T96" fmla="*/ 237 w 2385"/>
                <a:gd name="T97" fmla="*/ 1908 h 2383"/>
                <a:gd name="T98" fmla="*/ 111 w 2385"/>
                <a:gd name="T99" fmla="*/ 1696 h 2383"/>
                <a:gd name="T100" fmla="*/ 31 w 2385"/>
                <a:gd name="T101" fmla="*/ 1469 h 2383"/>
                <a:gd name="T102" fmla="*/ 0 w 2385"/>
                <a:gd name="T103" fmla="*/ 1231 h 2383"/>
                <a:gd name="T104" fmla="*/ 16 w 2385"/>
                <a:gd name="T105" fmla="*/ 994 h 2383"/>
                <a:gd name="T106" fmla="*/ 79 w 2385"/>
                <a:gd name="T107" fmla="*/ 763 h 2383"/>
                <a:gd name="T108" fmla="*/ 190 w 2385"/>
                <a:gd name="T109" fmla="*/ 545 h 2383"/>
                <a:gd name="T110" fmla="*/ 348 w 2385"/>
                <a:gd name="T111" fmla="*/ 350 h 2383"/>
                <a:gd name="T112" fmla="*/ 548 w 2385"/>
                <a:gd name="T113" fmla="*/ 188 h 2383"/>
                <a:gd name="T114" fmla="*/ 774 w 2385"/>
                <a:gd name="T115" fmla="*/ 75 h 2383"/>
                <a:gd name="T116" fmla="*/ 1019 w 2385"/>
                <a:gd name="T117" fmla="*/ 12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85" h="2383">
                  <a:moveTo>
                    <a:pt x="1191" y="171"/>
                  </a:moveTo>
                  <a:lnTo>
                    <a:pt x="1117" y="174"/>
                  </a:lnTo>
                  <a:lnTo>
                    <a:pt x="1045" y="182"/>
                  </a:lnTo>
                  <a:lnTo>
                    <a:pt x="972" y="195"/>
                  </a:lnTo>
                  <a:lnTo>
                    <a:pt x="902" y="212"/>
                  </a:lnTo>
                  <a:lnTo>
                    <a:pt x="834" y="235"/>
                  </a:lnTo>
                  <a:lnTo>
                    <a:pt x="767" y="263"/>
                  </a:lnTo>
                  <a:lnTo>
                    <a:pt x="702" y="295"/>
                  </a:lnTo>
                  <a:lnTo>
                    <a:pt x="640" y="332"/>
                  </a:lnTo>
                  <a:lnTo>
                    <a:pt x="580" y="374"/>
                  </a:lnTo>
                  <a:lnTo>
                    <a:pt x="523" y="420"/>
                  </a:lnTo>
                  <a:lnTo>
                    <a:pt x="469" y="470"/>
                  </a:lnTo>
                  <a:lnTo>
                    <a:pt x="417" y="525"/>
                  </a:lnTo>
                  <a:lnTo>
                    <a:pt x="370" y="585"/>
                  </a:lnTo>
                  <a:lnTo>
                    <a:pt x="328" y="646"/>
                  </a:lnTo>
                  <a:lnTo>
                    <a:pt x="291" y="709"/>
                  </a:lnTo>
                  <a:lnTo>
                    <a:pt x="259" y="775"/>
                  </a:lnTo>
                  <a:lnTo>
                    <a:pt x="231" y="842"/>
                  </a:lnTo>
                  <a:lnTo>
                    <a:pt x="209" y="910"/>
                  </a:lnTo>
                  <a:lnTo>
                    <a:pt x="192" y="980"/>
                  </a:lnTo>
                  <a:lnTo>
                    <a:pt x="180" y="1050"/>
                  </a:lnTo>
                  <a:lnTo>
                    <a:pt x="172" y="1121"/>
                  </a:lnTo>
                  <a:lnTo>
                    <a:pt x="170" y="1192"/>
                  </a:lnTo>
                  <a:lnTo>
                    <a:pt x="172" y="1263"/>
                  </a:lnTo>
                  <a:lnTo>
                    <a:pt x="180" y="1335"/>
                  </a:lnTo>
                  <a:lnTo>
                    <a:pt x="192" y="1405"/>
                  </a:lnTo>
                  <a:lnTo>
                    <a:pt x="209" y="1474"/>
                  </a:lnTo>
                  <a:lnTo>
                    <a:pt x="231" y="1543"/>
                  </a:lnTo>
                  <a:lnTo>
                    <a:pt x="259" y="1610"/>
                  </a:lnTo>
                  <a:lnTo>
                    <a:pt x="291" y="1675"/>
                  </a:lnTo>
                  <a:lnTo>
                    <a:pt x="328" y="1739"/>
                  </a:lnTo>
                  <a:lnTo>
                    <a:pt x="370" y="1800"/>
                  </a:lnTo>
                  <a:lnTo>
                    <a:pt x="417" y="1859"/>
                  </a:lnTo>
                  <a:lnTo>
                    <a:pt x="469" y="1915"/>
                  </a:lnTo>
                  <a:lnTo>
                    <a:pt x="523" y="1965"/>
                  </a:lnTo>
                  <a:lnTo>
                    <a:pt x="580" y="2011"/>
                  </a:lnTo>
                  <a:lnTo>
                    <a:pt x="640" y="2053"/>
                  </a:lnTo>
                  <a:lnTo>
                    <a:pt x="702" y="2089"/>
                  </a:lnTo>
                  <a:lnTo>
                    <a:pt x="767" y="2122"/>
                  </a:lnTo>
                  <a:lnTo>
                    <a:pt x="834" y="2150"/>
                  </a:lnTo>
                  <a:lnTo>
                    <a:pt x="902" y="2173"/>
                  </a:lnTo>
                  <a:lnTo>
                    <a:pt x="972" y="2190"/>
                  </a:lnTo>
                  <a:lnTo>
                    <a:pt x="1045" y="2203"/>
                  </a:lnTo>
                  <a:lnTo>
                    <a:pt x="1117" y="2211"/>
                  </a:lnTo>
                  <a:lnTo>
                    <a:pt x="1191" y="2213"/>
                  </a:lnTo>
                  <a:lnTo>
                    <a:pt x="1266" y="2211"/>
                  </a:lnTo>
                  <a:lnTo>
                    <a:pt x="1338" y="2203"/>
                  </a:lnTo>
                  <a:lnTo>
                    <a:pt x="1410" y="2190"/>
                  </a:lnTo>
                  <a:lnTo>
                    <a:pt x="1480" y="2173"/>
                  </a:lnTo>
                  <a:lnTo>
                    <a:pt x="1549" y="2150"/>
                  </a:lnTo>
                  <a:lnTo>
                    <a:pt x="1616" y="2122"/>
                  </a:lnTo>
                  <a:lnTo>
                    <a:pt x="1680" y="2089"/>
                  </a:lnTo>
                  <a:lnTo>
                    <a:pt x="1743" y="2053"/>
                  </a:lnTo>
                  <a:lnTo>
                    <a:pt x="1803" y="2011"/>
                  </a:lnTo>
                  <a:lnTo>
                    <a:pt x="1860" y="1965"/>
                  </a:lnTo>
                  <a:lnTo>
                    <a:pt x="1914" y="1915"/>
                  </a:lnTo>
                  <a:lnTo>
                    <a:pt x="1965" y="1860"/>
                  </a:lnTo>
                  <a:lnTo>
                    <a:pt x="2011" y="1803"/>
                  </a:lnTo>
                  <a:lnTo>
                    <a:pt x="2053" y="1743"/>
                  </a:lnTo>
                  <a:lnTo>
                    <a:pt x="2089" y="1681"/>
                  </a:lnTo>
                  <a:lnTo>
                    <a:pt x="2122" y="1616"/>
                  </a:lnTo>
                  <a:lnTo>
                    <a:pt x="2149" y="1550"/>
                  </a:lnTo>
                  <a:lnTo>
                    <a:pt x="2172" y="1481"/>
                  </a:lnTo>
                  <a:lnTo>
                    <a:pt x="2190" y="1410"/>
                  </a:lnTo>
                  <a:lnTo>
                    <a:pt x="2203" y="1339"/>
                  </a:lnTo>
                  <a:lnTo>
                    <a:pt x="2211" y="1267"/>
                  </a:lnTo>
                  <a:lnTo>
                    <a:pt x="2213" y="1192"/>
                  </a:lnTo>
                  <a:lnTo>
                    <a:pt x="2211" y="1118"/>
                  </a:lnTo>
                  <a:lnTo>
                    <a:pt x="2203" y="1045"/>
                  </a:lnTo>
                  <a:lnTo>
                    <a:pt x="2190" y="973"/>
                  </a:lnTo>
                  <a:lnTo>
                    <a:pt x="2172" y="903"/>
                  </a:lnTo>
                  <a:lnTo>
                    <a:pt x="2149" y="835"/>
                  </a:lnTo>
                  <a:lnTo>
                    <a:pt x="2122" y="768"/>
                  </a:lnTo>
                  <a:lnTo>
                    <a:pt x="2089" y="703"/>
                  </a:lnTo>
                  <a:lnTo>
                    <a:pt x="2053" y="641"/>
                  </a:lnTo>
                  <a:lnTo>
                    <a:pt x="2011" y="581"/>
                  </a:lnTo>
                  <a:lnTo>
                    <a:pt x="1965" y="524"/>
                  </a:lnTo>
                  <a:lnTo>
                    <a:pt x="1914" y="470"/>
                  </a:lnTo>
                  <a:lnTo>
                    <a:pt x="1860" y="420"/>
                  </a:lnTo>
                  <a:lnTo>
                    <a:pt x="1803" y="374"/>
                  </a:lnTo>
                  <a:lnTo>
                    <a:pt x="1743" y="332"/>
                  </a:lnTo>
                  <a:lnTo>
                    <a:pt x="1680" y="295"/>
                  </a:lnTo>
                  <a:lnTo>
                    <a:pt x="1616" y="263"/>
                  </a:lnTo>
                  <a:lnTo>
                    <a:pt x="1549" y="235"/>
                  </a:lnTo>
                  <a:lnTo>
                    <a:pt x="1480" y="212"/>
                  </a:lnTo>
                  <a:lnTo>
                    <a:pt x="1410" y="195"/>
                  </a:lnTo>
                  <a:lnTo>
                    <a:pt x="1338" y="182"/>
                  </a:lnTo>
                  <a:lnTo>
                    <a:pt x="1266" y="174"/>
                  </a:lnTo>
                  <a:lnTo>
                    <a:pt x="1191" y="171"/>
                  </a:lnTo>
                  <a:close/>
                  <a:moveTo>
                    <a:pt x="1191" y="0"/>
                  </a:moveTo>
                  <a:lnTo>
                    <a:pt x="1278" y="4"/>
                  </a:lnTo>
                  <a:lnTo>
                    <a:pt x="1362" y="12"/>
                  </a:lnTo>
                  <a:lnTo>
                    <a:pt x="1447" y="28"/>
                  </a:lnTo>
                  <a:lnTo>
                    <a:pt x="1528" y="49"/>
                  </a:lnTo>
                  <a:lnTo>
                    <a:pt x="1609" y="75"/>
                  </a:lnTo>
                  <a:lnTo>
                    <a:pt x="1687" y="107"/>
                  </a:lnTo>
                  <a:lnTo>
                    <a:pt x="1762" y="145"/>
                  </a:lnTo>
                  <a:lnTo>
                    <a:pt x="1835" y="188"/>
                  </a:lnTo>
                  <a:lnTo>
                    <a:pt x="1905" y="237"/>
                  </a:lnTo>
                  <a:lnTo>
                    <a:pt x="1971" y="290"/>
                  </a:lnTo>
                  <a:lnTo>
                    <a:pt x="2035" y="350"/>
                  </a:lnTo>
                  <a:lnTo>
                    <a:pt x="2093" y="412"/>
                  </a:lnTo>
                  <a:lnTo>
                    <a:pt x="2147" y="479"/>
                  </a:lnTo>
                  <a:lnTo>
                    <a:pt x="2195" y="549"/>
                  </a:lnTo>
                  <a:lnTo>
                    <a:pt x="2239" y="622"/>
                  </a:lnTo>
                  <a:lnTo>
                    <a:pt x="2277" y="698"/>
                  </a:lnTo>
                  <a:lnTo>
                    <a:pt x="2310" y="775"/>
                  </a:lnTo>
                  <a:lnTo>
                    <a:pt x="2336" y="855"/>
                  </a:lnTo>
                  <a:lnTo>
                    <a:pt x="2357" y="937"/>
                  </a:lnTo>
                  <a:lnTo>
                    <a:pt x="2372" y="1021"/>
                  </a:lnTo>
                  <a:lnTo>
                    <a:pt x="2381" y="1106"/>
                  </a:lnTo>
                  <a:lnTo>
                    <a:pt x="2385" y="1192"/>
                  </a:lnTo>
                  <a:lnTo>
                    <a:pt x="2381" y="1279"/>
                  </a:lnTo>
                  <a:lnTo>
                    <a:pt x="2372" y="1363"/>
                  </a:lnTo>
                  <a:lnTo>
                    <a:pt x="2357" y="1447"/>
                  </a:lnTo>
                  <a:lnTo>
                    <a:pt x="2336" y="1529"/>
                  </a:lnTo>
                  <a:lnTo>
                    <a:pt x="2310" y="1609"/>
                  </a:lnTo>
                  <a:lnTo>
                    <a:pt x="2277" y="1687"/>
                  </a:lnTo>
                  <a:lnTo>
                    <a:pt x="2239" y="1763"/>
                  </a:lnTo>
                  <a:lnTo>
                    <a:pt x="2195" y="1835"/>
                  </a:lnTo>
                  <a:lnTo>
                    <a:pt x="2147" y="1905"/>
                  </a:lnTo>
                  <a:lnTo>
                    <a:pt x="2093" y="1972"/>
                  </a:lnTo>
                  <a:lnTo>
                    <a:pt x="2035" y="2035"/>
                  </a:lnTo>
                  <a:lnTo>
                    <a:pt x="1971" y="2094"/>
                  </a:lnTo>
                  <a:lnTo>
                    <a:pt x="1905" y="2147"/>
                  </a:lnTo>
                  <a:lnTo>
                    <a:pt x="1835" y="2196"/>
                  </a:lnTo>
                  <a:lnTo>
                    <a:pt x="1762" y="2240"/>
                  </a:lnTo>
                  <a:lnTo>
                    <a:pt x="1687" y="2277"/>
                  </a:lnTo>
                  <a:lnTo>
                    <a:pt x="1609" y="2309"/>
                  </a:lnTo>
                  <a:lnTo>
                    <a:pt x="1528" y="2336"/>
                  </a:lnTo>
                  <a:lnTo>
                    <a:pt x="1447" y="2357"/>
                  </a:lnTo>
                  <a:lnTo>
                    <a:pt x="1362" y="2371"/>
                  </a:lnTo>
                  <a:lnTo>
                    <a:pt x="1278" y="2381"/>
                  </a:lnTo>
                  <a:lnTo>
                    <a:pt x="1191" y="2383"/>
                  </a:lnTo>
                  <a:lnTo>
                    <a:pt x="1105" y="2381"/>
                  </a:lnTo>
                  <a:lnTo>
                    <a:pt x="1019" y="2371"/>
                  </a:lnTo>
                  <a:lnTo>
                    <a:pt x="936" y="2357"/>
                  </a:lnTo>
                  <a:lnTo>
                    <a:pt x="854" y="2336"/>
                  </a:lnTo>
                  <a:lnTo>
                    <a:pt x="774" y="2309"/>
                  </a:lnTo>
                  <a:lnTo>
                    <a:pt x="696" y="2277"/>
                  </a:lnTo>
                  <a:lnTo>
                    <a:pt x="621" y="2240"/>
                  </a:lnTo>
                  <a:lnTo>
                    <a:pt x="548" y="2196"/>
                  </a:lnTo>
                  <a:lnTo>
                    <a:pt x="478" y="2147"/>
                  </a:lnTo>
                  <a:lnTo>
                    <a:pt x="412" y="2094"/>
                  </a:lnTo>
                  <a:lnTo>
                    <a:pt x="348" y="2035"/>
                  </a:lnTo>
                  <a:lnTo>
                    <a:pt x="290" y="1973"/>
                  </a:lnTo>
                  <a:lnTo>
                    <a:pt x="237" y="1908"/>
                  </a:lnTo>
                  <a:lnTo>
                    <a:pt x="190" y="1840"/>
                  </a:lnTo>
                  <a:lnTo>
                    <a:pt x="148" y="1770"/>
                  </a:lnTo>
                  <a:lnTo>
                    <a:pt x="111" y="1696"/>
                  </a:lnTo>
                  <a:lnTo>
                    <a:pt x="79" y="1622"/>
                  </a:lnTo>
                  <a:lnTo>
                    <a:pt x="52" y="1546"/>
                  </a:lnTo>
                  <a:lnTo>
                    <a:pt x="31" y="1469"/>
                  </a:lnTo>
                  <a:lnTo>
                    <a:pt x="16" y="1391"/>
                  </a:lnTo>
                  <a:lnTo>
                    <a:pt x="5" y="1312"/>
                  </a:lnTo>
                  <a:lnTo>
                    <a:pt x="0" y="1231"/>
                  </a:lnTo>
                  <a:lnTo>
                    <a:pt x="0" y="1152"/>
                  </a:lnTo>
                  <a:lnTo>
                    <a:pt x="5" y="1073"/>
                  </a:lnTo>
                  <a:lnTo>
                    <a:pt x="16" y="994"/>
                  </a:lnTo>
                  <a:lnTo>
                    <a:pt x="31" y="915"/>
                  </a:lnTo>
                  <a:lnTo>
                    <a:pt x="52" y="838"/>
                  </a:lnTo>
                  <a:lnTo>
                    <a:pt x="79" y="763"/>
                  </a:lnTo>
                  <a:lnTo>
                    <a:pt x="111" y="688"/>
                  </a:lnTo>
                  <a:lnTo>
                    <a:pt x="148" y="615"/>
                  </a:lnTo>
                  <a:lnTo>
                    <a:pt x="190" y="545"/>
                  </a:lnTo>
                  <a:lnTo>
                    <a:pt x="237" y="477"/>
                  </a:lnTo>
                  <a:lnTo>
                    <a:pt x="290" y="412"/>
                  </a:lnTo>
                  <a:lnTo>
                    <a:pt x="348" y="350"/>
                  </a:lnTo>
                  <a:lnTo>
                    <a:pt x="412" y="290"/>
                  </a:lnTo>
                  <a:lnTo>
                    <a:pt x="478" y="237"/>
                  </a:lnTo>
                  <a:lnTo>
                    <a:pt x="548" y="188"/>
                  </a:lnTo>
                  <a:lnTo>
                    <a:pt x="621" y="145"/>
                  </a:lnTo>
                  <a:lnTo>
                    <a:pt x="696" y="107"/>
                  </a:lnTo>
                  <a:lnTo>
                    <a:pt x="774" y="75"/>
                  </a:lnTo>
                  <a:lnTo>
                    <a:pt x="854" y="49"/>
                  </a:lnTo>
                  <a:lnTo>
                    <a:pt x="936" y="28"/>
                  </a:lnTo>
                  <a:lnTo>
                    <a:pt x="1019" y="12"/>
                  </a:lnTo>
                  <a:lnTo>
                    <a:pt x="1105" y="4"/>
                  </a:lnTo>
                  <a:lnTo>
                    <a:pt x="1191"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38" name="Freeform 7"/>
            <p:cNvSpPr>
              <a:spLocks/>
            </p:cNvSpPr>
            <p:nvPr/>
          </p:nvSpPr>
          <p:spPr bwMode="auto">
            <a:xfrm>
              <a:off x="1488" y="7799"/>
              <a:ext cx="38" cy="39"/>
            </a:xfrm>
            <a:custGeom>
              <a:avLst/>
              <a:gdLst>
                <a:gd name="T0" fmla="*/ 212 w 307"/>
                <a:gd name="T1" fmla="*/ 0 h 307"/>
                <a:gd name="T2" fmla="*/ 231 w 307"/>
                <a:gd name="T3" fmla="*/ 0 h 307"/>
                <a:gd name="T4" fmla="*/ 249 w 307"/>
                <a:gd name="T5" fmla="*/ 4 h 307"/>
                <a:gd name="T6" fmla="*/ 267 w 307"/>
                <a:gd name="T7" fmla="*/ 13 h 307"/>
                <a:gd name="T8" fmla="*/ 282 w 307"/>
                <a:gd name="T9" fmla="*/ 25 h 307"/>
                <a:gd name="T10" fmla="*/ 294 w 307"/>
                <a:gd name="T11" fmla="*/ 40 h 307"/>
                <a:gd name="T12" fmla="*/ 302 w 307"/>
                <a:gd name="T13" fmla="*/ 57 h 307"/>
                <a:gd name="T14" fmla="*/ 307 w 307"/>
                <a:gd name="T15" fmla="*/ 75 h 307"/>
                <a:gd name="T16" fmla="*/ 307 w 307"/>
                <a:gd name="T17" fmla="*/ 94 h 307"/>
                <a:gd name="T18" fmla="*/ 302 w 307"/>
                <a:gd name="T19" fmla="*/ 113 h 307"/>
                <a:gd name="T20" fmla="*/ 294 w 307"/>
                <a:gd name="T21" fmla="*/ 129 h 307"/>
                <a:gd name="T22" fmla="*/ 282 w 307"/>
                <a:gd name="T23" fmla="*/ 145 h 307"/>
                <a:gd name="T24" fmla="*/ 146 w 307"/>
                <a:gd name="T25" fmla="*/ 282 h 307"/>
                <a:gd name="T26" fmla="*/ 132 w 307"/>
                <a:gd name="T27" fmla="*/ 293 h 307"/>
                <a:gd name="T28" fmla="*/ 118 w 307"/>
                <a:gd name="T29" fmla="*/ 301 h 307"/>
                <a:gd name="T30" fmla="*/ 101 w 307"/>
                <a:gd name="T31" fmla="*/ 305 h 307"/>
                <a:gd name="T32" fmla="*/ 86 w 307"/>
                <a:gd name="T33" fmla="*/ 307 h 307"/>
                <a:gd name="T34" fmla="*/ 69 w 307"/>
                <a:gd name="T35" fmla="*/ 305 h 307"/>
                <a:gd name="T36" fmla="*/ 53 w 307"/>
                <a:gd name="T37" fmla="*/ 301 h 307"/>
                <a:gd name="T38" fmla="*/ 38 w 307"/>
                <a:gd name="T39" fmla="*/ 293 h 307"/>
                <a:gd name="T40" fmla="*/ 25 w 307"/>
                <a:gd name="T41" fmla="*/ 282 h 307"/>
                <a:gd name="T42" fmla="*/ 13 w 307"/>
                <a:gd name="T43" fmla="*/ 267 h 307"/>
                <a:gd name="T44" fmla="*/ 4 w 307"/>
                <a:gd name="T45" fmla="*/ 249 h 307"/>
                <a:gd name="T46" fmla="*/ 0 w 307"/>
                <a:gd name="T47" fmla="*/ 231 h 307"/>
                <a:gd name="T48" fmla="*/ 0 w 307"/>
                <a:gd name="T49" fmla="*/ 213 h 307"/>
                <a:gd name="T50" fmla="*/ 4 w 307"/>
                <a:gd name="T51" fmla="*/ 194 h 307"/>
                <a:gd name="T52" fmla="*/ 13 w 307"/>
                <a:gd name="T53" fmla="*/ 177 h 307"/>
                <a:gd name="T54" fmla="*/ 25 w 307"/>
                <a:gd name="T55" fmla="*/ 161 h 307"/>
                <a:gd name="T56" fmla="*/ 161 w 307"/>
                <a:gd name="T57" fmla="*/ 25 h 307"/>
                <a:gd name="T58" fmla="*/ 177 w 307"/>
                <a:gd name="T59" fmla="*/ 13 h 307"/>
                <a:gd name="T60" fmla="*/ 194 w 307"/>
                <a:gd name="T61" fmla="*/ 4 h 307"/>
                <a:gd name="T62" fmla="*/ 212 w 307"/>
                <a:gd name="T6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 h="307">
                  <a:moveTo>
                    <a:pt x="212" y="0"/>
                  </a:moveTo>
                  <a:lnTo>
                    <a:pt x="231" y="0"/>
                  </a:lnTo>
                  <a:lnTo>
                    <a:pt x="249" y="4"/>
                  </a:lnTo>
                  <a:lnTo>
                    <a:pt x="267" y="13"/>
                  </a:lnTo>
                  <a:lnTo>
                    <a:pt x="282" y="25"/>
                  </a:lnTo>
                  <a:lnTo>
                    <a:pt x="294" y="40"/>
                  </a:lnTo>
                  <a:lnTo>
                    <a:pt x="302" y="57"/>
                  </a:lnTo>
                  <a:lnTo>
                    <a:pt x="307" y="75"/>
                  </a:lnTo>
                  <a:lnTo>
                    <a:pt x="307" y="94"/>
                  </a:lnTo>
                  <a:lnTo>
                    <a:pt x="302" y="113"/>
                  </a:lnTo>
                  <a:lnTo>
                    <a:pt x="294" y="129"/>
                  </a:lnTo>
                  <a:lnTo>
                    <a:pt x="282" y="145"/>
                  </a:lnTo>
                  <a:lnTo>
                    <a:pt x="146" y="282"/>
                  </a:lnTo>
                  <a:lnTo>
                    <a:pt x="132" y="293"/>
                  </a:lnTo>
                  <a:lnTo>
                    <a:pt x="118" y="301"/>
                  </a:lnTo>
                  <a:lnTo>
                    <a:pt x="101" y="305"/>
                  </a:lnTo>
                  <a:lnTo>
                    <a:pt x="86" y="307"/>
                  </a:lnTo>
                  <a:lnTo>
                    <a:pt x="69" y="305"/>
                  </a:lnTo>
                  <a:lnTo>
                    <a:pt x="53" y="301"/>
                  </a:lnTo>
                  <a:lnTo>
                    <a:pt x="38" y="293"/>
                  </a:lnTo>
                  <a:lnTo>
                    <a:pt x="25" y="282"/>
                  </a:lnTo>
                  <a:lnTo>
                    <a:pt x="13" y="267"/>
                  </a:lnTo>
                  <a:lnTo>
                    <a:pt x="4" y="249"/>
                  </a:lnTo>
                  <a:lnTo>
                    <a:pt x="0" y="231"/>
                  </a:lnTo>
                  <a:lnTo>
                    <a:pt x="0" y="213"/>
                  </a:lnTo>
                  <a:lnTo>
                    <a:pt x="4" y="194"/>
                  </a:lnTo>
                  <a:lnTo>
                    <a:pt x="13" y="177"/>
                  </a:lnTo>
                  <a:lnTo>
                    <a:pt x="25" y="161"/>
                  </a:lnTo>
                  <a:lnTo>
                    <a:pt x="161" y="25"/>
                  </a:lnTo>
                  <a:lnTo>
                    <a:pt x="177" y="13"/>
                  </a:lnTo>
                  <a:lnTo>
                    <a:pt x="194" y="4"/>
                  </a:lnTo>
                  <a:lnTo>
                    <a:pt x="212"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39" name="Freeform 8"/>
            <p:cNvSpPr>
              <a:spLocks noEditPoints="1"/>
            </p:cNvSpPr>
            <p:nvPr/>
          </p:nvSpPr>
          <p:spPr bwMode="auto">
            <a:xfrm>
              <a:off x="1320" y="7810"/>
              <a:ext cx="195" cy="196"/>
            </a:xfrm>
            <a:custGeom>
              <a:avLst/>
              <a:gdLst>
                <a:gd name="T0" fmla="*/ 1087 w 1564"/>
                <a:gd name="T1" fmla="*/ 174 h 1563"/>
                <a:gd name="T2" fmla="*/ 1019 w 1564"/>
                <a:gd name="T3" fmla="*/ 191 h 1563"/>
                <a:gd name="T4" fmla="*/ 957 w 1564"/>
                <a:gd name="T5" fmla="*/ 228 h 1563"/>
                <a:gd name="T6" fmla="*/ 250 w 1564"/>
                <a:gd name="T7" fmla="*/ 931 h 1563"/>
                <a:gd name="T8" fmla="*/ 208 w 1564"/>
                <a:gd name="T9" fmla="*/ 987 h 1563"/>
                <a:gd name="T10" fmla="*/ 180 w 1564"/>
                <a:gd name="T11" fmla="*/ 1051 h 1563"/>
                <a:gd name="T12" fmla="*/ 171 w 1564"/>
                <a:gd name="T13" fmla="*/ 1122 h 1563"/>
                <a:gd name="T14" fmla="*/ 180 w 1564"/>
                <a:gd name="T15" fmla="*/ 1192 h 1563"/>
                <a:gd name="T16" fmla="*/ 208 w 1564"/>
                <a:gd name="T17" fmla="*/ 1257 h 1563"/>
                <a:gd name="T18" fmla="*/ 250 w 1564"/>
                <a:gd name="T19" fmla="*/ 1314 h 1563"/>
                <a:gd name="T20" fmla="*/ 307 w 1564"/>
                <a:gd name="T21" fmla="*/ 1357 h 1563"/>
                <a:gd name="T22" fmla="*/ 371 w 1564"/>
                <a:gd name="T23" fmla="*/ 1384 h 1563"/>
                <a:gd name="T24" fmla="*/ 442 w 1564"/>
                <a:gd name="T25" fmla="*/ 1393 h 1563"/>
                <a:gd name="T26" fmla="*/ 513 w 1564"/>
                <a:gd name="T27" fmla="*/ 1384 h 1563"/>
                <a:gd name="T28" fmla="*/ 578 w 1564"/>
                <a:gd name="T29" fmla="*/ 1357 h 1563"/>
                <a:gd name="T30" fmla="*/ 634 w 1564"/>
                <a:gd name="T31" fmla="*/ 1314 h 1563"/>
                <a:gd name="T32" fmla="*/ 1340 w 1564"/>
                <a:gd name="T33" fmla="*/ 603 h 1563"/>
                <a:gd name="T34" fmla="*/ 1377 w 1564"/>
                <a:gd name="T35" fmla="*/ 535 h 1563"/>
                <a:gd name="T36" fmla="*/ 1392 w 1564"/>
                <a:gd name="T37" fmla="*/ 462 h 1563"/>
                <a:gd name="T38" fmla="*/ 1387 w 1564"/>
                <a:gd name="T39" fmla="*/ 386 h 1563"/>
                <a:gd name="T40" fmla="*/ 1361 w 1564"/>
                <a:gd name="T41" fmla="*/ 314 h 1563"/>
                <a:gd name="T42" fmla="*/ 1313 w 1564"/>
                <a:gd name="T43" fmla="*/ 251 h 1563"/>
                <a:gd name="T44" fmla="*/ 1257 w 1564"/>
                <a:gd name="T45" fmla="*/ 208 h 1563"/>
                <a:gd name="T46" fmla="*/ 1192 w 1564"/>
                <a:gd name="T47" fmla="*/ 180 h 1563"/>
                <a:gd name="T48" fmla="*/ 1122 w 1564"/>
                <a:gd name="T49" fmla="*/ 172 h 1563"/>
                <a:gd name="T50" fmla="*/ 1173 w 1564"/>
                <a:gd name="T51" fmla="*/ 4 h 1563"/>
                <a:gd name="T52" fmla="*/ 1268 w 1564"/>
                <a:gd name="T53" fmla="*/ 26 h 1563"/>
                <a:gd name="T54" fmla="*/ 1357 w 1564"/>
                <a:gd name="T55" fmla="*/ 68 h 1563"/>
                <a:gd name="T56" fmla="*/ 1434 w 1564"/>
                <a:gd name="T57" fmla="*/ 130 h 1563"/>
                <a:gd name="T58" fmla="*/ 1498 w 1564"/>
                <a:gd name="T59" fmla="*/ 210 h 1563"/>
                <a:gd name="T60" fmla="*/ 1540 w 1564"/>
                <a:gd name="T61" fmla="*/ 299 h 1563"/>
                <a:gd name="T62" fmla="*/ 1561 w 1564"/>
                <a:gd name="T63" fmla="*/ 395 h 1563"/>
                <a:gd name="T64" fmla="*/ 1561 w 1564"/>
                <a:gd name="T65" fmla="*/ 491 h 1563"/>
                <a:gd name="T66" fmla="*/ 1540 w 1564"/>
                <a:gd name="T67" fmla="*/ 586 h 1563"/>
                <a:gd name="T68" fmla="*/ 1498 w 1564"/>
                <a:gd name="T69" fmla="*/ 675 h 1563"/>
                <a:gd name="T70" fmla="*/ 1434 w 1564"/>
                <a:gd name="T71" fmla="*/ 755 h 1563"/>
                <a:gd name="T72" fmla="*/ 718 w 1564"/>
                <a:gd name="T73" fmla="*/ 1468 h 1563"/>
                <a:gd name="T74" fmla="*/ 634 w 1564"/>
                <a:gd name="T75" fmla="*/ 1520 h 1563"/>
                <a:gd name="T76" fmla="*/ 541 w 1564"/>
                <a:gd name="T77" fmla="*/ 1552 h 1563"/>
                <a:gd name="T78" fmla="*/ 442 w 1564"/>
                <a:gd name="T79" fmla="*/ 1563 h 1563"/>
                <a:gd name="T80" fmla="*/ 343 w 1564"/>
                <a:gd name="T81" fmla="*/ 1552 h 1563"/>
                <a:gd name="T82" fmla="*/ 250 w 1564"/>
                <a:gd name="T83" fmla="*/ 1520 h 1563"/>
                <a:gd name="T84" fmla="*/ 167 w 1564"/>
                <a:gd name="T85" fmla="*/ 1468 h 1563"/>
                <a:gd name="T86" fmla="*/ 97 w 1564"/>
                <a:gd name="T87" fmla="*/ 1396 h 1563"/>
                <a:gd name="T88" fmla="*/ 44 w 1564"/>
                <a:gd name="T89" fmla="*/ 1313 h 1563"/>
                <a:gd name="T90" fmla="*/ 11 w 1564"/>
                <a:gd name="T91" fmla="*/ 1220 h 1563"/>
                <a:gd name="T92" fmla="*/ 0 w 1564"/>
                <a:gd name="T93" fmla="*/ 1122 h 1563"/>
                <a:gd name="T94" fmla="*/ 11 w 1564"/>
                <a:gd name="T95" fmla="*/ 1023 h 1563"/>
                <a:gd name="T96" fmla="*/ 44 w 1564"/>
                <a:gd name="T97" fmla="*/ 931 h 1563"/>
                <a:gd name="T98" fmla="*/ 97 w 1564"/>
                <a:gd name="T99" fmla="*/ 847 h 1563"/>
                <a:gd name="T100" fmla="*/ 810 w 1564"/>
                <a:gd name="T101" fmla="*/ 130 h 1563"/>
                <a:gd name="T102" fmla="*/ 888 w 1564"/>
                <a:gd name="T103" fmla="*/ 68 h 1563"/>
                <a:gd name="T104" fmla="*/ 976 w 1564"/>
                <a:gd name="T105" fmla="*/ 26 h 1563"/>
                <a:gd name="T106" fmla="*/ 1071 w 1564"/>
                <a:gd name="T107" fmla="*/ 4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64" h="1563">
                  <a:moveTo>
                    <a:pt x="1122" y="172"/>
                  </a:moveTo>
                  <a:lnTo>
                    <a:pt x="1087" y="174"/>
                  </a:lnTo>
                  <a:lnTo>
                    <a:pt x="1052" y="180"/>
                  </a:lnTo>
                  <a:lnTo>
                    <a:pt x="1019" y="191"/>
                  </a:lnTo>
                  <a:lnTo>
                    <a:pt x="987" y="208"/>
                  </a:lnTo>
                  <a:lnTo>
                    <a:pt x="957" y="228"/>
                  </a:lnTo>
                  <a:lnTo>
                    <a:pt x="931" y="251"/>
                  </a:lnTo>
                  <a:lnTo>
                    <a:pt x="250" y="931"/>
                  </a:lnTo>
                  <a:lnTo>
                    <a:pt x="226" y="957"/>
                  </a:lnTo>
                  <a:lnTo>
                    <a:pt x="208" y="987"/>
                  </a:lnTo>
                  <a:lnTo>
                    <a:pt x="191" y="1018"/>
                  </a:lnTo>
                  <a:lnTo>
                    <a:pt x="180" y="1051"/>
                  </a:lnTo>
                  <a:lnTo>
                    <a:pt x="174" y="1086"/>
                  </a:lnTo>
                  <a:lnTo>
                    <a:pt x="171" y="1122"/>
                  </a:lnTo>
                  <a:lnTo>
                    <a:pt x="174" y="1158"/>
                  </a:lnTo>
                  <a:lnTo>
                    <a:pt x="180" y="1192"/>
                  </a:lnTo>
                  <a:lnTo>
                    <a:pt x="191" y="1226"/>
                  </a:lnTo>
                  <a:lnTo>
                    <a:pt x="208" y="1257"/>
                  </a:lnTo>
                  <a:lnTo>
                    <a:pt x="226" y="1286"/>
                  </a:lnTo>
                  <a:lnTo>
                    <a:pt x="250" y="1314"/>
                  </a:lnTo>
                  <a:lnTo>
                    <a:pt x="278" y="1337"/>
                  </a:lnTo>
                  <a:lnTo>
                    <a:pt x="307" y="1357"/>
                  </a:lnTo>
                  <a:lnTo>
                    <a:pt x="338" y="1372"/>
                  </a:lnTo>
                  <a:lnTo>
                    <a:pt x="371" y="1384"/>
                  </a:lnTo>
                  <a:lnTo>
                    <a:pt x="407" y="1391"/>
                  </a:lnTo>
                  <a:lnTo>
                    <a:pt x="442" y="1393"/>
                  </a:lnTo>
                  <a:lnTo>
                    <a:pt x="478" y="1391"/>
                  </a:lnTo>
                  <a:lnTo>
                    <a:pt x="513" y="1384"/>
                  </a:lnTo>
                  <a:lnTo>
                    <a:pt x="546" y="1372"/>
                  </a:lnTo>
                  <a:lnTo>
                    <a:pt x="578" y="1357"/>
                  </a:lnTo>
                  <a:lnTo>
                    <a:pt x="607" y="1337"/>
                  </a:lnTo>
                  <a:lnTo>
                    <a:pt x="634" y="1314"/>
                  </a:lnTo>
                  <a:lnTo>
                    <a:pt x="1314" y="634"/>
                  </a:lnTo>
                  <a:lnTo>
                    <a:pt x="1340" y="603"/>
                  </a:lnTo>
                  <a:lnTo>
                    <a:pt x="1362" y="570"/>
                  </a:lnTo>
                  <a:lnTo>
                    <a:pt x="1377" y="535"/>
                  </a:lnTo>
                  <a:lnTo>
                    <a:pt x="1387" y="499"/>
                  </a:lnTo>
                  <a:lnTo>
                    <a:pt x="1392" y="462"/>
                  </a:lnTo>
                  <a:lnTo>
                    <a:pt x="1392" y="423"/>
                  </a:lnTo>
                  <a:lnTo>
                    <a:pt x="1387" y="386"/>
                  </a:lnTo>
                  <a:lnTo>
                    <a:pt x="1377" y="350"/>
                  </a:lnTo>
                  <a:lnTo>
                    <a:pt x="1361" y="314"/>
                  </a:lnTo>
                  <a:lnTo>
                    <a:pt x="1340" y="281"/>
                  </a:lnTo>
                  <a:lnTo>
                    <a:pt x="1313" y="251"/>
                  </a:lnTo>
                  <a:lnTo>
                    <a:pt x="1287" y="228"/>
                  </a:lnTo>
                  <a:lnTo>
                    <a:pt x="1257" y="208"/>
                  </a:lnTo>
                  <a:lnTo>
                    <a:pt x="1226" y="191"/>
                  </a:lnTo>
                  <a:lnTo>
                    <a:pt x="1192" y="180"/>
                  </a:lnTo>
                  <a:lnTo>
                    <a:pt x="1158" y="174"/>
                  </a:lnTo>
                  <a:lnTo>
                    <a:pt x="1122" y="172"/>
                  </a:lnTo>
                  <a:close/>
                  <a:moveTo>
                    <a:pt x="1122" y="0"/>
                  </a:moveTo>
                  <a:lnTo>
                    <a:pt x="1173" y="4"/>
                  </a:lnTo>
                  <a:lnTo>
                    <a:pt x="1221" y="12"/>
                  </a:lnTo>
                  <a:lnTo>
                    <a:pt x="1268" y="26"/>
                  </a:lnTo>
                  <a:lnTo>
                    <a:pt x="1313" y="44"/>
                  </a:lnTo>
                  <a:lnTo>
                    <a:pt x="1357" y="68"/>
                  </a:lnTo>
                  <a:lnTo>
                    <a:pt x="1397" y="97"/>
                  </a:lnTo>
                  <a:lnTo>
                    <a:pt x="1434" y="130"/>
                  </a:lnTo>
                  <a:lnTo>
                    <a:pt x="1469" y="168"/>
                  </a:lnTo>
                  <a:lnTo>
                    <a:pt x="1498" y="210"/>
                  </a:lnTo>
                  <a:lnTo>
                    <a:pt x="1522" y="254"/>
                  </a:lnTo>
                  <a:lnTo>
                    <a:pt x="1540" y="299"/>
                  </a:lnTo>
                  <a:lnTo>
                    <a:pt x="1553" y="346"/>
                  </a:lnTo>
                  <a:lnTo>
                    <a:pt x="1561" y="395"/>
                  </a:lnTo>
                  <a:lnTo>
                    <a:pt x="1564" y="443"/>
                  </a:lnTo>
                  <a:lnTo>
                    <a:pt x="1561" y="491"/>
                  </a:lnTo>
                  <a:lnTo>
                    <a:pt x="1553" y="538"/>
                  </a:lnTo>
                  <a:lnTo>
                    <a:pt x="1540" y="586"/>
                  </a:lnTo>
                  <a:lnTo>
                    <a:pt x="1522" y="631"/>
                  </a:lnTo>
                  <a:lnTo>
                    <a:pt x="1498" y="675"/>
                  </a:lnTo>
                  <a:lnTo>
                    <a:pt x="1469" y="716"/>
                  </a:lnTo>
                  <a:lnTo>
                    <a:pt x="1434" y="755"/>
                  </a:lnTo>
                  <a:lnTo>
                    <a:pt x="755" y="1435"/>
                  </a:lnTo>
                  <a:lnTo>
                    <a:pt x="718" y="1468"/>
                  </a:lnTo>
                  <a:lnTo>
                    <a:pt x="677" y="1496"/>
                  </a:lnTo>
                  <a:lnTo>
                    <a:pt x="634" y="1520"/>
                  </a:lnTo>
                  <a:lnTo>
                    <a:pt x="589" y="1539"/>
                  </a:lnTo>
                  <a:lnTo>
                    <a:pt x="541" y="1552"/>
                  </a:lnTo>
                  <a:lnTo>
                    <a:pt x="492" y="1561"/>
                  </a:lnTo>
                  <a:lnTo>
                    <a:pt x="442" y="1563"/>
                  </a:lnTo>
                  <a:lnTo>
                    <a:pt x="392" y="1561"/>
                  </a:lnTo>
                  <a:lnTo>
                    <a:pt x="343" y="1552"/>
                  </a:lnTo>
                  <a:lnTo>
                    <a:pt x="296" y="1539"/>
                  </a:lnTo>
                  <a:lnTo>
                    <a:pt x="250" y="1520"/>
                  </a:lnTo>
                  <a:lnTo>
                    <a:pt x="208" y="1496"/>
                  </a:lnTo>
                  <a:lnTo>
                    <a:pt x="167" y="1468"/>
                  </a:lnTo>
                  <a:lnTo>
                    <a:pt x="130" y="1435"/>
                  </a:lnTo>
                  <a:lnTo>
                    <a:pt x="97" y="1396"/>
                  </a:lnTo>
                  <a:lnTo>
                    <a:pt x="68" y="1357"/>
                  </a:lnTo>
                  <a:lnTo>
                    <a:pt x="44" y="1313"/>
                  </a:lnTo>
                  <a:lnTo>
                    <a:pt x="25" y="1268"/>
                  </a:lnTo>
                  <a:lnTo>
                    <a:pt x="11" y="1220"/>
                  </a:lnTo>
                  <a:lnTo>
                    <a:pt x="3" y="1172"/>
                  </a:lnTo>
                  <a:lnTo>
                    <a:pt x="0" y="1122"/>
                  </a:lnTo>
                  <a:lnTo>
                    <a:pt x="3" y="1072"/>
                  </a:lnTo>
                  <a:lnTo>
                    <a:pt x="11" y="1023"/>
                  </a:lnTo>
                  <a:lnTo>
                    <a:pt x="25" y="976"/>
                  </a:lnTo>
                  <a:lnTo>
                    <a:pt x="44" y="931"/>
                  </a:lnTo>
                  <a:lnTo>
                    <a:pt x="68" y="888"/>
                  </a:lnTo>
                  <a:lnTo>
                    <a:pt x="97" y="847"/>
                  </a:lnTo>
                  <a:lnTo>
                    <a:pt x="130" y="810"/>
                  </a:lnTo>
                  <a:lnTo>
                    <a:pt x="810" y="130"/>
                  </a:lnTo>
                  <a:lnTo>
                    <a:pt x="847" y="97"/>
                  </a:lnTo>
                  <a:lnTo>
                    <a:pt x="888" y="68"/>
                  </a:lnTo>
                  <a:lnTo>
                    <a:pt x="931" y="44"/>
                  </a:lnTo>
                  <a:lnTo>
                    <a:pt x="976" y="26"/>
                  </a:lnTo>
                  <a:lnTo>
                    <a:pt x="1023" y="12"/>
                  </a:lnTo>
                  <a:lnTo>
                    <a:pt x="1071" y="4"/>
                  </a:lnTo>
                  <a:lnTo>
                    <a:pt x="1122"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0" name="Freeform 9"/>
            <p:cNvSpPr>
              <a:spLocks noEditPoints="1"/>
            </p:cNvSpPr>
            <p:nvPr/>
          </p:nvSpPr>
          <p:spPr bwMode="auto">
            <a:xfrm>
              <a:off x="1525" y="7614"/>
              <a:ext cx="187" cy="187"/>
            </a:xfrm>
            <a:custGeom>
              <a:avLst/>
              <a:gdLst>
                <a:gd name="T0" fmla="*/ 636 w 1498"/>
                <a:gd name="T1" fmla="*/ 182 h 1500"/>
                <a:gd name="T2" fmla="*/ 476 w 1498"/>
                <a:gd name="T3" fmla="*/ 239 h 1500"/>
                <a:gd name="T4" fmla="*/ 339 w 1498"/>
                <a:gd name="T5" fmla="*/ 340 h 1500"/>
                <a:gd name="T6" fmla="*/ 236 w 1498"/>
                <a:gd name="T7" fmla="*/ 481 h 1500"/>
                <a:gd name="T8" fmla="*/ 181 w 1498"/>
                <a:gd name="T9" fmla="*/ 639 h 1500"/>
                <a:gd name="T10" fmla="*/ 173 w 1498"/>
                <a:gd name="T11" fmla="*/ 806 h 1500"/>
                <a:gd name="T12" fmla="*/ 213 w 1498"/>
                <a:gd name="T13" fmla="*/ 968 h 1500"/>
                <a:gd name="T14" fmla="*/ 299 w 1498"/>
                <a:gd name="T15" fmla="*/ 1116 h 1500"/>
                <a:gd name="T16" fmla="*/ 428 w 1498"/>
                <a:gd name="T17" fmla="*/ 1232 h 1500"/>
                <a:gd name="T18" fmla="*/ 581 w 1498"/>
                <a:gd name="T19" fmla="*/ 1305 h 1500"/>
                <a:gd name="T20" fmla="*/ 749 w 1498"/>
                <a:gd name="T21" fmla="*/ 1330 h 1500"/>
                <a:gd name="T22" fmla="*/ 918 w 1498"/>
                <a:gd name="T23" fmla="*/ 1305 h 1500"/>
                <a:gd name="T24" fmla="*/ 1071 w 1498"/>
                <a:gd name="T25" fmla="*/ 1232 h 1500"/>
                <a:gd name="T26" fmla="*/ 1200 w 1498"/>
                <a:gd name="T27" fmla="*/ 1116 h 1500"/>
                <a:gd name="T28" fmla="*/ 1286 w 1498"/>
                <a:gd name="T29" fmla="*/ 968 h 1500"/>
                <a:gd name="T30" fmla="*/ 1326 w 1498"/>
                <a:gd name="T31" fmla="*/ 806 h 1500"/>
                <a:gd name="T32" fmla="*/ 1318 w 1498"/>
                <a:gd name="T33" fmla="*/ 639 h 1500"/>
                <a:gd name="T34" fmla="*/ 1262 w 1498"/>
                <a:gd name="T35" fmla="*/ 481 h 1500"/>
                <a:gd name="T36" fmla="*/ 1159 w 1498"/>
                <a:gd name="T37" fmla="*/ 340 h 1500"/>
                <a:gd name="T38" fmla="*/ 1023 w 1498"/>
                <a:gd name="T39" fmla="*/ 239 h 1500"/>
                <a:gd name="T40" fmla="*/ 863 w 1498"/>
                <a:gd name="T41" fmla="*/ 182 h 1500"/>
                <a:gd name="T42" fmla="*/ 749 w 1498"/>
                <a:gd name="T43" fmla="*/ 0 h 1500"/>
                <a:gd name="T44" fmla="*/ 945 w 1498"/>
                <a:gd name="T45" fmla="*/ 26 h 1500"/>
                <a:gd name="T46" fmla="*/ 1124 w 1498"/>
                <a:gd name="T47" fmla="*/ 100 h 1500"/>
                <a:gd name="T48" fmla="*/ 1280 w 1498"/>
                <a:gd name="T49" fmla="*/ 221 h 1500"/>
                <a:gd name="T50" fmla="*/ 1396 w 1498"/>
                <a:gd name="T51" fmla="*/ 371 h 1500"/>
                <a:gd name="T52" fmla="*/ 1470 w 1498"/>
                <a:gd name="T53" fmla="*/ 540 h 1500"/>
                <a:gd name="T54" fmla="*/ 1498 w 1498"/>
                <a:gd name="T55" fmla="*/ 720 h 1500"/>
                <a:gd name="T56" fmla="*/ 1484 w 1498"/>
                <a:gd name="T57" fmla="*/ 900 h 1500"/>
                <a:gd name="T58" fmla="*/ 1426 w 1498"/>
                <a:gd name="T59" fmla="*/ 1075 h 1500"/>
                <a:gd name="T60" fmla="*/ 1324 w 1498"/>
                <a:gd name="T61" fmla="*/ 1233 h 1500"/>
                <a:gd name="T62" fmla="*/ 1179 w 1498"/>
                <a:gd name="T63" fmla="*/ 1365 h 1500"/>
                <a:gd name="T64" fmla="*/ 1006 w 1498"/>
                <a:gd name="T65" fmla="*/ 1455 h 1500"/>
                <a:gd name="T66" fmla="*/ 816 w 1498"/>
                <a:gd name="T67" fmla="*/ 1497 h 1500"/>
                <a:gd name="T68" fmla="*/ 618 w 1498"/>
                <a:gd name="T69" fmla="*/ 1489 h 1500"/>
                <a:gd name="T70" fmla="*/ 432 w 1498"/>
                <a:gd name="T71" fmla="*/ 1430 h 1500"/>
                <a:gd name="T72" fmla="*/ 268 w 1498"/>
                <a:gd name="T73" fmla="*/ 1325 h 1500"/>
                <a:gd name="T74" fmla="*/ 136 w 1498"/>
                <a:gd name="T75" fmla="*/ 1183 h 1500"/>
                <a:gd name="T76" fmla="*/ 49 w 1498"/>
                <a:gd name="T77" fmla="*/ 1018 h 1500"/>
                <a:gd name="T78" fmla="*/ 5 w 1498"/>
                <a:gd name="T79" fmla="*/ 841 h 1500"/>
                <a:gd name="T80" fmla="*/ 5 w 1498"/>
                <a:gd name="T81" fmla="*/ 660 h 1500"/>
                <a:gd name="T82" fmla="*/ 49 w 1498"/>
                <a:gd name="T83" fmla="*/ 482 h 1500"/>
                <a:gd name="T84" fmla="*/ 136 w 1498"/>
                <a:gd name="T85" fmla="*/ 318 h 1500"/>
                <a:gd name="T86" fmla="*/ 268 w 1498"/>
                <a:gd name="T87" fmla="*/ 176 h 1500"/>
                <a:gd name="T88" fmla="*/ 432 w 1498"/>
                <a:gd name="T89" fmla="*/ 70 h 1500"/>
                <a:gd name="T90" fmla="*/ 618 w 1498"/>
                <a:gd name="T91" fmla="*/ 12 h 1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8" h="1500">
                  <a:moveTo>
                    <a:pt x="749" y="171"/>
                  </a:moveTo>
                  <a:lnTo>
                    <a:pt x="692" y="173"/>
                  </a:lnTo>
                  <a:lnTo>
                    <a:pt x="636" y="182"/>
                  </a:lnTo>
                  <a:lnTo>
                    <a:pt x="581" y="195"/>
                  </a:lnTo>
                  <a:lnTo>
                    <a:pt x="527" y="215"/>
                  </a:lnTo>
                  <a:lnTo>
                    <a:pt x="476" y="239"/>
                  </a:lnTo>
                  <a:lnTo>
                    <a:pt x="428" y="268"/>
                  </a:lnTo>
                  <a:lnTo>
                    <a:pt x="382" y="302"/>
                  </a:lnTo>
                  <a:lnTo>
                    <a:pt x="339" y="340"/>
                  </a:lnTo>
                  <a:lnTo>
                    <a:pt x="299" y="384"/>
                  </a:lnTo>
                  <a:lnTo>
                    <a:pt x="265" y="431"/>
                  </a:lnTo>
                  <a:lnTo>
                    <a:pt x="236" y="481"/>
                  </a:lnTo>
                  <a:lnTo>
                    <a:pt x="213" y="532"/>
                  </a:lnTo>
                  <a:lnTo>
                    <a:pt x="194" y="585"/>
                  </a:lnTo>
                  <a:lnTo>
                    <a:pt x="181" y="639"/>
                  </a:lnTo>
                  <a:lnTo>
                    <a:pt x="173" y="695"/>
                  </a:lnTo>
                  <a:lnTo>
                    <a:pt x="170" y="750"/>
                  </a:lnTo>
                  <a:lnTo>
                    <a:pt x="173" y="806"/>
                  </a:lnTo>
                  <a:lnTo>
                    <a:pt x="181" y="861"/>
                  </a:lnTo>
                  <a:lnTo>
                    <a:pt x="194" y="915"/>
                  </a:lnTo>
                  <a:lnTo>
                    <a:pt x="213" y="968"/>
                  </a:lnTo>
                  <a:lnTo>
                    <a:pt x="236" y="1020"/>
                  </a:lnTo>
                  <a:lnTo>
                    <a:pt x="265" y="1068"/>
                  </a:lnTo>
                  <a:lnTo>
                    <a:pt x="299" y="1116"/>
                  </a:lnTo>
                  <a:lnTo>
                    <a:pt x="339" y="1160"/>
                  </a:lnTo>
                  <a:lnTo>
                    <a:pt x="382" y="1198"/>
                  </a:lnTo>
                  <a:lnTo>
                    <a:pt x="428" y="1232"/>
                  </a:lnTo>
                  <a:lnTo>
                    <a:pt x="476" y="1262"/>
                  </a:lnTo>
                  <a:lnTo>
                    <a:pt x="527" y="1286"/>
                  </a:lnTo>
                  <a:lnTo>
                    <a:pt x="581" y="1305"/>
                  </a:lnTo>
                  <a:lnTo>
                    <a:pt x="636" y="1319"/>
                  </a:lnTo>
                  <a:lnTo>
                    <a:pt x="692" y="1326"/>
                  </a:lnTo>
                  <a:lnTo>
                    <a:pt x="749" y="1330"/>
                  </a:lnTo>
                  <a:lnTo>
                    <a:pt x="807" y="1326"/>
                  </a:lnTo>
                  <a:lnTo>
                    <a:pt x="863" y="1319"/>
                  </a:lnTo>
                  <a:lnTo>
                    <a:pt x="918" y="1305"/>
                  </a:lnTo>
                  <a:lnTo>
                    <a:pt x="971" y="1286"/>
                  </a:lnTo>
                  <a:lnTo>
                    <a:pt x="1023" y="1262"/>
                  </a:lnTo>
                  <a:lnTo>
                    <a:pt x="1071" y="1232"/>
                  </a:lnTo>
                  <a:lnTo>
                    <a:pt x="1117" y="1198"/>
                  </a:lnTo>
                  <a:lnTo>
                    <a:pt x="1159" y="1160"/>
                  </a:lnTo>
                  <a:lnTo>
                    <a:pt x="1200" y="1116"/>
                  </a:lnTo>
                  <a:lnTo>
                    <a:pt x="1234" y="1068"/>
                  </a:lnTo>
                  <a:lnTo>
                    <a:pt x="1262" y="1020"/>
                  </a:lnTo>
                  <a:lnTo>
                    <a:pt x="1286" y="968"/>
                  </a:lnTo>
                  <a:lnTo>
                    <a:pt x="1305" y="915"/>
                  </a:lnTo>
                  <a:lnTo>
                    <a:pt x="1318" y="861"/>
                  </a:lnTo>
                  <a:lnTo>
                    <a:pt x="1326" y="806"/>
                  </a:lnTo>
                  <a:lnTo>
                    <a:pt x="1329" y="750"/>
                  </a:lnTo>
                  <a:lnTo>
                    <a:pt x="1326" y="695"/>
                  </a:lnTo>
                  <a:lnTo>
                    <a:pt x="1318" y="639"/>
                  </a:lnTo>
                  <a:lnTo>
                    <a:pt x="1305" y="585"/>
                  </a:lnTo>
                  <a:lnTo>
                    <a:pt x="1286" y="532"/>
                  </a:lnTo>
                  <a:lnTo>
                    <a:pt x="1262" y="481"/>
                  </a:lnTo>
                  <a:lnTo>
                    <a:pt x="1234" y="431"/>
                  </a:lnTo>
                  <a:lnTo>
                    <a:pt x="1200" y="384"/>
                  </a:lnTo>
                  <a:lnTo>
                    <a:pt x="1159" y="340"/>
                  </a:lnTo>
                  <a:lnTo>
                    <a:pt x="1117" y="302"/>
                  </a:lnTo>
                  <a:lnTo>
                    <a:pt x="1071" y="268"/>
                  </a:lnTo>
                  <a:lnTo>
                    <a:pt x="1023" y="239"/>
                  </a:lnTo>
                  <a:lnTo>
                    <a:pt x="971" y="215"/>
                  </a:lnTo>
                  <a:lnTo>
                    <a:pt x="918" y="195"/>
                  </a:lnTo>
                  <a:lnTo>
                    <a:pt x="863" y="182"/>
                  </a:lnTo>
                  <a:lnTo>
                    <a:pt x="807" y="173"/>
                  </a:lnTo>
                  <a:lnTo>
                    <a:pt x="749" y="171"/>
                  </a:lnTo>
                  <a:close/>
                  <a:moveTo>
                    <a:pt x="749" y="0"/>
                  </a:moveTo>
                  <a:lnTo>
                    <a:pt x="816" y="3"/>
                  </a:lnTo>
                  <a:lnTo>
                    <a:pt x="881" y="12"/>
                  </a:lnTo>
                  <a:lnTo>
                    <a:pt x="945" y="26"/>
                  </a:lnTo>
                  <a:lnTo>
                    <a:pt x="1006" y="45"/>
                  </a:lnTo>
                  <a:lnTo>
                    <a:pt x="1067" y="70"/>
                  </a:lnTo>
                  <a:lnTo>
                    <a:pt x="1124" y="100"/>
                  </a:lnTo>
                  <a:lnTo>
                    <a:pt x="1179" y="135"/>
                  </a:lnTo>
                  <a:lnTo>
                    <a:pt x="1231" y="176"/>
                  </a:lnTo>
                  <a:lnTo>
                    <a:pt x="1280" y="221"/>
                  </a:lnTo>
                  <a:lnTo>
                    <a:pt x="1324" y="268"/>
                  </a:lnTo>
                  <a:lnTo>
                    <a:pt x="1362" y="318"/>
                  </a:lnTo>
                  <a:lnTo>
                    <a:pt x="1396" y="371"/>
                  </a:lnTo>
                  <a:lnTo>
                    <a:pt x="1426" y="426"/>
                  </a:lnTo>
                  <a:lnTo>
                    <a:pt x="1450" y="482"/>
                  </a:lnTo>
                  <a:lnTo>
                    <a:pt x="1470" y="540"/>
                  </a:lnTo>
                  <a:lnTo>
                    <a:pt x="1484" y="599"/>
                  </a:lnTo>
                  <a:lnTo>
                    <a:pt x="1494" y="660"/>
                  </a:lnTo>
                  <a:lnTo>
                    <a:pt x="1498" y="720"/>
                  </a:lnTo>
                  <a:lnTo>
                    <a:pt x="1498" y="781"/>
                  </a:lnTo>
                  <a:lnTo>
                    <a:pt x="1494" y="841"/>
                  </a:lnTo>
                  <a:lnTo>
                    <a:pt x="1484" y="900"/>
                  </a:lnTo>
                  <a:lnTo>
                    <a:pt x="1470" y="960"/>
                  </a:lnTo>
                  <a:lnTo>
                    <a:pt x="1450" y="1018"/>
                  </a:lnTo>
                  <a:lnTo>
                    <a:pt x="1426" y="1075"/>
                  </a:lnTo>
                  <a:lnTo>
                    <a:pt x="1396" y="1130"/>
                  </a:lnTo>
                  <a:lnTo>
                    <a:pt x="1362" y="1183"/>
                  </a:lnTo>
                  <a:lnTo>
                    <a:pt x="1324" y="1233"/>
                  </a:lnTo>
                  <a:lnTo>
                    <a:pt x="1280" y="1280"/>
                  </a:lnTo>
                  <a:lnTo>
                    <a:pt x="1231" y="1325"/>
                  </a:lnTo>
                  <a:lnTo>
                    <a:pt x="1179" y="1365"/>
                  </a:lnTo>
                  <a:lnTo>
                    <a:pt x="1124" y="1400"/>
                  </a:lnTo>
                  <a:lnTo>
                    <a:pt x="1067" y="1430"/>
                  </a:lnTo>
                  <a:lnTo>
                    <a:pt x="1006" y="1455"/>
                  </a:lnTo>
                  <a:lnTo>
                    <a:pt x="945" y="1475"/>
                  </a:lnTo>
                  <a:lnTo>
                    <a:pt x="881" y="1489"/>
                  </a:lnTo>
                  <a:lnTo>
                    <a:pt x="816" y="1497"/>
                  </a:lnTo>
                  <a:lnTo>
                    <a:pt x="749" y="1500"/>
                  </a:lnTo>
                  <a:lnTo>
                    <a:pt x="683" y="1497"/>
                  </a:lnTo>
                  <a:lnTo>
                    <a:pt x="618" y="1489"/>
                  </a:lnTo>
                  <a:lnTo>
                    <a:pt x="554" y="1475"/>
                  </a:lnTo>
                  <a:lnTo>
                    <a:pt x="492" y="1455"/>
                  </a:lnTo>
                  <a:lnTo>
                    <a:pt x="432" y="1430"/>
                  </a:lnTo>
                  <a:lnTo>
                    <a:pt x="375" y="1400"/>
                  </a:lnTo>
                  <a:lnTo>
                    <a:pt x="320" y="1365"/>
                  </a:lnTo>
                  <a:lnTo>
                    <a:pt x="268" y="1325"/>
                  </a:lnTo>
                  <a:lnTo>
                    <a:pt x="219" y="1280"/>
                  </a:lnTo>
                  <a:lnTo>
                    <a:pt x="175" y="1233"/>
                  </a:lnTo>
                  <a:lnTo>
                    <a:pt x="136" y="1183"/>
                  </a:lnTo>
                  <a:lnTo>
                    <a:pt x="102" y="1130"/>
                  </a:lnTo>
                  <a:lnTo>
                    <a:pt x="73" y="1075"/>
                  </a:lnTo>
                  <a:lnTo>
                    <a:pt x="49" y="1018"/>
                  </a:lnTo>
                  <a:lnTo>
                    <a:pt x="29" y="960"/>
                  </a:lnTo>
                  <a:lnTo>
                    <a:pt x="15" y="900"/>
                  </a:lnTo>
                  <a:lnTo>
                    <a:pt x="5" y="841"/>
                  </a:lnTo>
                  <a:lnTo>
                    <a:pt x="0" y="781"/>
                  </a:lnTo>
                  <a:lnTo>
                    <a:pt x="0" y="720"/>
                  </a:lnTo>
                  <a:lnTo>
                    <a:pt x="5" y="660"/>
                  </a:lnTo>
                  <a:lnTo>
                    <a:pt x="15" y="599"/>
                  </a:lnTo>
                  <a:lnTo>
                    <a:pt x="29" y="540"/>
                  </a:lnTo>
                  <a:lnTo>
                    <a:pt x="49" y="482"/>
                  </a:lnTo>
                  <a:lnTo>
                    <a:pt x="73" y="426"/>
                  </a:lnTo>
                  <a:lnTo>
                    <a:pt x="102" y="371"/>
                  </a:lnTo>
                  <a:lnTo>
                    <a:pt x="136" y="318"/>
                  </a:lnTo>
                  <a:lnTo>
                    <a:pt x="175" y="268"/>
                  </a:lnTo>
                  <a:lnTo>
                    <a:pt x="219" y="221"/>
                  </a:lnTo>
                  <a:lnTo>
                    <a:pt x="268" y="176"/>
                  </a:lnTo>
                  <a:lnTo>
                    <a:pt x="320" y="135"/>
                  </a:lnTo>
                  <a:lnTo>
                    <a:pt x="375" y="100"/>
                  </a:lnTo>
                  <a:lnTo>
                    <a:pt x="432" y="70"/>
                  </a:lnTo>
                  <a:lnTo>
                    <a:pt x="492" y="45"/>
                  </a:lnTo>
                  <a:lnTo>
                    <a:pt x="554" y="26"/>
                  </a:lnTo>
                  <a:lnTo>
                    <a:pt x="618" y="12"/>
                  </a:lnTo>
                  <a:lnTo>
                    <a:pt x="683" y="3"/>
                  </a:lnTo>
                  <a:lnTo>
                    <a:pt x="74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grpSp>
      <p:grpSp>
        <p:nvGrpSpPr>
          <p:cNvPr id="141" name="Group 12"/>
          <p:cNvGrpSpPr>
            <a:grpSpLocks noChangeAspect="1"/>
          </p:cNvGrpSpPr>
          <p:nvPr/>
        </p:nvGrpSpPr>
        <p:grpSpPr bwMode="auto">
          <a:xfrm>
            <a:off x="419974" y="1908292"/>
            <a:ext cx="271444" cy="264884"/>
            <a:chOff x="2047" y="7561"/>
            <a:chExt cx="456" cy="445"/>
          </a:xfrm>
          <a:solidFill>
            <a:schemeClr val="tx2"/>
          </a:solidFill>
        </p:grpSpPr>
        <p:sp>
          <p:nvSpPr>
            <p:cNvPr id="142" name="Freeform 14"/>
            <p:cNvSpPr>
              <a:spLocks/>
            </p:cNvSpPr>
            <p:nvPr/>
          </p:nvSpPr>
          <p:spPr bwMode="auto">
            <a:xfrm>
              <a:off x="2047" y="7561"/>
              <a:ext cx="456" cy="238"/>
            </a:xfrm>
            <a:custGeom>
              <a:avLst/>
              <a:gdLst>
                <a:gd name="T0" fmla="*/ 2045 w 3651"/>
                <a:gd name="T1" fmla="*/ 14 h 1907"/>
                <a:gd name="T2" fmla="*/ 2361 w 3651"/>
                <a:gd name="T3" fmla="*/ 82 h 1907"/>
                <a:gd name="T4" fmla="*/ 2654 w 3651"/>
                <a:gd name="T5" fmla="*/ 200 h 1907"/>
                <a:gd name="T6" fmla="*/ 2919 w 3651"/>
                <a:gd name="T7" fmla="*/ 366 h 1907"/>
                <a:gd name="T8" fmla="*/ 3151 w 3651"/>
                <a:gd name="T9" fmla="*/ 574 h 1907"/>
                <a:gd name="T10" fmla="*/ 3345 w 3651"/>
                <a:gd name="T11" fmla="*/ 818 h 1907"/>
                <a:gd name="T12" fmla="*/ 3496 w 3651"/>
                <a:gd name="T13" fmla="*/ 1092 h 1907"/>
                <a:gd name="T14" fmla="*/ 3598 w 3651"/>
                <a:gd name="T15" fmla="*/ 1393 h 1907"/>
                <a:gd name="T16" fmla="*/ 3647 w 3651"/>
                <a:gd name="T17" fmla="*/ 1715 h 1907"/>
                <a:gd name="T18" fmla="*/ 3640 w 3651"/>
                <a:gd name="T19" fmla="*/ 1867 h 1907"/>
                <a:gd name="T20" fmla="*/ 3591 w 3651"/>
                <a:gd name="T21" fmla="*/ 1904 h 1907"/>
                <a:gd name="T22" fmla="*/ 3529 w 3651"/>
                <a:gd name="T23" fmla="*/ 1896 h 1907"/>
                <a:gd name="T24" fmla="*/ 3492 w 3651"/>
                <a:gd name="T25" fmla="*/ 1849 h 1907"/>
                <a:gd name="T26" fmla="*/ 3475 w 3651"/>
                <a:gd name="T27" fmla="*/ 1610 h 1907"/>
                <a:gd name="T28" fmla="*/ 3404 w 3651"/>
                <a:gd name="T29" fmla="*/ 1301 h 1907"/>
                <a:gd name="T30" fmla="*/ 3279 w 3651"/>
                <a:gd name="T31" fmla="*/ 1017 h 1907"/>
                <a:gd name="T32" fmla="*/ 3104 w 3651"/>
                <a:gd name="T33" fmla="*/ 763 h 1907"/>
                <a:gd name="T34" fmla="*/ 2888 w 3651"/>
                <a:gd name="T35" fmla="*/ 547 h 1907"/>
                <a:gd name="T36" fmla="*/ 2635 w 3651"/>
                <a:gd name="T37" fmla="*/ 372 h 1907"/>
                <a:gd name="T38" fmla="*/ 2351 w 3651"/>
                <a:gd name="T39" fmla="*/ 247 h 1907"/>
                <a:gd name="T40" fmla="*/ 2042 w 3651"/>
                <a:gd name="T41" fmla="*/ 176 h 1907"/>
                <a:gd name="T42" fmla="*/ 1715 w 3651"/>
                <a:gd name="T43" fmla="*/ 166 h 1907"/>
                <a:gd name="T44" fmla="*/ 1400 w 3651"/>
                <a:gd name="T45" fmla="*/ 217 h 1907"/>
                <a:gd name="T46" fmla="*/ 1107 w 3651"/>
                <a:gd name="T47" fmla="*/ 325 h 1907"/>
                <a:gd name="T48" fmla="*/ 843 w 3651"/>
                <a:gd name="T49" fmla="*/ 484 h 1907"/>
                <a:gd name="T50" fmla="*/ 613 w 3651"/>
                <a:gd name="T51" fmla="*/ 687 h 1907"/>
                <a:gd name="T52" fmla="*/ 424 w 3651"/>
                <a:gd name="T53" fmla="*/ 929 h 1907"/>
                <a:gd name="T54" fmla="*/ 282 w 3651"/>
                <a:gd name="T55" fmla="*/ 1203 h 1907"/>
                <a:gd name="T56" fmla="*/ 192 w 3651"/>
                <a:gd name="T57" fmla="*/ 1504 h 1907"/>
                <a:gd name="T58" fmla="*/ 161 w 3651"/>
                <a:gd name="T59" fmla="*/ 1826 h 1907"/>
                <a:gd name="T60" fmla="*/ 138 w 3651"/>
                <a:gd name="T61" fmla="*/ 1884 h 1907"/>
                <a:gd name="T62" fmla="*/ 81 w 3651"/>
                <a:gd name="T63" fmla="*/ 1907 h 1907"/>
                <a:gd name="T64" fmla="*/ 23 w 3651"/>
                <a:gd name="T65" fmla="*/ 1884 h 1907"/>
                <a:gd name="T66" fmla="*/ 0 w 3651"/>
                <a:gd name="T67" fmla="*/ 1826 h 1907"/>
                <a:gd name="T68" fmla="*/ 30 w 3651"/>
                <a:gd name="T69" fmla="*/ 1499 h 1907"/>
                <a:gd name="T70" fmla="*/ 114 w 3651"/>
                <a:gd name="T71" fmla="*/ 1190 h 1907"/>
                <a:gd name="T72" fmla="*/ 250 w 3651"/>
                <a:gd name="T73" fmla="*/ 906 h 1907"/>
                <a:gd name="T74" fmla="*/ 430 w 3651"/>
                <a:gd name="T75" fmla="*/ 651 h 1907"/>
                <a:gd name="T76" fmla="*/ 650 w 3651"/>
                <a:gd name="T77" fmla="*/ 430 h 1907"/>
                <a:gd name="T78" fmla="*/ 905 w 3651"/>
                <a:gd name="T79" fmla="*/ 250 h 1907"/>
                <a:gd name="T80" fmla="*/ 1189 w 3651"/>
                <a:gd name="T81" fmla="*/ 115 h 1907"/>
                <a:gd name="T82" fmla="*/ 1498 w 3651"/>
                <a:gd name="T83" fmla="*/ 30 h 1907"/>
                <a:gd name="T84" fmla="*/ 1825 w 3651"/>
                <a:gd name="T85" fmla="*/ 0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51" h="1907">
                  <a:moveTo>
                    <a:pt x="1825" y="0"/>
                  </a:moveTo>
                  <a:lnTo>
                    <a:pt x="1936" y="4"/>
                  </a:lnTo>
                  <a:lnTo>
                    <a:pt x="2045" y="14"/>
                  </a:lnTo>
                  <a:lnTo>
                    <a:pt x="2153" y="30"/>
                  </a:lnTo>
                  <a:lnTo>
                    <a:pt x="2258" y="53"/>
                  </a:lnTo>
                  <a:lnTo>
                    <a:pt x="2361" y="82"/>
                  </a:lnTo>
                  <a:lnTo>
                    <a:pt x="2462" y="115"/>
                  </a:lnTo>
                  <a:lnTo>
                    <a:pt x="2559" y="155"/>
                  </a:lnTo>
                  <a:lnTo>
                    <a:pt x="2654" y="200"/>
                  </a:lnTo>
                  <a:lnTo>
                    <a:pt x="2746" y="250"/>
                  </a:lnTo>
                  <a:lnTo>
                    <a:pt x="2833" y="306"/>
                  </a:lnTo>
                  <a:lnTo>
                    <a:pt x="2919" y="366"/>
                  </a:lnTo>
                  <a:lnTo>
                    <a:pt x="3000" y="430"/>
                  </a:lnTo>
                  <a:lnTo>
                    <a:pt x="3078" y="500"/>
                  </a:lnTo>
                  <a:lnTo>
                    <a:pt x="3151" y="574"/>
                  </a:lnTo>
                  <a:lnTo>
                    <a:pt x="3220" y="651"/>
                  </a:lnTo>
                  <a:lnTo>
                    <a:pt x="3285" y="732"/>
                  </a:lnTo>
                  <a:lnTo>
                    <a:pt x="3345" y="818"/>
                  </a:lnTo>
                  <a:lnTo>
                    <a:pt x="3401" y="906"/>
                  </a:lnTo>
                  <a:lnTo>
                    <a:pt x="3451" y="998"/>
                  </a:lnTo>
                  <a:lnTo>
                    <a:pt x="3496" y="1092"/>
                  </a:lnTo>
                  <a:lnTo>
                    <a:pt x="3536" y="1190"/>
                  </a:lnTo>
                  <a:lnTo>
                    <a:pt x="3570" y="1291"/>
                  </a:lnTo>
                  <a:lnTo>
                    <a:pt x="3598" y="1393"/>
                  </a:lnTo>
                  <a:lnTo>
                    <a:pt x="3621" y="1499"/>
                  </a:lnTo>
                  <a:lnTo>
                    <a:pt x="3637" y="1606"/>
                  </a:lnTo>
                  <a:lnTo>
                    <a:pt x="3647" y="1715"/>
                  </a:lnTo>
                  <a:lnTo>
                    <a:pt x="3651" y="1826"/>
                  </a:lnTo>
                  <a:lnTo>
                    <a:pt x="3647" y="1849"/>
                  </a:lnTo>
                  <a:lnTo>
                    <a:pt x="3640" y="1867"/>
                  </a:lnTo>
                  <a:lnTo>
                    <a:pt x="3626" y="1884"/>
                  </a:lnTo>
                  <a:lnTo>
                    <a:pt x="3611" y="1896"/>
                  </a:lnTo>
                  <a:lnTo>
                    <a:pt x="3591" y="1904"/>
                  </a:lnTo>
                  <a:lnTo>
                    <a:pt x="3570" y="1907"/>
                  </a:lnTo>
                  <a:lnTo>
                    <a:pt x="3549" y="1904"/>
                  </a:lnTo>
                  <a:lnTo>
                    <a:pt x="3529" y="1896"/>
                  </a:lnTo>
                  <a:lnTo>
                    <a:pt x="3513" y="1884"/>
                  </a:lnTo>
                  <a:lnTo>
                    <a:pt x="3500" y="1867"/>
                  </a:lnTo>
                  <a:lnTo>
                    <a:pt x="3492" y="1849"/>
                  </a:lnTo>
                  <a:lnTo>
                    <a:pt x="3489" y="1826"/>
                  </a:lnTo>
                  <a:lnTo>
                    <a:pt x="3485" y="1717"/>
                  </a:lnTo>
                  <a:lnTo>
                    <a:pt x="3475" y="1610"/>
                  </a:lnTo>
                  <a:lnTo>
                    <a:pt x="3457" y="1504"/>
                  </a:lnTo>
                  <a:lnTo>
                    <a:pt x="3434" y="1401"/>
                  </a:lnTo>
                  <a:lnTo>
                    <a:pt x="3404" y="1301"/>
                  </a:lnTo>
                  <a:lnTo>
                    <a:pt x="3368" y="1203"/>
                  </a:lnTo>
                  <a:lnTo>
                    <a:pt x="3326" y="1109"/>
                  </a:lnTo>
                  <a:lnTo>
                    <a:pt x="3279" y="1017"/>
                  </a:lnTo>
                  <a:lnTo>
                    <a:pt x="3225" y="929"/>
                  </a:lnTo>
                  <a:lnTo>
                    <a:pt x="3168" y="845"/>
                  </a:lnTo>
                  <a:lnTo>
                    <a:pt x="3104" y="763"/>
                  </a:lnTo>
                  <a:lnTo>
                    <a:pt x="3037" y="687"/>
                  </a:lnTo>
                  <a:lnTo>
                    <a:pt x="2965" y="615"/>
                  </a:lnTo>
                  <a:lnTo>
                    <a:pt x="2888" y="547"/>
                  </a:lnTo>
                  <a:lnTo>
                    <a:pt x="2807" y="484"/>
                  </a:lnTo>
                  <a:lnTo>
                    <a:pt x="2722" y="426"/>
                  </a:lnTo>
                  <a:lnTo>
                    <a:pt x="2635" y="372"/>
                  </a:lnTo>
                  <a:lnTo>
                    <a:pt x="2543" y="325"/>
                  </a:lnTo>
                  <a:lnTo>
                    <a:pt x="2448" y="284"/>
                  </a:lnTo>
                  <a:lnTo>
                    <a:pt x="2351" y="247"/>
                  </a:lnTo>
                  <a:lnTo>
                    <a:pt x="2249" y="217"/>
                  </a:lnTo>
                  <a:lnTo>
                    <a:pt x="2147" y="194"/>
                  </a:lnTo>
                  <a:lnTo>
                    <a:pt x="2042" y="176"/>
                  </a:lnTo>
                  <a:lnTo>
                    <a:pt x="1934" y="166"/>
                  </a:lnTo>
                  <a:lnTo>
                    <a:pt x="1825" y="163"/>
                  </a:lnTo>
                  <a:lnTo>
                    <a:pt x="1715" y="166"/>
                  </a:lnTo>
                  <a:lnTo>
                    <a:pt x="1609" y="176"/>
                  </a:lnTo>
                  <a:lnTo>
                    <a:pt x="1503" y="194"/>
                  </a:lnTo>
                  <a:lnTo>
                    <a:pt x="1400" y="217"/>
                  </a:lnTo>
                  <a:lnTo>
                    <a:pt x="1300" y="247"/>
                  </a:lnTo>
                  <a:lnTo>
                    <a:pt x="1202" y="284"/>
                  </a:lnTo>
                  <a:lnTo>
                    <a:pt x="1107" y="325"/>
                  </a:lnTo>
                  <a:lnTo>
                    <a:pt x="1016" y="372"/>
                  </a:lnTo>
                  <a:lnTo>
                    <a:pt x="927" y="426"/>
                  </a:lnTo>
                  <a:lnTo>
                    <a:pt x="843" y="484"/>
                  </a:lnTo>
                  <a:lnTo>
                    <a:pt x="763" y="547"/>
                  </a:lnTo>
                  <a:lnTo>
                    <a:pt x="686" y="615"/>
                  </a:lnTo>
                  <a:lnTo>
                    <a:pt x="613" y="687"/>
                  </a:lnTo>
                  <a:lnTo>
                    <a:pt x="545" y="763"/>
                  </a:lnTo>
                  <a:lnTo>
                    <a:pt x="483" y="845"/>
                  </a:lnTo>
                  <a:lnTo>
                    <a:pt x="424" y="929"/>
                  </a:lnTo>
                  <a:lnTo>
                    <a:pt x="372" y="1017"/>
                  </a:lnTo>
                  <a:lnTo>
                    <a:pt x="324" y="1109"/>
                  </a:lnTo>
                  <a:lnTo>
                    <a:pt x="282" y="1203"/>
                  </a:lnTo>
                  <a:lnTo>
                    <a:pt x="246" y="1301"/>
                  </a:lnTo>
                  <a:lnTo>
                    <a:pt x="217" y="1401"/>
                  </a:lnTo>
                  <a:lnTo>
                    <a:pt x="192" y="1504"/>
                  </a:lnTo>
                  <a:lnTo>
                    <a:pt x="175" y="1610"/>
                  </a:lnTo>
                  <a:lnTo>
                    <a:pt x="164" y="1717"/>
                  </a:lnTo>
                  <a:lnTo>
                    <a:pt x="161" y="1826"/>
                  </a:lnTo>
                  <a:lnTo>
                    <a:pt x="158" y="1849"/>
                  </a:lnTo>
                  <a:lnTo>
                    <a:pt x="150" y="1867"/>
                  </a:lnTo>
                  <a:lnTo>
                    <a:pt x="138" y="1884"/>
                  </a:lnTo>
                  <a:lnTo>
                    <a:pt x="121" y="1896"/>
                  </a:lnTo>
                  <a:lnTo>
                    <a:pt x="102" y="1904"/>
                  </a:lnTo>
                  <a:lnTo>
                    <a:pt x="81" y="1907"/>
                  </a:lnTo>
                  <a:lnTo>
                    <a:pt x="59" y="1904"/>
                  </a:lnTo>
                  <a:lnTo>
                    <a:pt x="40" y="1896"/>
                  </a:lnTo>
                  <a:lnTo>
                    <a:pt x="23" y="1884"/>
                  </a:lnTo>
                  <a:lnTo>
                    <a:pt x="11" y="1867"/>
                  </a:lnTo>
                  <a:lnTo>
                    <a:pt x="3" y="1849"/>
                  </a:lnTo>
                  <a:lnTo>
                    <a:pt x="0" y="1826"/>
                  </a:lnTo>
                  <a:lnTo>
                    <a:pt x="3" y="1715"/>
                  </a:lnTo>
                  <a:lnTo>
                    <a:pt x="13" y="1606"/>
                  </a:lnTo>
                  <a:lnTo>
                    <a:pt x="30" y="1499"/>
                  </a:lnTo>
                  <a:lnTo>
                    <a:pt x="52" y="1393"/>
                  </a:lnTo>
                  <a:lnTo>
                    <a:pt x="80" y="1291"/>
                  </a:lnTo>
                  <a:lnTo>
                    <a:pt x="114" y="1190"/>
                  </a:lnTo>
                  <a:lnTo>
                    <a:pt x="154" y="1092"/>
                  </a:lnTo>
                  <a:lnTo>
                    <a:pt x="199" y="998"/>
                  </a:lnTo>
                  <a:lnTo>
                    <a:pt x="250" y="906"/>
                  </a:lnTo>
                  <a:lnTo>
                    <a:pt x="305" y="818"/>
                  </a:lnTo>
                  <a:lnTo>
                    <a:pt x="365" y="732"/>
                  </a:lnTo>
                  <a:lnTo>
                    <a:pt x="430" y="651"/>
                  </a:lnTo>
                  <a:lnTo>
                    <a:pt x="499" y="574"/>
                  </a:lnTo>
                  <a:lnTo>
                    <a:pt x="572" y="500"/>
                  </a:lnTo>
                  <a:lnTo>
                    <a:pt x="650" y="430"/>
                  </a:lnTo>
                  <a:lnTo>
                    <a:pt x="732" y="366"/>
                  </a:lnTo>
                  <a:lnTo>
                    <a:pt x="816" y="306"/>
                  </a:lnTo>
                  <a:lnTo>
                    <a:pt x="905" y="250"/>
                  </a:lnTo>
                  <a:lnTo>
                    <a:pt x="996" y="200"/>
                  </a:lnTo>
                  <a:lnTo>
                    <a:pt x="1091" y="155"/>
                  </a:lnTo>
                  <a:lnTo>
                    <a:pt x="1189" y="115"/>
                  </a:lnTo>
                  <a:lnTo>
                    <a:pt x="1289" y="82"/>
                  </a:lnTo>
                  <a:lnTo>
                    <a:pt x="1392" y="53"/>
                  </a:lnTo>
                  <a:lnTo>
                    <a:pt x="1498" y="30"/>
                  </a:lnTo>
                  <a:lnTo>
                    <a:pt x="1604" y="14"/>
                  </a:lnTo>
                  <a:lnTo>
                    <a:pt x="1714" y="4"/>
                  </a:lnTo>
                  <a:lnTo>
                    <a:pt x="1825"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3" name="Freeform 15"/>
            <p:cNvSpPr>
              <a:spLocks/>
            </p:cNvSpPr>
            <p:nvPr/>
          </p:nvSpPr>
          <p:spPr bwMode="auto">
            <a:xfrm>
              <a:off x="2047" y="7728"/>
              <a:ext cx="456" cy="78"/>
            </a:xfrm>
            <a:custGeom>
              <a:avLst/>
              <a:gdLst>
                <a:gd name="T0" fmla="*/ 2419 w 3646"/>
                <a:gd name="T1" fmla="*/ 25 h 620"/>
                <a:gd name="T2" fmla="*/ 2600 w 3646"/>
                <a:gd name="T3" fmla="*/ 131 h 620"/>
                <a:gd name="T4" fmla="*/ 2734 w 3646"/>
                <a:gd name="T5" fmla="*/ 206 h 620"/>
                <a:gd name="T6" fmla="*/ 2908 w 3646"/>
                <a:gd name="T7" fmla="*/ 68 h 620"/>
                <a:gd name="T8" fmla="*/ 3131 w 3646"/>
                <a:gd name="T9" fmla="*/ 17 h 620"/>
                <a:gd name="T10" fmla="*/ 3358 w 3646"/>
                <a:gd name="T11" fmla="*/ 71 h 620"/>
                <a:gd name="T12" fmla="*/ 3533 w 3646"/>
                <a:gd name="T13" fmla="*/ 213 h 620"/>
                <a:gd name="T14" fmla="*/ 3633 w 3646"/>
                <a:gd name="T15" fmla="*/ 420 h 620"/>
                <a:gd name="T16" fmla="*/ 3636 w 3646"/>
                <a:gd name="T17" fmla="*/ 580 h 620"/>
                <a:gd name="T18" fmla="*/ 3566 w 3646"/>
                <a:gd name="T19" fmla="*/ 620 h 620"/>
                <a:gd name="T20" fmla="*/ 3496 w 3646"/>
                <a:gd name="T21" fmla="*/ 580 h 620"/>
                <a:gd name="T22" fmla="*/ 3473 w 3646"/>
                <a:gd name="T23" fmla="*/ 444 h 620"/>
                <a:gd name="T24" fmla="*/ 3382 w 3646"/>
                <a:gd name="T25" fmla="*/ 284 h 620"/>
                <a:gd name="T26" fmla="*/ 3224 w 3646"/>
                <a:gd name="T27" fmla="*/ 192 h 620"/>
                <a:gd name="T28" fmla="*/ 3037 w 3646"/>
                <a:gd name="T29" fmla="*/ 192 h 620"/>
                <a:gd name="T30" fmla="*/ 2879 w 3646"/>
                <a:gd name="T31" fmla="*/ 284 h 620"/>
                <a:gd name="T32" fmla="*/ 2788 w 3646"/>
                <a:gd name="T33" fmla="*/ 444 h 620"/>
                <a:gd name="T34" fmla="*/ 2765 w 3646"/>
                <a:gd name="T35" fmla="*/ 580 h 620"/>
                <a:gd name="T36" fmla="*/ 2695 w 3646"/>
                <a:gd name="T37" fmla="*/ 620 h 620"/>
                <a:gd name="T38" fmla="*/ 2625 w 3646"/>
                <a:gd name="T39" fmla="*/ 580 h 620"/>
                <a:gd name="T40" fmla="*/ 2611 w 3646"/>
                <a:gd name="T41" fmla="*/ 473 h 620"/>
                <a:gd name="T42" fmla="*/ 2540 w 3646"/>
                <a:gd name="T43" fmla="*/ 301 h 620"/>
                <a:gd name="T44" fmla="*/ 2397 w 3646"/>
                <a:gd name="T45" fmla="*/ 188 h 620"/>
                <a:gd name="T46" fmla="*/ 2211 w 3646"/>
                <a:gd name="T47" fmla="*/ 164 h 620"/>
                <a:gd name="T48" fmla="*/ 2042 w 3646"/>
                <a:gd name="T49" fmla="*/ 236 h 620"/>
                <a:gd name="T50" fmla="*/ 1932 w 3646"/>
                <a:gd name="T51" fmla="*/ 382 h 620"/>
                <a:gd name="T52" fmla="*/ 1904 w 3646"/>
                <a:gd name="T53" fmla="*/ 539 h 620"/>
                <a:gd name="T54" fmla="*/ 1864 w 3646"/>
                <a:gd name="T55" fmla="*/ 609 h 620"/>
                <a:gd name="T56" fmla="*/ 1783 w 3646"/>
                <a:gd name="T57" fmla="*/ 609 h 620"/>
                <a:gd name="T58" fmla="*/ 1743 w 3646"/>
                <a:gd name="T59" fmla="*/ 539 h 620"/>
                <a:gd name="T60" fmla="*/ 1694 w 3646"/>
                <a:gd name="T61" fmla="*/ 357 h 620"/>
                <a:gd name="T62" fmla="*/ 1567 w 3646"/>
                <a:gd name="T63" fmla="*/ 228 h 620"/>
                <a:gd name="T64" fmla="*/ 1388 w 3646"/>
                <a:gd name="T65" fmla="*/ 178 h 620"/>
                <a:gd name="T66" fmla="*/ 1209 w 3646"/>
                <a:gd name="T67" fmla="*/ 228 h 620"/>
                <a:gd name="T68" fmla="*/ 1081 w 3646"/>
                <a:gd name="T69" fmla="*/ 357 h 620"/>
                <a:gd name="T70" fmla="*/ 1033 w 3646"/>
                <a:gd name="T71" fmla="*/ 539 h 620"/>
                <a:gd name="T72" fmla="*/ 993 w 3646"/>
                <a:gd name="T73" fmla="*/ 609 h 620"/>
                <a:gd name="T74" fmla="*/ 912 w 3646"/>
                <a:gd name="T75" fmla="*/ 609 h 620"/>
                <a:gd name="T76" fmla="*/ 872 w 3646"/>
                <a:gd name="T77" fmla="*/ 539 h 620"/>
                <a:gd name="T78" fmla="*/ 823 w 3646"/>
                <a:gd name="T79" fmla="*/ 357 h 620"/>
                <a:gd name="T80" fmla="*/ 695 w 3646"/>
                <a:gd name="T81" fmla="*/ 228 h 620"/>
                <a:gd name="T82" fmla="*/ 516 w 3646"/>
                <a:gd name="T83" fmla="*/ 178 h 620"/>
                <a:gd name="T84" fmla="*/ 338 w 3646"/>
                <a:gd name="T85" fmla="*/ 228 h 620"/>
                <a:gd name="T86" fmla="*/ 210 w 3646"/>
                <a:gd name="T87" fmla="*/ 357 h 620"/>
                <a:gd name="T88" fmla="*/ 161 w 3646"/>
                <a:gd name="T89" fmla="*/ 539 h 620"/>
                <a:gd name="T90" fmla="*/ 121 w 3646"/>
                <a:gd name="T91" fmla="*/ 609 h 620"/>
                <a:gd name="T92" fmla="*/ 40 w 3646"/>
                <a:gd name="T93" fmla="*/ 609 h 620"/>
                <a:gd name="T94" fmla="*/ 0 w 3646"/>
                <a:gd name="T95" fmla="*/ 539 h 620"/>
                <a:gd name="T96" fmla="*/ 52 w 3646"/>
                <a:gd name="T97" fmla="*/ 311 h 620"/>
                <a:gd name="T98" fmla="*/ 193 w 3646"/>
                <a:gd name="T99" fmla="*/ 133 h 620"/>
                <a:gd name="T100" fmla="*/ 397 w 3646"/>
                <a:gd name="T101" fmla="*/ 32 h 620"/>
                <a:gd name="T102" fmla="*/ 634 w 3646"/>
                <a:gd name="T103" fmla="*/ 32 h 620"/>
                <a:gd name="T104" fmla="*/ 838 w 3646"/>
                <a:gd name="T105" fmla="*/ 132 h 620"/>
                <a:gd name="T106" fmla="*/ 985 w 3646"/>
                <a:gd name="T107" fmla="*/ 213 h 620"/>
                <a:gd name="T108" fmla="*/ 1161 w 3646"/>
                <a:gd name="T109" fmla="*/ 71 h 620"/>
                <a:gd name="T110" fmla="*/ 1388 w 3646"/>
                <a:gd name="T111" fmla="*/ 17 h 620"/>
                <a:gd name="T112" fmla="*/ 1610 w 3646"/>
                <a:gd name="T113" fmla="*/ 68 h 620"/>
                <a:gd name="T114" fmla="*/ 1784 w 3646"/>
                <a:gd name="T115" fmla="*/ 206 h 620"/>
                <a:gd name="T116" fmla="*/ 1917 w 3646"/>
                <a:gd name="T117" fmla="*/ 131 h 620"/>
                <a:gd name="T118" fmla="*/ 2098 w 3646"/>
                <a:gd name="T119" fmla="*/ 2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6" h="620">
                  <a:moveTo>
                    <a:pt x="2259" y="0"/>
                  </a:moveTo>
                  <a:lnTo>
                    <a:pt x="2314" y="2"/>
                  </a:lnTo>
                  <a:lnTo>
                    <a:pt x="2368" y="11"/>
                  </a:lnTo>
                  <a:lnTo>
                    <a:pt x="2419" y="25"/>
                  </a:lnTo>
                  <a:lnTo>
                    <a:pt x="2469" y="45"/>
                  </a:lnTo>
                  <a:lnTo>
                    <a:pt x="2516" y="68"/>
                  </a:lnTo>
                  <a:lnTo>
                    <a:pt x="2559" y="97"/>
                  </a:lnTo>
                  <a:lnTo>
                    <a:pt x="2600" y="131"/>
                  </a:lnTo>
                  <a:lnTo>
                    <a:pt x="2638" y="167"/>
                  </a:lnTo>
                  <a:lnTo>
                    <a:pt x="2671" y="207"/>
                  </a:lnTo>
                  <a:lnTo>
                    <a:pt x="2700" y="251"/>
                  </a:lnTo>
                  <a:lnTo>
                    <a:pt x="2734" y="206"/>
                  </a:lnTo>
                  <a:lnTo>
                    <a:pt x="2771" y="165"/>
                  </a:lnTo>
                  <a:lnTo>
                    <a:pt x="2814" y="128"/>
                  </a:lnTo>
                  <a:lnTo>
                    <a:pt x="2859" y="96"/>
                  </a:lnTo>
                  <a:lnTo>
                    <a:pt x="2908" y="68"/>
                  </a:lnTo>
                  <a:lnTo>
                    <a:pt x="2960" y="46"/>
                  </a:lnTo>
                  <a:lnTo>
                    <a:pt x="3014" y="31"/>
                  </a:lnTo>
                  <a:lnTo>
                    <a:pt x="3071" y="21"/>
                  </a:lnTo>
                  <a:lnTo>
                    <a:pt x="3131" y="17"/>
                  </a:lnTo>
                  <a:lnTo>
                    <a:pt x="3191" y="21"/>
                  </a:lnTo>
                  <a:lnTo>
                    <a:pt x="3249" y="32"/>
                  </a:lnTo>
                  <a:lnTo>
                    <a:pt x="3304" y="48"/>
                  </a:lnTo>
                  <a:lnTo>
                    <a:pt x="3358" y="71"/>
                  </a:lnTo>
                  <a:lnTo>
                    <a:pt x="3408" y="98"/>
                  </a:lnTo>
                  <a:lnTo>
                    <a:pt x="3453" y="133"/>
                  </a:lnTo>
                  <a:lnTo>
                    <a:pt x="3495" y="171"/>
                  </a:lnTo>
                  <a:lnTo>
                    <a:pt x="3533" y="213"/>
                  </a:lnTo>
                  <a:lnTo>
                    <a:pt x="3566" y="259"/>
                  </a:lnTo>
                  <a:lnTo>
                    <a:pt x="3594" y="311"/>
                  </a:lnTo>
                  <a:lnTo>
                    <a:pt x="3616" y="364"/>
                  </a:lnTo>
                  <a:lnTo>
                    <a:pt x="3633" y="420"/>
                  </a:lnTo>
                  <a:lnTo>
                    <a:pt x="3643" y="479"/>
                  </a:lnTo>
                  <a:lnTo>
                    <a:pt x="3646" y="539"/>
                  </a:lnTo>
                  <a:lnTo>
                    <a:pt x="3644" y="562"/>
                  </a:lnTo>
                  <a:lnTo>
                    <a:pt x="3636" y="580"/>
                  </a:lnTo>
                  <a:lnTo>
                    <a:pt x="3623" y="597"/>
                  </a:lnTo>
                  <a:lnTo>
                    <a:pt x="3607" y="609"/>
                  </a:lnTo>
                  <a:lnTo>
                    <a:pt x="3587" y="617"/>
                  </a:lnTo>
                  <a:lnTo>
                    <a:pt x="3566" y="620"/>
                  </a:lnTo>
                  <a:lnTo>
                    <a:pt x="3545" y="617"/>
                  </a:lnTo>
                  <a:lnTo>
                    <a:pt x="3525" y="609"/>
                  </a:lnTo>
                  <a:lnTo>
                    <a:pt x="3510" y="597"/>
                  </a:lnTo>
                  <a:lnTo>
                    <a:pt x="3496" y="580"/>
                  </a:lnTo>
                  <a:lnTo>
                    <a:pt x="3489" y="562"/>
                  </a:lnTo>
                  <a:lnTo>
                    <a:pt x="3485" y="539"/>
                  </a:lnTo>
                  <a:lnTo>
                    <a:pt x="3482" y="490"/>
                  </a:lnTo>
                  <a:lnTo>
                    <a:pt x="3473" y="444"/>
                  </a:lnTo>
                  <a:lnTo>
                    <a:pt x="3457" y="399"/>
                  </a:lnTo>
                  <a:lnTo>
                    <a:pt x="3437" y="357"/>
                  </a:lnTo>
                  <a:lnTo>
                    <a:pt x="3412" y="319"/>
                  </a:lnTo>
                  <a:lnTo>
                    <a:pt x="3382" y="284"/>
                  </a:lnTo>
                  <a:lnTo>
                    <a:pt x="3348" y="254"/>
                  </a:lnTo>
                  <a:lnTo>
                    <a:pt x="3310" y="228"/>
                  </a:lnTo>
                  <a:lnTo>
                    <a:pt x="3269" y="207"/>
                  </a:lnTo>
                  <a:lnTo>
                    <a:pt x="3224" y="192"/>
                  </a:lnTo>
                  <a:lnTo>
                    <a:pt x="3179" y="182"/>
                  </a:lnTo>
                  <a:lnTo>
                    <a:pt x="3131" y="178"/>
                  </a:lnTo>
                  <a:lnTo>
                    <a:pt x="3082" y="182"/>
                  </a:lnTo>
                  <a:lnTo>
                    <a:pt x="3037" y="192"/>
                  </a:lnTo>
                  <a:lnTo>
                    <a:pt x="2992" y="207"/>
                  </a:lnTo>
                  <a:lnTo>
                    <a:pt x="2951" y="228"/>
                  </a:lnTo>
                  <a:lnTo>
                    <a:pt x="2913" y="254"/>
                  </a:lnTo>
                  <a:lnTo>
                    <a:pt x="2879" y="284"/>
                  </a:lnTo>
                  <a:lnTo>
                    <a:pt x="2849" y="319"/>
                  </a:lnTo>
                  <a:lnTo>
                    <a:pt x="2824" y="357"/>
                  </a:lnTo>
                  <a:lnTo>
                    <a:pt x="2804" y="399"/>
                  </a:lnTo>
                  <a:lnTo>
                    <a:pt x="2788" y="444"/>
                  </a:lnTo>
                  <a:lnTo>
                    <a:pt x="2779" y="490"/>
                  </a:lnTo>
                  <a:lnTo>
                    <a:pt x="2776" y="539"/>
                  </a:lnTo>
                  <a:lnTo>
                    <a:pt x="2772" y="562"/>
                  </a:lnTo>
                  <a:lnTo>
                    <a:pt x="2765" y="580"/>
                  </a:lnTo>
                  <a:lnTo>
                    <a:pt x="2751" y="597"/>
                  </a:lnTo>
                  <a:lnTo>
                    <a:pt x="2736" y="609"/>
                  </a:lnTo>
                  <a:lnTo>
                    <a:pt x="2716" y="617"/>
                  </a:lnTo>
                  <a:lnTo>
                    <a:pt x="2695" y="620"/>
                  </a:lnTo>
                  <a:lnTo>
                    <a:pt x="2674" y="617"/>
                  </a:lnTo>
                  <a:lnTo>
                    <a:pt x="2655" y="609"/>
                  </a:lnTo>
                  <a:lnTo>
                    <a:pt x="2638" y="597"/>
                  </a:lnTo>
                  <a:lnTo>
                    <a:pt x="2625" y="580"/>
                  </a:lnTo>
                  <a:lnTo>
                    <a:pt x="2617" y="562"/>
                  </a:lnTo>
                  <a:lnTo>
                    <a:pt x="2615" y="539"/>
                  </a:lnTo>
                  <a:lnTo>
                    <a:pt x="2615" y="522"/>
                  </a:lnTo>
                  <a:lnTo>
                    <a:pt x="2611" y="473"/>
                  </a:lnTo>
                  <a:lnTo>
                    <a:pt x="2601" y="426"/>
                  </a:lnTo>
                  <a:lnTo>
                    <a:pt x="2586" y="382"/>
                  </a:lnTo>
                  <a:lnTo>
                    <a:pt x="2566" y="339"/>
                  </a:lnTo>
                  <a:lnTo>
                    <a:pt x="2540" y="301"/>
                  </a:lnTo>
                  <a:lnTo>
                    <a:pt x="2510" y="266"/>
                  </a:lnTo>
                  <a:lnTo>
                    <a:pt x="2476" y="236"/>
                  </a:lnTo>
                  <a:lnTo>
                    <a:pt x="2438" y="209"/>
                  </a:lnTo>
                  <a:lnTo>
                    <a:pt x="2397" y="188"/>
                  </a:lnTo>
                  <a:lnTo>
                    <a:pt x="2354" y="174"/>
                  </a:lnTo>
                  <a:lnTo>
                    <a:pt x="2307" y="164"/>
                  </a:lnTo>
                  <a:lnTo>
                    <a:pt x="2259" y="161"/>
                  </a:lnTo>
                  <a:lnTo>
                    <a:pt x="2211" y="164"/>
                  </a:lnTo>
                  <a:lnTo>
                    <a:pt x="2165" y="174"/>
                  </a:lnTo>
                  <a:lnTo>
                    <a:pt x="2121" y="188"/>
                  </a:lnTo>
                  <a:lnTo>
                    <a:pt x="2080" y="209"/>
                  </a:lnTo>
                  <a:lnTo>
                    <a:pt x="2042" y="236"/>
                  </a:lnTo>
                  <a:lnTo>
                    <a:pt x="2009" y="266"/>
                  </a:lnTo>
                  <a:lnTo>
                    <a:pt x="1979" y="301"/>
                  </a:lnTo>
                  <a:lnTo>
                    <a:pt x="1953" y="339"/>
                  </a:lnTo>
                  <a:lnTo>
                    <a:pt x="1932" y="382"/>
                  </a:lnTo>
                  <a:lnTo>
                    <a:pt x="1916" y="426"/>
                  </a:lnTo>
                  <a:lnTo>
                    <a:pt x="1908" y="473"/>
                  </a:lnTo>
                  <a:lnTo>
                    <a:pt x="1904" y="522"/>
                  </a:lnTo>
                  <a:lnTo>
                    <a:pt x="1904" y="539"/>
                  </a:lnTo>
                  <a:lnTo>
                    <a:pt x="1901" y="562"/>
                  </a:lnTo>
                  <a:lnTo>
                    <a:pt x="1893" y="580"/>
                  </a:lnTo>
                  <a:lnTo>
                    <a:pt x="1881" y="597"/>
                  </a:lnTo>
                  <a:lnTo>
                    <a:pt x="1864" y="609"/>
                  </a:lnTo>
                  <a:lnTo>
                    <a:pt x="1845" y="617"/>
                  </a:lnTo>
                  <a:lnTo>
                    <a:pt x="1823" y="620"/>
                  </a:lnTo>
                  <a:lnTo>
                    <a:pt x="1802" y="617"/>
                  </a:lnTo>
                  <a:lnTo>
                    <a:pt x="1783" y="609"/>
                  </a:lnTo>
                  <a:lnTo>
                    <a:pt x="1766" y="597"/>
                  </a:lnTo>
                  <a:lnTo>
                    <a:pt x="1754" y="580"/>
                  </a:lnTo>
                  <a:lnTo>
                    <a:pt x="1745" y="562"/>
                  </a:lnTo>
                  <a:lnTo>
                    <a:pt x="1743" y="539"/>
                  </a:lnTo>
                  <a:lnTo>
                    <a:pt x="1740" y="490"/>
                  </a:lnTo>
                  <a:lnTo>
                    <a:pt x="1730" y="444"/>
                  </a:lnTo>
                  <a:lnTo>
                    <a:pt x="1715" y="399"/>
                  </a:lnTo>
                  <a:lnTo>
                    <a:pt x="1694" y="357"/>
                  </a:lnTo>
                  <a:lnTo>
                    <a:pt x="1669" y="319"/>
                  </a:lnTo>
                  <a:lnTo>
                    <a:pt x="1639" y="284"/>
                  </a:lnTo>
                  <a:lnTo>
                    <a:pt x="1604" y="254"/>
                  </a:lnTo>
                  <a:lnTo>
                    <a:pt x="1567" y="228"/>
                  </a:lnTo>
                  <a:lnTo>
                    <a:pt x="1526" y="207"/>
                  </a:lnTo>
                  <a:lnTo>
                    <a:pt x="1482" y="192"/>
                  </a:lnTo>
                  <a:lnTo>
                    <a:pt x="1436" y="182"/>
                  </a:lnTo>
                  <a:lnTo>
                    <a:pt x="1388" y="178"/>
                  </a:lnTo>
                  <a:lnTo>
                    <a:pt x="1339" y="182"/>
                  </a:lnTo>
                  <a:lnTo>
                    <a:pt x="1294" y="192"/>
                  </a:lnTo>
                  <a:lnTo>
                    <a:pt x="1249" y="207"/>
                  </a:lnTo>
                  <a:lnTo>
                    <a:pt x="1209" y="228"/>
                  </a:lnTo>
                  <a:lnTo>
                    <a:pt x="1171" y="254"/>
                  </a:lnTo>
                  <a:lnTo>
                    <a:pt x="1137" y="284"/>
                  </a:lnTo>
                  <a:lnTo>
                    <a:pt x="1107" y="319"/>
                  </a:lnTo>
                  <a:lnTo>
                    <a:pt x="1081" y="357"/>
                  </a:lnTo>
                  <a:lnTo>
                    <a:pt x="1060" y="399"/>
                  </a:lnTo>
                  <a:lnTo>
                    <a:pt x="1045" y="444"/>
                  </a:lnTo>
                  <a:lnTo>
                    <a:pt x="1036" y="490"/>
                  </a:lnTo>
                  <a:lnTo>
                    <a:pt x="1033" y="539"/>
                  </a:lnTo>
                  <a:lnTo>
                    <a:pt x="1029" y="562"/>
                  </a:lnTo>
                  <a:lnTo>
                    <a:pt x="1021" y="580"/>
                  </a:lnTo>
                  <a:lnTo>
                    <a:pt x="1009" y="597"/>
                  </a:lnTo>
                  <a:lnTo>
                    <a:pt x="993" y="609"/>
                  </a:lnTo>
                  <a:lnTo>
                    <a:pt x="974" y="617"/>
                  </a:lnTo>
                  <a:lnTo>
                    <a:pt x="952" y="620"/>
                  </a:lnTo>
                  <a:lnTo>
                    <a:pt x="930" y="617"/>
                  </a:lnTo>
                  <a:lnTo>
                    <a:pt x="912" y="609"/>
                  </a:lnTo>
                  <a:lnTo>
                    <a:pt x="895" y="597"/>
                  </a:lnTo>
                  <a:lnTo>
                    <a:pt x="883" y="580"/>
                  </a:lnTo>
                  <a:lnTo>
                    <a:pt x="875" y="562"/>
                  </a:lnTo>
                  <a:lnTo>
                    <a:pt x="872" y="539"/>
                  </a:lnTo>
                  <a:lnTo>
                    <a:pt x="868" y="490"/>
                  </a:lnTo>
                  <a:lnTo>
                    <a:pt x="858" y="444"/>
                  </a:lnTo>
                  <a:lnTo>
                    <a:pt x="844" y="399"/>
                  </a:lnTo>
                  <a:lnTo>
                    <a:pt x="823" y="357"/>
                  </a:lnTo>
                  <a:lnTo>
                    <a:pt x="797" y="319"/>
                  </a:lnTo>
                  <a:lnTo>
                    <a:pt x="767" y="284"/>
                  </a:lnTo>
                  <a:lnTo>
                    <a:pt x="733" y="254"/>
                  </a:lnTo>
                  <a:lnTo>
                    <a:pt x="695" y="228"/>
                  </a:lnTo>
                  <a:lnTo>
                    <a:pt x="654" y="207"/>
                  </a:lnTo>
                  <a:lnTo>
                    <a:pt x="611" y="192"/>
                  </a:lnTo>
                  <a:lnTo>
                    <a:pt x="564" y="182"/>
                  </a:lnTo>
                  <a:lnTo>
                    <a:pt x="516" y="178"/>
                  </a:lnTo>
                  <a:lnTo>
                    <a:pt x="469" y="182"/>
                  </a:lnTo>
                  <a:lnTo>
                    <a:pt x="422" y="192"/>
                  </a:lnTo>
                  <a:lnTo>
                    <a:pt x="379" y="207"/>
                  </a:lnTo>
                  <a:lnTo>
                    <a:pt x="338" y="228"/>
                  </a:lnTo>
                  <a:lnTo>
                    <a:pt x="300" y="254"/>
                  </a:lnTo>
                  <a:lnTo>
                    <a:pt x="265" y="284"/>
                  </a:lnTo>
                  <a:lnTo>
                    <a:pt x="235" y="319"/>
                  </a:lnTo>
                  <a:lnTo>
                    <a:pt x="210" y="357"/>
                  </a:lnTo>
                  <a:lnTo>
                    <a:pt x="189" y="399"/>
                  </a:lnTo>
                  <a:lnTo>
                    <a:pt x="174" y="444"/>
                  </a:lnTo>
                  <a:lnTo>
                    <a:pt x="164" y="490"/>
                  </a:lnTo>
                  <a:lnTo>
                    <a:pt x="161" y="539"/>
                  </a:lnTo>
                  <a:lnTo>
                    <a:pt x="158" y="562"/>
                  </a:lnTo>
                  <a:lnTo>
                    <a:pt x="150" y="580"/>
                  </a:lnTo>
                  <a:lnTo>
                    <a:pt x="138" y="597"/>
                  </a:lnTo>
                  <a:lnTo>
                    <a:pt x="121" y="609"/>
                  </a:lnTo>
                  <a:lnTo>
                    <a:pt x="102" y="617"/>
                  </a:lnTo>
                  <a:lnTo>
                    <a:pt x="81" y="620"/>
                  </a:lnTo>
                  <a:lnTo>
                    <a:pt x="59" y="617"/>
                  </a:lnTo>
                  <a:lnTo>
                    <a:pt x="40" y="609"/>
                  </a:lnTo>
                  <a:lnTo>
                    <a:pt x="23" y="597"/>
                  </a:lnTo>
                  <a:lnTo>
                    <a:pt x="11" y="580"/>
                  </a:lnTo>
                  <a:lnTo>
                    <a:pt x="3" y="562"/>
                  </a:lnTo>
                  <a:lnTo>
                    <a:pt x="0" y="539"/>
                  </a:lnTo>
                  <a:lnTo>
                    <a:pt x="3" y="479"/>
                  </a:lnTo>
                  <a:lnTo>
                    <a:pt x="13" y="420"/>
                  </a:lnTo>
                  <a:lnTo>
                    <a:pt x="30" y="364"/>
                  </a:lnTo>
                  <a:lnTo>
                    <a:pt x="52" y="311"/>
                  </a:lnTo>
                  <a:lnTo>
                    <a:pt x="80" y="259"/>
                  </a:lnTo>
                  <a:lnTo>
                    <a:pt x="113" y="213"/>
                  </a:lnTo>
                  <a:lnTo>
                    <a:pt x="151" y="171"/>
                  </a:lnTo>
                  <a:lnTo>
                    <a:pt x="193" y="133"/>
                  </a:lnTo>
                  <a:lnTo>
                    <a:pt x="240" y="98"/>
                  </a:lnTo>
                  <a:lnTo>
                    <a:pt x="290" y="71"/>
                  </a:lnTo>
                  <a:lnTo>
                    <a:pt x="342" y="48"/>
                  </a:lnTo>
                  <a:lnTo>
                    <a:pt x="397" y="32"/>
                  </a:lnTo>
                  <a:lnTo>
                    <a:pt x="456" y="21"/>
                  </a:lnTo>
                  <a:lnTo>
                    <a:pt x="516" y="17"/>
                  </a:lnTo>
                  <a:lnTo>
                    <a:pt x="576" y="21"/>
                  </a:lnTo>
                  <a:lnTo>
                    <a:pt x="634" y="32"/>
                  </a:lnTo>
                  <a:lnTo>
                    <a:pt x="689" y="48"/>
                  </a:lnTo>
                  <a:lnTo>
                    <a:pt x="743" y="71"/>
                  </a:lnTo>
                  <a:lnTo>
                    <a:pt x="793" y="98"/>
                  </a:lnTo>
                  <a:lnTo>
                    <a:pt x="838" y="132"/>
                  </a:lnTo>
                  <a:lnTo>
                    <a:pt x="880" y="171"/>
                  </a:lnTo>
                  <a:lnTo>
                    <a:pt x="919" y="213"/>
                  </a:lnTo>
                  <a:lnTo>
                    <a:pt x="952" y="259"/>
                  </a:lnTo>
                  <a:lnTo>
                    <a:pt x="985" y="213"/>
                  </a:lnTo>
                  <a:lnTo>
                    <a:pt x="1023" y="171"/>
                  </a:lnTo>
                  <a:lnTo>
                    <a:pt x="1065" y="132"/>
                  </a:lnTo>
                  <a:lnTo>
                    <a:pt x="1111" y="98"/>
                  </a:lnTo>
                  <a:lnTo>
                    <a:pt x="1161" y="71"/>
                  </a:lnTo>
                  <a:lnTo>
                    <a:pt x="1214" y="48"/>
                  </a:lnTo>
                  <a:lnTo>
                    <a:pt x="1269" y="32"/>
                  </a:lnTo>
                  <a:lnTo>
                    <a:pt x="1328" y="21"/>
                  </a:lnTo>
                  <a:lnTo>
                    <a:pt x="1388" y="17"/>
                  </a:lnTo>
                  <a:lnTo>
                    <a:pt x="1447" y="21"/>
                  </a:lnTo>
                  <a:lnTo>
                    <a:pt x="1503" y="31"/>
                  </a:lnTo>
                  <a:lnTo>
                    <a:pt x="1558" y="46"/>
                  </a:lnTo>
                  <a:lnTo>
                    <a:pt x="1610" y="68"/>
                  </a:lnTo>
                  <a:lnTo>
                    <a:pt x="1659" y="96"/>
                  </a:lnTo>
                  <a:lnTo>
                    <a:pt x="1704" y="128"/>
                  </a:lnTo>
                  <a:lnTo>
                    <a:pt x="1747" y="165"/>
                  </a:lnTo>
                  <a:lnTo>
                    <a:pt x="1784" y="206"/>
                  </a:lnTo>
                  <a:lnTo>
                    <a:pt x="1818" y="251"/>
                  </a:lnTo>
                  <a:lnTo>
                    <a:pt x="1848" y="207"/>
                  </a:lnTo>
                  <a:lnTo>
                    <a:pt x="1881" y="167"/>
                  </a:lnTo>
                  <a:lnTo>
                    <a:pt x="1917" y="131"/>
                  </a:lnTo>
                  <a:lnTo>
                    <a:pt x="1959" y="97"/>
                  </a:lnTo>
                  <a:lnTo>
                    <a:pt x="2002" y="68"/>
                  </a:lnTo>
                  <a:lnTo>
                    <a:pt x="2050" y="45"/>
                  </a:lnTo>
                  <a:lnTo>
                    <a:pt x="2098" y="25"/>
                  </a:lnTo>
                  <a:lnTo>
                    <a:pt x="2151" y="11"/>
                  </a:lnTo>
                  <a:lnTo>
                    <a:pt x="2204" y="2"/>
                  </a:lnTo>
                  <a:lnTo>
                    <a:pt x="225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4" name="Freeform 16"/>
            <p:cNvSpPr>
              <a:spLocks/>
            </p:cNvSpPr>
            <p:nvPr/>
          </p:nvSpPr>
          <p:spPr bwMode="auto">
            <a:xfrm>
              <a:off x="2265" y="7779"/>
              <a:ext cx="20" cy="199"/>
            </a:xfrm>
            <a:custGeom>
              <a:avLst/>
              <a:gdLst>
                <a:gd name="T0" fmla="*/ 80 w 161"/>
                <a:gd name="T1" fmla="*/ 0 h 1586"/>
                <a:gd name="T2" fmla="*/ 101 w 161"/>
                <a:gd name="T3" fmla="*/ 3 h 1586"/>
                <a:gd name="T4" fmla="*/ 121 w 161"/>
                <a:gd name="T5" fmla="*/ 11 h 1586"/>
                <a:gd name="T6" fmla="*/ 137 w 161"/>
                <a:gd name="T7" fmla="*/ 24 h 1586"/>
                <a:gd name="T8" fmla="*/ 150 w 161"/>
                <a:gd name="T9" fmla="*/ 40 h 1586"/>
                <a:gd name="T10" fmla="*/ 158 w 161"/>
                <a:gd name="T11" fmla="*/ 59 h 1586"/>
                <a:gd name="T12" fmla="*/ 161 w 161"/>
                <a:gd name="T13" fmla="*/ 80 h 1586"/>
                <a:gd name="T14" fmla="*/ 161 w 161"/>
                <a:gd name="T15" fmla="*/ 1506 h 1586"/>
                <a:gd name="T16" fmla="*/ 158 w 161"/>
                <a:gd name="T17" fmla="*/ 1527 h 1586"/>
                <a:gd name="T18" fmla="*/ 150 w 161"/>
                <a:gd name="T19" fmla="*/ 1546 h 1586"/>
                <a:gd name="T20" fmla="*/ 137 w 161"/>
                <a:gd name="T21" fmla="*/ 1563 h 1586"/>
                <a:gd name="T22" fmla="*/ 121 w 161"/>
                <a:gd name="T23" fmla="*/ 1575 h 1586"/>
                <a:gd name="T24" fmla="*/ 101 w 161"/>
                <a:gd name="T25" fmla="*/ 1584 h 1586"/>
                <a:gd name="T26" fmla="*/ 80 w 161"/>
                <a:gd name="T27" fmla="*/ 1586 h 1586"/>
                <a:gd name="T28" fmla="*/ 59 w 161"/>
                <a:gd name="T29" fmla="*/ 1584 h 1586"/>
                <a:gd name="T30" fmla="*/ 39 w 161"/>
                <a:gd name="T31" fmla="*/ 1575 h 1586"/>
                <a:gd name="T32" fmla="*/ 23 w 161"/>
                <a:gd name="T33" fmla="*/ 1563 h 1586"/>
                <a:gd name="T34" fmla="*/ 10 w 161"/>
                <a:gd name="T35" fmla="*/ 1546 h 1586"/>
                <a:gd name="T36" fmla="*/ 2 w 161"/>
                <a:gd name="T37" fmla="*/ 1527 h 1586"/>
                <a:gd name="T38" fmla="*/ 0 w 161"/>
                <a:gd name="T39" fmla="*/ 1506 h 1586"/>
                <a:gd name="T40" fmla="*/ 0 w 161"/>
                <a:gd name="T41" fmla="*/ 80 h 1586"/>
                <a:gd name="T42" fmla="*/ 2 w 161"/>
                <a:gd name="T43" fmla="*/ 59 h 1586"/>
                <a:gd name="T44" fmla="*/ 10 w 161"/>
                <a:gd name="T45" fmla="*/ 40 h 1586"/>
                <a:gd name="T46" fmla="*/ 23 w 161"/>
                <a:gd name="T47" fmla="*/ 24 h 1586"/>
                <a:gd name="T48" fmla="*/ 39 w 161"/>
                <a:gd name="T49" fmla="*/ 11 h 1586"/>
                <a:gd name="T50" fmla="*/ 59 w 161"/>
                <a:gd name="T51" fmla="*/ 3 h 1586"/>
                <a:gd name="T52" fmla="*/ 80 w 161"/>
                <a:gd name="T53" fmla="*/ 0 h 1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1" h="1586">
                  <a:moveTo>
                    <a:pt x="80" y="0"/>
                  </a:moveTo>
                  <a:lnTo>
                    <a:pt x="101" y="3"/>
                  </a:lnTo>
                  <a:lnTo>
                    <a:pt x="121" y="11"/>
                  </a:lnTo>
                  <a:lnTo>
                    <a:pt x="137" y="24"/>
                  </a:lnTo>
                  <a:lnTo>
                    <a:pt x="150" y="40"/>
                  </a:lnTo>
                  <a:lnTo>
                    <a:pt x="158" y="59"/>
                  </a:lnTo>
                  <a:lnTo>
                    <a:pt x="161" y="80"/>
                  </a:lnTo>
                  <a:lnTo>
                    <a:pt x="161" y="1506"/>
                  </a:lnTo>
                  <a:lnTo>
                    <a:pt x="158" y="1527"/>
                  </a:lnTo>
                  <a:lnTo>
                    <a:pt x="150" y="1546"/>
                  </a:lnTo>
                  <a:lnTo>
                    <a:pt x="137" y="1563"/>
                  </a:lnTo>
                  <a:lnTo>
                    <a:pt x="121" y="1575"/>
                  </a:lnTo>
                  <a:lnTo>
                    <a:pt x="101" y="1584"/>
                  </a:lnTo>
                  <a:lnTo>
                    <a:pt x="80" y="1586"/>
                  </a:lnTo>
                  <a:lnTo>
                    <a:pt x="59" y="1584"/>
                  </a:lnTo>
                  <a:lnTo>
                    <a:pt x="39" y="1575"/>
                  </a:lnTo>
                  <a:lnTo>
                    <a:pt x="23" y="1563"/>
                  </a:lnTo>
                  <a:lnTo>
                    <a:pt x="10" y="1546"/>
                  </a:lnTo>
                  <a:lnTo>
                    <a:pt x="2" y="1527"/>
                  </a:lnTo>
                  <a:lnTo>
                    <a:pt x="0" y="1506"/>
                  </a:lnTo>
                  <a:lnTo>
                    <a:pt x="0" y="80"/>
                  </a:lnTo>
                  <a:lnTo>
                    <a:pt x="2" y="59"/>
                  </a:lnTo>
                  <a:lnTo>
                    <a:pt x="10" y="40"/>
                  </a:lnTo>
                  <a:lnTo>
                    <a:pt x="23" y="24"/>
                  </a:lnTo>
                  <a:lnTo>
                    <a:pt x="39" y="11"/>
                  </a:lnTo>
                  <a:lnTo>
                    <a:pt x="59" y="3"/>
                  </a:lnTo>
                  <a:lnTo>
                    <a:pt x="8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5" name="Freeform 17"/>
            <p:cNvSpPr>
              <a:spLocks/>
            </p:cNvSpPr>
            <p:nvPr/>
          </p:nvSpPr>
          <p:spPr bwMode="auto">
            <a:xfrm>
              <a:off x="2265" y="7957"/>
              <a:ext cx="78" cy="49"/>
            </a:xfrm>
            <a:custGeom>
              <a:avLst/>
              <a:gdLst>
                <a:gd name="T0" fmla="*/ 101 w 625"/>
                <a:gd name="T1" fmla="*/ 4 h 389"/>
                <a:gd name="T2" fmla="*/ 137 w 625"/>
                <a:gd name="T3" fmla="*/ 24 h 389"/>
                <a:gd name="T4" fmla="*/ 158 w 625"/>
                <a:gd name="T5" fmla="*/ 59 h 389"/>
                <a:gd name="T6" fmla="*/ 163 w 625"/>
                <a:gd name="T7" fmla="*/ 110 h 389"/>
                <a:gd name="T8" fmla="*/ 185 w 625"/>
                <a:gd name="T9" fmla="*/ 162 h 389"/>
                <a:gd name="T10" fmla="*/ 225 w 625"/>
                <a:gd name="T11" fmla="*/ 202 h 389"/>
                <a:gd name="T12" fmla="*/ 278 w 625"/>
                <a:gd name="T13" fmla="*/ 225 h 389"/>
                <a:gd name="T14" fmla="*/ 319 w 625"/>
                <a:gd name="T15" fmla="*/ 228 h 389"/>
                <a:gd name="T16" fmla="*/ 375 w 625"/>
                <a:gd name="T17" fmla="*/ 216 h 389"/>
                <a:gd name="T18" fmla="*/ 422 w 625"/>
                <a:gd name="T19" fmla="*/ 185 h 389"/>
                <a:gd name="T20" fmla="*/ 453 w 625"/>
                <a:gd name="T21" fmla="*/ 138 h 389"/>
                <a:gd name="T22" fmla="*/ 464 w 625"/>
                <a:gd name="T23" fmla="*/ 81 h 389"/>
                <a:gd name="T24" fmla="*/ 475 w 625"/>
                <a:gd name="T25" fmla="*/ 40 h 389"/>
                <a:gd name="T26" fmla="*/ 504 w 625"/>
                <a:gd name="T27" fmla="*/ 11 h 389"/>
                <a:gd name="T28" fmla="*/ 545 w 625"/>
                <a:gd name="T29" fmla="*/ 0 h 389"/>
                <a:gd name="T30" fmla="*/ 586 w 625"/>
                <a:gd name="T31" fmla="*/ 11 h 389"/>
                <a:gd name="T32" fmla="*/ 615 w 625"/>
                <a:gd name="T33" fmla="*/ 40 h 389"/>
                <a:gd name="T34" fmla="*/ 625 w 625"/>
                <a:gd name="T35" fmla="*/ 81 h 389"/>
                <a:gd name="T36" fmla="*/ 613 w 625"/>
                <a:gd name="T37" fmla="*/ 170 h 389"/>
                <a:gd name="T38" fmla="*/ 576 w 625"/>
                <a:gd name="T39" fmla="*/ 248 h 389"/>
                <a:gd name="T40" fmla="*/ 520 w 625"/>
                <a:gd name="T41" fmla="*/ 313 h 389"/>
                <a:gd name="T42" fmla="*/ 447 w 625"/>
                <a:gd name="T43" fmla="*/ 360 h 389"/>
                <a:gd name="T44" fmla="*/ 364 w 625"/>
                <a:gd name="T45" fmla="*/ 386 h 389"/>
                <a:gd name="T46" fmla="*/ 306 w 625"/>
                <a:gd name="T47" fmla="*/ 389 h 389"/>
                <a:gd name="T48" fmla="*/ 219 w 625"/>
                <a:gd name="T49" fmla="*/ 376 h 389"/>
                <a:gd name="T50" fmla="*/ 140 w 625"/>
                <a:gd name="T51" fmla="*/ 339 h 389"/>
                <a:gd name="T52" fmla="*/ 75 w 625"/>
                <a:gd name="T53" fmla="*/ 282 h 389"/>
                <a:gd name="T54" fmla="*/ 28 w 625"/>
                <a:gd name="T55" fmla="*/ 210 h 389"/>
                <a:gd name="T56" fmla="*/ 3 w 625"/>
                <a:gd name="T57" fmla="*/ 127 h 389"/>
                <a:gd name="T58" fmla="*/ 2 w 625"/>
                <a:gd name="T59" fmla="*/ 59 h 389"/>
                <a:gd name="T60" fmla="*/ 23 w 625"/>
                <a:gd name="T61" fmla="*/ 24 h 389"/>
                <a:gd name="T62" fmla="*/ 59 w 625"/>
                <a:gd name="T63" fmla="*/ 4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5" h="389">
                  <a:moveTo>
                    <a:pt x="80" y="0"/>
                  </a:moveTo>
                  <a:lnTo>
                    <a:pt x="101" y="4"/>
                  </a:lnTo>
                  <a:lnTo>
                    <a:pt x="121" y="11"/>
                  </a:lnTo>
                  <a:lnTo>
                    <a:pt x="137" y="24"/>
                  </a:lnTo>
                  <a:lnTo>
                    <a:pt x="150" y="40"/>
                  </a:lnTo>
                  <a:lnTo>
                    <a:pt x="158" y="59"/>
                  </a:lnTo>
                  <a:lnTo>
                    <a:pt x="161" y="81"/>
                  </a:lnTo>
                  <a:lnTo>
                    <a:pt x="163" y="110"/>
                  </a:lnTo>
                  <a:lnTo>
                    <a:pt x="172" y="138"/>
                  </a:lnTo>
                  <a:lnTo>
                    <a:pt x="185" y="162"/>
                  </a:lnTo>
                  <a:lnTo>
                    <a:pt x="203" y="185"/>
                  </a:lnTo>
                  <a:lnTo>
                    <a:pt x="225" y="202"/>
                  </a:lnTo>
                  <a:lnTo>
                    <a:pt x="250" y="216"/>
                  </a:lnTo>
                  <a:lnTo>
                    <a:pt x="278" y="225"/>
                  </a:lnTo>
                  <a:lnTo>
                    <a:pt x="306" y="228"/>
                  </a:lnTo>
                  <a:lnTo>
                    <a:pt x="319" y="228"/>
                  </a:lnTo>
                  <a:lnTo>
                    <a:pt x="347" y="225"/>
                  </a:lnTo>
                  <a:lnTo>
                    <a:pt x="375" y="216"/>
                  </a:lnTo>
                  <a:lnTo>
                    <a:pt x="400" y="202"/>
                  </a:lnTo>
                  <a:lnTo>
                    <a:pt x="422" y="185"/>
                  </a:lnTo>
                  <a:lnTo>
                    <a:pt x="440" y="162"/>
                  </a:lnTo>
                  <a:lnTo>
                    <a:pt x="453" y="138"/>
                  </a:lnTo>
                  <a:lnTo>
                    <a:pt x="462" y="110"/>
                  </a:lnTo>
                  <a:lnTo>
                    <a:pt x="464" y="81"/>
                  </a:lnTo>
                  <a:lnTo>
                    <a:pt x="467" y="59"/>
                  </a:lnTo>
                  <a:lnTo>
                    <a:pt x="475" y="40"/>
                  </a:lnTo>
                  <a:lnTo>
                    <a:pt x="488" y="24"/>
                  </a:lnTo>
                  <a:lnTo>
                    <a:pt x="504" y="11"/>
                  </a:lnTo>
                  <a:lnTo>
                    <a:pt x="524" y="4"/>
                  </a:lnTo>
                  <a:lnTo>
                    <a:pt x="545" y="0"/>
                  </a:lnTo>
                  <a:lnTo>
                    <a:pt x="566" y="4"/>
                  </a:lnTo>
                  <a:lnTo>
                    <a:pt x="586" y="11"/>
                  </a:lnTo>
                  <a:lnTo>
                    <a:pt x="602" y="24"/>
                  </a:lnTo>
                  <a:lnTo>
                    <a:pt x="615" y="40"/>
                  </a:lnTo>
                  <a:lnTo>
                    <a:pt x="623" y="59"/>
                  </a:lnTo>
                  <a:lnTo>
                    <a:pt x="625" y="81"/>
                  </a:lnTo>
                  <a:lnTo>
                    <a:pt x="622" y="127"/>
                  </a:lnTo>
                  <a:lnTo>
                    <a:pt x="613" y="170"/>
                  </a:lnTo>
                  <a:lnTo>
                    <a:pt x="597" y="210"/>
                  </a:lnTo>
                  <a:lnTo>
                    <a:pt x="576" y="248"/>
                  </a:lnTo>
                  <a:lnTo>
                    <a:pt x="551" y="282"/>
                  </a:lnTo>
                  <a:lnTo>
                    <a:pt x="520" y="313"/>
                  </a:lnTo>
                  <a:lnTo>
                    <a:pt x="485" y="339"/>
                  </a:lnTo>
                  <a:lnTo>
                    <a:pt x="447" y="360"/>
                  </a:lnTo>
                  <a:lnTo>
                    <a:pt x="407" y="376"/>
                  </a:lnTo>
                  <a:lnTo>
                    <a:pt x="364" y="386"/>
                  </a:lnTo>
                  <a:lnTo>
                    <a:pt x="319" y="389"/>
                  </a:lnTo>
                  <a:lnTo>
                    <a:pt x="306" y="389"/>
                  </a:lnTo>
                  <a:lnTo>
                    <a:pt x="262" y="386"/>
                  </a:lnTo>
                  <a:lnTo>
                    <a:pt x="219" y="376"/>
                  </a:lnTo>
                  <a:lnTo>
                    <a:pt x="178" y="360"/>
                  </a:lnTo>
                  <a:lnTo>
                    <a:pt x="140" y="339"/>
                  </a:lnTo>
                  <a:lnTo>
                    <a:pt x="105" y="313"/>
                  </a:lnTo>
                  <a:lnTo>
                    <a:pt x="75" y="282"/>
                  </a:lnTo>
                  <a:lnTo>
                    <a:pt x="49" y="248"/>
                  </a:lnTo>
                  <a:lnTo>
                    <a:pt x="28" y="210"/>
                  </a:lnTo>
                  <a:lnTo>
                    <a:pt x="12" y="170"/>
                  </a:lnTo>
                  <a:lnTo>
                    <a:pt x="3" y="127"/>
                  </a:lnTo>
                  <a:lnTo>
                    <a:pt x="0" y="81"/>
                  </a:lnTo>
                  <a:lnTo>
                    <a:pt x="2" y="59"/>
                  </a:lnTo>
                  <a:lnTo>
                    <a:pt x="10" y="40"/>
                  </a:lnTo>
                  <a:lnTo>
                    <a:pt x="23" y="24"/>
                  </a:lnTo>
                  <a:lnTo>
                    <a:pt x="40" y="11"/>
                  </a:lnTo>
                  <a:lnTo>
                    <a:pt x="59" y="4"/>
                  </a:lnTo>
                  <a:lnTo>
                    <a:pt x="8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grpSp>
      <p:grpSp>
        <p:nvGrpSpPr>
          <p:cNvPr id="146" name="Group 20"/>
          <p:cNvGrpSpPr>
            <a:grpSpLocks noChangeAspect="1"/>
          </p:cNvGrpSpPr>
          <p:nvPr/>
        </p:nvGrpSpPr>
        <p:grpSpPr bwMode="auto">
          <a:xfrm>
            <a:off x="3143168" y="769292"/>
            <a:ext cx="263111" cy="264289"/>
            <a:chOff x="3103" y="7562"/>
            <a:chExt cx="442" cy="444"/>
          </a:xfrm>
          <a:solidFill>
            <a:schemeClr val="tx2"/>
          </a:solidFill>
        </p:grpSpPr>
        <p:sp>
          <p:nvSpPr>
            <p:cNvPr id="147" name="Freeform 22"/>
            <p:cNvSpPr>
              <a:spLocks noEditPoints="1"/>
            </p:cNvSpPr>
            <p:nvPr/>
          </p:nvSpPr>
          <p:spPr bwMode="auto">
            <a:xfrm>
              <a:off x="3195" y="7562"/>
              <a:ext cx="259" cy="90"/>
            </a:xfrm>
            <a:custGeom>
              <a:avLst/>
              <a:gdLst>
                <a:gd name="T0" fmla="*/ 161 w 2070"/>
                <a:gd name="T1" fmla="*/ 160 h 719"/>
                <a:gd name="T2" fmla="*/ 161 w 2070"/>
                <a:gd name="T3" fmla="*/ 558 h 719"/>
                <a:gd name="T4" fmla="*/ 1908 w 2070"/>
                <a:gd name="T5" fmla="*/ 558 h 719"/>
                <a:gd name="T6" fmla="*/ 1908 w 2070"/>
                <a:gd name="T7" fmla="*/ 160 h 719"/>
                <a:gd name="T8" fmla="*/ 161 w 2070"/>
                <a:gd name="T9" fmla="*/ 160 h 719"/>
                <a:gd name="T10" fmla="*/ 136 w 2070"/>
                <a:gd name="T11" fmla="*/ 0 h 719"/>
                <a:gd name="T12" fmla="*/ 1933 w 2070"/>
                <a:gd name="T13" fmla="*/ 0 h 719"/>
                <a:gd name="T14" fmla="*/ 1961 w 2070"/>
                <a:gd name="T15" fmla="*/ 2 h 719"/>
                <a:gd name="T16" fmla="*/ 1986 w 2070"/>
                <a:gd name="T17" fmla="*/ 10 h 719"/>
                <a:gd name="T18" fmla="*/ 2009 w 2070"/>
                <a:gd name="T19" fmla="*/ 23 h 719"/>
                <a:gd name="T20" fmla="*/ 2030 w 2070"/>
                <a:gd name="T21" fmla="*/ 40 h 719"/>
                <a:gd name="T22" fmla="*/ 2047 w 2070"/>
                <a:gd name="T23" fmla="*/ 59 h 719"/>
                <a:gd name="T24" fmla="*/ 2059 w 2070"/>
                <a:gd name="T25" fmla="*/ 82 h 719"/>
                <a:gd name="T26" fmla="*/ 2067 w 2070"/>
                <a:gd name="T27" fmla="*/ 108 h 719"/>
                <a:gd name="T28" fmla="*/ 2070 w 2070"/>
                <a:gd name="T29" fmla="*/ 135 h 719"/>
                <a:gd name="T30" fmla="*/ 2070 w 2070"/>
                <a:gd name="T31" fmla="*/ 583 h 719"/>
                <a:gd name="T32" fmla="*/ 2067 w 2070"/>
                <a:gd name="T33" fmla="*/ 611 h 719"/>
                <a:gd name="T34" fmla="*/ 2059 w 2070"/>
                <a:gd name="T35" fmla="*/ 636 h 719"/>
                <a:gd name="T36" fmla="*/ 2047 w 2070"/>
                <a:gd name="T37" fmla="*/ 659 h 719"/>
                <a:gd name="T38" fmla="*/ 2030 w 2070"/>
                <a:gd name="T39" fmla="*/ 679 h 719"/>
                <a:gd name="T40" fmla="*/ 2009 w 2070"/>
                <a:gd name="T41" fmla="*/ 696 h 719"/>
                <a:gd name="T42" fmla="*/ 1986 w 2070"/>
                <a:gd name="T43" fmla="*/ 708 h 719"/>
                <a:gd name="T44" fmla="*/ 1961 w 2070"/>
                <a:gd name="T45" fmla="*/ 716 h 719"/>
                <a:gd name="T46" fmla="*/ 1933 w 2070"/>
                <a:gd name="T47" fmla="*/ 719 h 719"/>
                <a:gd name="T48" fmla="*/ 136 w 2070"/>
                <a:gd name="T49" fmla="*/ 719 h 719"/>
                <a:gd name="T50" fmla="*/ 109 w 2070"/>
                <a:gd name="T51" fmla="*/ 716 h 719"/>
                <a:gd name="T52" fmla="*/ 82 w 2070"/>
                <a:gd name="T53" fmla="*/ 708 h 719"/>
                <a:gd name="T54" fmla="*/ 59 w 2070"/>
                <a:gd name="T55" fmla="*/ 696 h 719"/>
                <a:gd name="T56" fmla="*/ 39 w 2070"/>
                <a:gd name="T57" fmla="*/ 679 h 719"/>
                <a:gd name="T58" fmla="*/ 23 w 2070"/>
                <a:gd name="T59" fmla="*/ 659 h 719"/>
                <a:gd name="T60" fmla="*/ 11 w 2070"/>
                <a:gd name="T61" fmla="*/ 636 h 719"/>
                <a:gd name="T62" fmla="*/ 2 w 2070"/>
                <a:gd name="T63" fmla="*/ 611 h 719"/>
                <a:gd name="T64" fmla="*/ 0 w 2070"/>
                <a:gd name="T65" fmla="*/ 583 h 719"/>
                <a:gd name="T66" fmla="*/ 0 w 2070"/>
                <a:gd name="T67" fmla="*/ 135 h 719"/>
                <a:gd name="T68" fmla="*/ 2 w 2070"/>
                <a:gd name="T69" fmla="*/ 108 h 719"/>
                <a:gd name="T70" fmla="*/ 11 w 2070"/>
                <a:gd name="T71" fmla="*/ 82 h 719"/>
                <a:gd name="T72" fmla="*/ 23 w 2070"/>
                <a:gd name="T73" fmla="*/ 59 h 719"/>
                <a:gd name="T74" fmla="*/ 39 w 2070"/>
                <a:gd name="T75" fmla="*/ 40 h 719"/>
                <a:gd name="T76" fmla="*/ 59 w 2070"/>
                <a:gd name="T77" fmla="*/ 23 h 719"/>
                <a:gd name="T78" fmla="*/ 82 w 2070"/>
                <a:gd name="T79" fmla="*/ 10 h 719"/>
                <a:gd name="T80" fmla="*/ 109 w 2070"/>
                <a:gd name="T81" fmla="*/ 2 h 719"/>
                <a:gd name="T82" fmla="*/ 136 w 2070"/>
                <a:gd name="T83"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0" h="719">
                  <a:moveTo>
                    <a:pt x="161" y="160"/>
                  </a:moveTo>
                  <a:lnTo>
                    <a:pt x="161" y="558"/>
                  </a:lnTo>
                  <a:lnTo>
                    <a:pt x="1908" y="558"/>
                  </a:lnTo>
                  <a:lnTo>
                    <a:pt x="1908" y="160"/>
                  </a:lnTo>
                  <a:lnTo>
                    <a:pt x="161" y="160"/>
                  </a:lnTo>
                  <a:close/>
                  <a:moveTo>
                    <a:pt x="136" y="0"/>
                  </a:moveTo>
                  <a:lnTo>
                    <a:pt x="1933" y="0"/>
                  </a:lnTo>
                  <a:lnTo>
                    <a:pt x="1961" y="2"/>
                  </a:lnTo>
                  <a:lnTo>
                    <a:pt x="1986" y="10"/>
                  </a:lnTo>
                  <a:lnTo>
                    <a:pt x="2009" y="23"/>
                  </a:lnTo>
                  <a:lnTo>
                    <a:pt x="2030" y="40"/>
                  </a:lnTo>
                  <a:lnTo>
                    <a:pt x="2047" y="59"/>
                  </a:lnTo>
                  <a:lnTo>
                    <a:pt x="2059" y="82"/>
                  </a:lnTo>
                  <a:lnTo>
                    <a:pt x="2067" y="108"/>
                  </a:lnTo>
                  <a:lnTo>
                    <a:pt x="2070" y="135"/>
                  </a:lnTo>
                  <a:lnTo>
                    <a:pt x="2070" y="583"/>
                  </a:lnTo>
                  <a:lnTo>
                    <a:pt x="2067" y="611"/>
                  </a:lnTo>
                  <a:lnTo>
                    <a:pt x="2059" y="636"/>
                  </a:lnTo>
                  <a:lnTo>
                    <a:pt x="2047" y="659"/>
                  </a:lnTo>
                  <a:lnTo>
                    <a:pt x="2030" y="679"/>
                  </a:lnTo>
                  <a:lnTo>
                    <a:pt x="2009" y="696"/>
                  </a:lnTo>
                  <a:lnTo>
                    <a:pt x="1986" y="708"/>
                  </a:lnTo>
                  <a:lnTo>
                    <a:pt x="1961" y="716"/>
                  </a:lnTo>
                  <a:lnTo>
                    <a:pt x="1933" y="719"/>
                  </a:lnTo>
                  <a:lnTo>
                    <a:pt x="136" y="719"/>
                  </a:lnTo>
                  <a:lnTo>
                    <a:pt x="109" y="716"/>
                  </a:lnTo>
                  <a:lnTo>
                    <a:pt x="82" y="708"/>
                  </a:lnTo>
                  <a:lnTo>
                    <a:pt x="59" y="696"/>
                  </a:lnTo>
                  <a:lnTo>
                    <a:pt x="39" y="679"/>
                  </a:lnTo>
                  <a:lnTo>
                    <a:pt x="23" y="659"/>
                  </a:lnTo>
                  <a:lnTo>
                    <a:pt x="11" y="636"/>
                  </a:lnTo>
                  <a:lnTo>
                    <a:pt x="2" y="611"/>
                  </a:lnTo>
                  <a:lnTo>
                    <a:pt x="0" y="583"/>
                  </a:lnTo>
                  <a:lnTo>
                    <a:pt x="0" y="135"/>
                  </a:lnTo>
                  <a:lnTo>
                    <a:pt x="2" y="108"/>
                  </a:lnTo>
                  <a:lnTo>
                    <a:pt x="11" y="82"/>
                  </a:lnTo>
                  <a:lnTo>
                    <a:pt x="23" y="59"/>
                  </a:lnTo>
                  <a:lnTo>
                    <a:pt x="39" y="40"/>
                  </a:lnTo>
                  <a:lnTo>
                    <a:pt x="59" y="23"/>
                  </a:lnTo>
                  <a:lnTo>
                    <a:pt x="82" y="10"/>
                  </a:lnTo>
                  <a:lnTo>
                    <a:pt x="109" y="2"/>
                  </a:lnTo>
                  <a:lnTo>
                    <a:pt x="136"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8" name="Freeform 23"/>
            <p:cNvSpPr>
              <a:spLocks/>
            </p:cNvSpPr>
            <p:nvPr/>
          </p:nvSpPr>
          <p:spPr bwMode="auto">
            <a:xfrm>
              <a:off x="3202" y="7642"/>
              <a:ext cx="245" cy="302"/>
            </a:xfrm>
            <a:custGeom>
              <a:avLst/>
              <a:gdLst>
                <a:gd name="T0" fmla="*/ 1523 w 1956"/>
                <a:gd name="T1" fmla="*/ 16 h 2418"/>
                <a:gd name="T2" fmla="*/ 1534 w 1956"/>
                <a:gd name="T3" fmla="*/ 96 h 2418"/>
                <a:gd name="T4" fmla="*/ 1565 w 1956"/>
                <a:gd name="T5" fmla="*/ 233 h 2418"/>
                <a:gd name="T6" fmla="*/ 1624 w 1956"/>
                <a:gd name="T7" fmla="*/ 417 h 2418"/>
                <a:gd name="T8" fmla="*/ 1718 w 1956"/>
                <a:gd name="T9" fmla="*/ 638 h 2418"/>
                <a:gd name="T10" fmla="*/ 1859 w 1956"/>
                <a:gd name="T11" fmla="*/ 888 h 2418"/>
                <a:gd name="T12" fmla="*/ 1908 w 1956"/>
                <a:gd name="T13" fmla="*/ 1078 h 2418"/>
                <a:gd name="T14" fmla="*/ 1677 w 1956"/>
                <a:gd name="T15" fmla="*/ 1324 h 2418"/>
                <a:gd name="T16" fmla="*/ 1488 w 1956"/>
                <a:gd name="T17" fmla="*/ 1552 h 2418"/>
                <a:gd name="T18" fmla="*/ 1336 w 1956"/>
                <a:gd name="T19" fmla="*/ 1755 h 2418"/>
                <a:gd name="T20" fmla="*/ 1221 w 1956"/>
                <a:gd name="T21" fmla="*/ 1928 h 2418"/>
                <a:gd name="T22" fmla="*/ 1138 w 1956"/>
                <a:gd name="T23" fmla="*/ 2069 h 2418"/>
                <a:gd name="T24" fmla="*/ 1084 w 1956"/>
                <a:gd name="T25" fmla="*/ 2171 h 2418"/>
                <a:gd name="T26" fmla="*/ 1057 w 1956"/>
                <a:gd name="T27" fmla="*/ 2230 h 2418"/>
                <a:gd name="T28" fmla="*/ 982 w 1956"/>
                <a:gd name="T29" fmla="*/ 2418 h 2418"/>
                <a:gd name="T30" fmla="*/ 898 w 1956"/>
                <a:gd name="T31" fmla="*/ 2233 h 2418"/>
                <a:gd name="T32" fmla="*/ 867 w 1956"/>
                <a:gd name="T33" fmla="*/ 2174 h 2418"/>
                <a:gd name="T34" fmla="*/ 810 w 1956"/>
                <a:gd name="T35" fmla="*/ 2072 h 2418"/>
                <a:gd name="T36" fmla="*/ 727 w 1956"/>
                <a:gd name="T37" fmla="*/ 1934 h 2418"/>
                <a:gd name="T38" fmla="*/ 616 w 1956"/>
                <a:gd name="T39" fmla="*/ 1766 h 2418"/>
                <a:gd name="T40" fmla="*/ 478 w 1956"/>
                <a:gd name="T41" fmla="*/ 1575 h 2418"/>
                <a:gd name="T42" fmla="*/ 312 w 1956"/>
                <a:gd name="T43" fmla="*/ 1368 h 2418"/>
                <a:gd name="T44" fmla="*/ 117 w 1956"/>
                <a:gd name="T45" fmla="*/ 1152 h 2418"/>
                <a:gd name="T46" fmla="*/ 33 w 1956"/>
                <a:gd name="T47" fmla="*/ 979 h 2418"/>
                <a:gd name="T48" fmla="*/ 172 w 1956"/>
                <a:gd name="T49" fmla="*/ 738 h 2418"/>
                <a:gd name="T50" fmla="*/ 270 w 1956"/>
                <a:gd name="T51" fmla="*/ 528 h 2418"/>
                <a:gd name="T52" fmla="*/ 337 w 1956"/>
                <a:gd name="T53" fmla="*/ 352 h 2418"/>
                <a:gd name="T54" fmla="*/ 377 w 1956"/>
                <a:gd name="T55" fmla="*/ 212 h 2418"/>
                <a:gd name="T56" fmla="*/ 398 w 1956"/>
                <a:gd name="T57" fmla="*/ 109 h 2418"/>
                <a:gd name="T58" fmla="*/ 406 w 1956"/>
                <a:gd name="T59" fmla="*/ 44 h 2418"/>
                <a:gd name="T60" fmla="*/ 407 w 1956"/>
                <a:gd name="T61" fmla="*/ 21 h 2418"/>
                <a:gd name="T62" fmla="*/ 568 w 1956"/>
                <a:gd name="T63" fmla="*/ 32 h 2418"/>
                <a:gd name="T64" fmla="*/ 564 w 1956"/>
                <a:gd name="T65" fmla="*/ 88 h 2418"/>
                <a:gd name="T66" fmla="*/ 549 w 1956"/>
                <a:gd name="T67" fmla="*/ 182 h 2418"/>
                <a:gd name="T68" fmla="*/ 518 w 1956"/>
                <a:gd name="T69" fmla="*/ 315 h 2418"/>
                <a:gd name="T70" fmla="*/ 462 w 1956"/>
                <a:gd name="T71" fmla="*/ 485 h 2418"/>
                <a:gd name="T72" fmla="*/ 376 w 1956"/>
                <a:gd name="T73" fmla="*/ 688 h 2418"/>
                <a:gd name="T74" fmla="*/ 254 w 1956"/>
                <a:gd name="T75" fmla="*/ 924 h 2418"/>
                <a:gd name="T76" fmla="*/ 358 w 1956"/>
                <a:gd name="T77" fmla="*/ 1175 h 2418"/>
                <a:gd name="T78" fmla="*/ 558 w 1956"/>
                <a:gd name="T79" fmla="*/ 1414 h 2418"/>
                <a:gd name="T80" fmla="*/ 723 w 1956"/>
                <a:gd name="T81" fmla="*/ 1635 h 2418"/>
                <a:gd name="T82" fmla="*/ 853 w 1956"/>
                <a:gd name="T83" fmla="*/ 1829 h 2418"/>
                <a:gd name="T84" fmla="*/ 949 w 1956"/>
                <a:gd name="T85" fmla="*/ 1989 h 2418"/>
                <a:gd name="T86" fmla="*/ 1023 w 1956"/>
                <a:gd name="T87" fmla="*/ 1945 h 2418"/>
                <a:gd name="T88" fmla="*/ 1124 w 1956"/>
                <a:gd name="T89" fmla="*/ 1779 h 2418"/>
                <a:gd name="T90" fmla="*/ 1262 w 1956"/>
                <a:gd name="T91" fmla="*/ 1580 h 2418"/>
                <a:gd name="T92" fmla="*/ 1440 w 1956"/>
                <a:gd name="T93" fmla="*/ 1353 h 2418"/>
                <a:gd name="T94" fmla="*/ 1663 w 1956"/>
                <a:gd name="T95" fmla="*/ 1100 h 2418"/>
                <a:gd name="T96" fmla="*/ 1639 w 1956"/>
                <a:gd name="T97" fmla="*/ 833 h 2418"/>
                <a:gd name="T98" fmla="*/ 1517 w 1956"/>
                <a:gd name="T99" fmla="*/ 587 h 2418"/>
                <a:gd name="T100" fmla="*/ 1437 w 1956"/>
                <a:gd name="T101" fmla="*/ 373 h 2418"/>
                <a:gd name="T102" fmla="*/ 1390 w 1956"/>
                <a:gd name="T103" fmla="*/ 201 h 2418"/>
                <a:gd name="T104" fmla="*/ 1368 w 1956"/>
                <a:gd name="T105" fmla="*/ 79 h 2418"/>
                <a:gd name="T106" fmla="*/ 1360 w 1956"/>
                <a:gd name="T107" fmla="*/ 14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6" h="2418">
                  <a:moveTo>
                    <a:pt x="1521" y="0"/>
                  </a:moveTo>
                  <a:lnTo>
                    <a:pt x="1522" y="4"/>
                  </a:lnTo>
                  <a:lnTo>
                    <a:pt x="1523" y="16"/>
                  </a:lnTo>
                  <a:lnTo>
                    <a:pt x="1525" y="36"/>
                  </a:lnTo>
                  <a:lnTo>
                    <a:pt x="1528" y="62"/>
                  </a:lnTo>
                  <a:lnTo>
                    <a:pt x="1534" y="96"/>
                  </a:lnTo>
                  <a:lnTo>
                    <a:pt x="1541" y="136"/>
                  </a:lnTo>
                  <a:lnTo>
                    <a:pt x="1552" y="182"/>
                  </a:lnTo>
                  <a:lnTo>
                    <a:pt x="1565" y="233"/>
                  </a:lnTo>
                  <a:lnTo>
                    <a:pt x="1581" y="290"/>
                  </a:lnTo>
                  <a:lnTo>
                    <a:pt x="1600" y="350"/>
                  </a:lnTo>
                  <a:lnTo>
                    <a:pt x="1624" y="417"/>
                  </a:lnTo>
                  <a:lnTo>
                    <a:pt x="1650" y="486"/>
                  </a:lnTo>
                  <a:lnTo>
                    <a:pt x="1682" y="561"/>
                  </a:lnTo>
                  <a:lnTo>
                    <a:pt x="1718" y="638"/>
                  </a:lnTo>
                  <a:lnTo>
                    <a:pt x="1760" y="719"/>
                  </a:lnTo>
                  <a:lnTo>
                    <a:pt x="1807" y="803"/>
                  </a:lnTo>
                  <a:lnTo>
                    <a:pt x="1859" y="888"/>
                  </a:lnTo>
                  <a:lnTo>
                    <a:pt x="1918" y="976"/>
                  </a:lnTo>
                  <a:lnTo>
                    <a:pt x="1956" y="1031"/>
                  </a:lnTo>
                  <a:lnTo>
                    <a:pt x="1908" y="1078"/>
                  </a:lnTo>
                  <a:lnTo>
                    <a:pt x="1827" y="1163"/>
                  </a:lnTo>
                  <a:lnTo>
                    <a:pt x="1749" y="1244"/>
                  </a:lnTo>
                  <a:lnTo>
                    <a:pt x="1677" y="1324"/>
                  </a:lnTo>
                  <a:lnTo>
                    <a:pt x="1610" y="1402"/>
                  </a:lnTo>
                  <a:lnTo>
                    <a:pt x="1546" y="1478"/>
                  </a:lnTo>
                  <a:lnTo>
                    <a:pt x="1488" y="1552"/>
                  </a:lnTo>
                  <a:lnTo>
                    <a:pt x="1433" y="1622"/>
                  </a:lnTo>
                  <a:lnTo>
                    <a:pt x="1382" y="1690"/>
                  </a:lnTo>
                  <a:lnTo>
                    <a:pt x="1336" y="1755"/>
                  </a:lnTo>
                  <a:lnTo>
                    <a:pt x="1294" y="1816"/>
                  </a:lnTo>
                  <a:lnTo>
                    <a:pt x="1256" y="1874"/>
                  </a:lnTo>
                  <a:lnTo>
                    <a:pt x="1221" y="1928"/>
                  </a:lnTo>
                  <a:lnTo>
                    <a:pt x="1190" y="1980"/>
                  </a:lnTo>
                  <a:lnTo>
                    <a:pt x="1162" y="2026"/>
                  </a:lnTo>
                  <a:lnTo>
                    <a:pt x="1138" y="2069"/>
                  </a:lnTo>
                  <a:lnTo>
                    <a:pt x="1117" y="2107"/>
                  </a:lnTo>
                  <a:lnTo>
                    <a:pt x="1100" y="2142"/>
                  </a:lnTo>
                  <a:lnTo>
                    <a:pt x="1084" y="2171"/>
                  </a:lnTo>
                  <a:lnTo>
                    <a:pt x="1072" y="2196"/>
                  </a:lnTo>
                  <a:lnTo>
                    <a:pt x="1064" y="2216"/>
                  </a:lnTo>
                  <a:lnTo>
                    <a:pt x="1057" y="2230"/>
                  </a:lnTo>
                  <a:lnTo>
                    <a:pt x="1053" y="2239"/>
                  </a:lnTo>
                  <a:lnTo>
                    <a:pt x="1052" y="2242"/>
                  </a:lnTo>
                  <a:lnTo>
                    <a:pt x="982" y="2418"/>
                  </a:lnTo>
                  <a:lnTo>
                    <a:pt x="903" y="2247"/>
                  </a:lnTo>
                  <a:lnTo>
                    <a:pt x="902" y="2243"/>
                  </a:lnTo>
                  <a:lnTo>
                    <a:pt x="898" y="2233"/>
                  </a:lnTo>
                  <a:lnTo>
                    <a:pt x="890" y="2219"/>
                  </a:lnTo>
                  <a:lnTo>
                    <a:pt x="880" y="2199"/>
                  </a:lnTo>
                  <a:lnTo>
                    <a:pt x="867" y="2174"/>
                  </a:lnTo>
                  <a:lnTo>
                    <a:pt x="850" y="2145"/>
                  </a:lnTo>
                  <a:lnTo>
                    <a:pt x="832" y="2110"/>
                  </a:lnTo>
                  <a:lnTo>
                    <a:pt x="810" y="2072"/>
                  </a:lnTo>
                  <a:lnTo>
                    <a:pt x="786" y="2029"/>
                  </a:lnTo>
                  <a:lnTo>
                    <a:pt x="757" y="1983"/>
                  </a:lnTo>
                  <a:lnTo>
                    <a:pt x="727" y="1934"/>
                  </a:lnTo>
                  <a:lnTo>
                    <a:pt x="693" y="1880"/>
                  </a:lnTo>
                  <a:lnTo>
                    <a:pt x="656" y="1824"/>
                  </a:lnTo>
                  <a:lnTo>
                    <a:pt x="616" y="1766"/>
                  </a:lnTo>
                  <a:lnTo>
                    <a:pt x="574" y="1704"/>
                  </a:lnTo>
                  <a:lnTo>
                    <a:pt x="527" y="1640"/>
                  </a:lnTo>
                  <a:lnTo>
                    <a:pt x="478" y="1575"/>
                  </a:lnTo>
                  <a:lnTo>
                    <a:pt x="426" y="1508"/>
                  </a:lnTo>
                  <a:lnTo>
                    <a:pt x="370" y="1438"/>
                  </a:lnTo>
                  <a:lnTo>
                    <a:pt x="312" y="1368"/>
                  </a:lnTo>
                  <a:lnTo>
                    <a:pt x="250" y="1297"/>
                  </a:lnTo>
                  <a:lnTo>
                    <a:pt x="185" y="1224"/>
                  </a:lnTo>
                  <a:lnTo>
                    <a:pt x="117" y="1152"/>
                  </a:lnTo>
                  <a:lnTo>
                    <a:pt x="45" y="1078"/>
                  </a:lnTo>
                  <a:lnTo>
                    <a:pt x="0" y="1033"/>
                  </a:lnTo>
                  <a:lnTo>
                    <a:pt x="33" y="979"/>
                  </a:lnTo>
                  <a:lnTo>
                    <a:pt x="85" y="896"/>
                  </a:lnTo>
                  <a:lnTo>
                    <a:pt x="130" y="815"/>
                  </a:lnTo>
                  <a:lnTo>
                    <a:pt x="172" y="738"/>
                  </a:lnTo>
                  <a:lnTo>
                    <a:pt x="209" y="664"/>
                  </a:lnTo>
                  <a:lnTo>
                    <a:pt x="242" y="595"/>
                  </a:lnTo>
                  <a:lnTo>
                    <a:pt x="270" y="528"/>
                  </a:lnTo>
                  <a:lnTo>
                    <a:pt x="296" y="465"/>
                  </a:lnTo>
                  <a:lnTo>
                    <a:pt x="318" y="407"/>
                  </a:lnTo>
                  <a:lnTo>
                    <a:pt x="337" y="352"/>
                  </a:lnTo>
                  <a:lnTo>
                    <a:pt x="353" y="302"/>
                  </a:lnTo>
                  <a:lnTo>
                    <a:pt x="366" y="255"/>
                  </a:lnTo>
                  <a:lnTo>
                    <a:pt x="377" y="212"/>
                  </a:lnTo>
                  <a:lnTo>
                    <a:pt x="386" y="172"/>
                  </a:lnTo>
                  <a:lnTo>
                    <a:pt x="393" y="138"/>
                  </a:lnTo>
                  <a:lnTo>
                    <a:pt x="398" y="109"/>
                  </a:lnTo>
                  <a:lnTo>
                    <a:pt x="402" y="82"/>
                  </a:lnTo>
                  <a:lnTo>
                    <a:pt x="404" y="60"/>
                  </a:lnTo>
                  <a:lnTo>
                    <a:pt x="406" y="44"/>
                  </a:lnTo>
                  <a:lnTo>
                    <a:pt x="407" y="32"/>
                  </a:lnTo>
                  <a:lnTo>
                    <a:pt x="407" y="24"/>
                  </a:lnTo>
                  <a:lnTo>
                    <a:pt x="407" y="21"/>
                  </a:lnTo>
                  <a:lnTo>
                    <a:pt x="568" y="18"/>
                  </a:lnTo>
                  <a:lnTo>
                    <a:pt x="568" y="23"/>
                  </a:lnTo>
                  <a:lnTo>
                    <a:pt x="568" y="32"/>
                  </a:lnTo>
                  <a:lnTo>
                    <a:pt x="567" y="46"/>
                  </a:lnTo>
                  <a:lnTo>
                    <a:pt x="566" y="65"/>
                  </a:lnTo>
                  <a:lnTo>
                    <a:pt x="564" y="88"/>
                  </a:lnTo>
                  <a:lnTo>
                    <a:pt x="560" y="115"/>
                  </a:lnTo>
                  <a:lnTo>
                    <a:pt x="556" y="147"/>
                  </a:lnTo>
                  <a:lnTo>
                    <a:pt x="549" y="182"/>
                  </a:lnTo>
                  <a:lnTo>
                    <a:pt x="541" y="223"/>
                  </a:lnTo>
                  <a:lnTo>
                    <a:pt x="530" y="267"/>
                  </a:lnTo>
                  <a:lnTo>
                    <a:pt x="518" y="315"/>
                  </a:lnTo>
                  <a:lnTo>
                    <a:pt x="502" y="368"/>
                  </a:lnTo>
                  <a:lnTo>
                    <a:pt x="484" y="425"/>
                  </a:lnTo>
                  <a:lnTo>
                    <a:pt x="462" y="485"/>
                  </a:lnTo>
                  <a:lnTo>
                    <a:pt x="437" y="549"/>
                  </a:lnTo>
                  <a:lnTo>
                    <a:pt x="409" y="617"/>
                  </a:lnTo>
                  <a:lnTo>
                    <a:pt x="376" y="688"/>
                  </a:lnTo>
                  <a:lnTo>
                    <a:pt x="340" y="763"/>
                  </a:lnTo>
                  <a:lnTo>
                    <a:pt x="299" y="842"/>
                  </a:lnTo>
                  <a:lnTo>
                    <a:pt x="254" y="924"/>
                  </a:lnTo>
                  <a:lnTo>
                    <a:pt x="203" y="1010"/>
                  </a:lnTo>
                  <a:lnTo>
                    <a:pt x="283" y="1094"/>
                  </a:lnTo>
                  <a:lnTo>
                    <a:pt x="358" y="1175"/>
                  </a:lnTo>
                  <a:lnTo>
                    <a:pt x="429" y="1256"/>
                  </a:lnTo>
                  <a:lnTo>
                    <a:pt x="496" y="1336"/>
                  </a:lnTo>
                  <a:lnTo>
                    <a:pt x="558" y="1414"/>
                  </a:lnTo>
                  <a:lnTo>
                    <a:pt x="618" y="1490"/>
                  </a:lnTo>
                  <a:lnTo>
                    <a:pt x="672" y="1564"/>
                  </a:lnTo>
                  <a:lnTo>
                    <a:pt x="723" y="1635"/>
                  </a:lnTo>
                  <a:lnTo>
                    <a:pt x="770" y="1703"/>
                  </a:lnTo>
                  <a:lnTo>
                    <a:pt x="813" y="1768"/>
                  </a:lnTo>
                  <a:lnTo>
                    <a:pt x="853" y="1829"/>
                  </a:lnTo>
                  <a:lnTo>
                    <a:pt x="889" y="1886"/>
                  </a:lnTo>
                  <a:lnTo>
                    <a:pt x="921" y="1940"/>
                  </a:lnTo>
                  <a:lnTo>
                    <a:pt x="949" y="1989"/>
                  </a:lnTo>
                  <a:lnTo>
                    <a:pt x="974" y="2033"/>
                  </a:lnTo>
                  <a:lnTo>
                    <a:pt x="997" y="1991"/>
                  </a:lnTo>
                  <a:lnTo>
                    <a:pt x="1023" y="1945"/>
                  </a:lnTo>
                  <a:lnTo>
                    <a:pt x="1053" y="1893"/>
                  </a:lnTo>
                  <a:lnTo>
                    <a:pt x="1087" y="1838"/>
                  </a:lnTo>
                  <a:lnTo>
                    <a:pt x="1124" y="1779"/>
                  </a:lnTo>
                  <a:lnTo>
                    <a:pt x="1166" y="1716"/>
                  </a:lnTo>
                  <a:lnTo>
                    <a:pt x="1212" y="1650"/>
                  </a:lnTo>
                  <a:lnTo>
                    <a:pt x="1262" y="1580"/>
                  </a:lnTo>
                  <a:lnTo>
                    <a:pt x="1316" y="1508"/>
                  </a:lnTo>
                  <a:lnTo>
                    <a:pt x="1377" y="1431"/>
                  </a:lnTo>
                  <a:lnTo>
                    <a:pt x="1440" y="1353"/>
                  </a:lnTo>
                  <a:lnTo>
                    <a:pt x="1510" y="1270"/>
                  </a:lnTo>
                  <a:lnTo>
                    <a:pt x="1583" y="1187"/>
                  </a:lnTo>
                  <a:lnTo>
                    <a:pt x="1663" y="1100"/>
                  </a:lnTo>
                  <a:lnTo>
                    <a:pt x="1748" y="1012"/>
                  </a:lnTo>
                  <a:lnTo>
                    <a:pt x="1691" y="921"/>
                  </a:lnTo>
                  <a:lnTo>
                    <a:pt x="1639" y="833"/>
                  </a:lnTo>
                  <a:lnTo>
                    <a:pt x="1593" y="749"/>
                  </a:lnTo>
                  <a:lnTo>
                    <a:pt x="1552" y="666"/>
                  </a:lnTo>
                  <a:lnTo>
                    <a:pt x="1517" y="587"/>
                  </a:lnTo>
                  <a:lnTo>
                    <a:pt x="1487" y="512"/>
                  </a:lnTo>
                  <a:lnTo>
                    <a:pt x="1460" y="440"/>
                  </a:lnTo>
                  <a:lnTo>
                    <a:pt x="1437" y="373"/>
                  </a:lnTo>
                  <a:lnTo>
                    <a:pt x="1418" y="311"/>
                  </a:lnTo>
                  <a:lnTo>
                    <a:pt x="1403" y="253"/>
                  </a:lnTo>
                  <a:lnTo>
                    <a:pt x="1390" y="201"/>
                  </a:lnTo>
                  <a:lnTo>
                    <a:pt x="1381" y="155"/>
                  </a:lnTo>
                  <a:lnTo>
                    <a:pt x="1373" y="113"/>
                  </a:lnTo>
                  <a:lnTo>
                    <a:pt x="1368" y="79"/>
                  </a:lnTo>
                  <a:lnTo>
                    <a:pt x="1364" y="50"/>
                  </a:lnTo>
                  <a:lnTo>
                    <a:pt x="1361" y="28"/>
                  </a:lnTo>
                  <a:lnTo>
                    <a:pt x="1360" y="14"/>
                  </a:lnTo>
                  <a:lnTo>
                    <a:pt x="1360" y="7"/>
                  </a:lnTo>
                  <a:lnTo>
                    <a:pt x="1521"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49" name="Rectangle 24"/>
            <p:cNvSpPr>
              <a:spLocks noChangeArrowheads="1"/>
            </p:cNvSpPr>
            <p:nvPr/>
          </p:nvSpPr>
          <p:spPr bwMode="auto">
            <a:xfrm>
              <a:off x="3314" y="7778"/>
              <a:ext cx="20" cy="143"/>
            </a:xfrm>
            <a:prstGeom prst="rect">
              <a:avLst/>
            </a:prstGeom>
            <a:grpFill/>
            <a:ln w="0">
              <a:noFill/>
              <a:prstDash val="solid"/>
              <a:miter lim="800000"/>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0" name="Freeform 25"/>
            <p:cNvSpPr>
              <a:spLocks noEditPoints="1"/>
            </p:cNvSpPr>
            <p:nvPr/>
          </p:nvSpPr>
          <p:spPr bwMode="auto">
            <a:xfrm>
              <a:off x="3281" y="7703"/>
              <a:ext cx="87" cy="87"/>
            </a:xfrm>
            <a:custGeom>
              <a:avLst/>
              <a:gdLst>
                <a:gd name="T0" fmla="*/ 313 w 694"/>
                <a:gd name="T1" fmla="*/ 164 h 695"/>
                <a:gd name="T2" fmla="*/ 252 w 694"/>
                <a:gd name="T3" fmla="*/ 187 h 695"/>
                <a:gd name="T4" fmla="*/ 204 w 694"/>
                <a:gd name="T5" fmla="*/ 227 h 695"/>
                <a:gd name="T6" fmla="*/ 172 w 694"/>
                <a:gd name="T7" fmla="*/ 282 h 695"/>
                <a:gd name="T8" fmla="*/ 160 w 694"/>
                <a:gd name="T9" fmla="*/ 347 h 695"/>
                <a:gd name="T10" fmla="*/ 172 w 694"/>
                <a:gd name="T11" fmla="*/ 412 h 695"/>
                <a:gd name="T12" fmla="*/ 204 w 694"/>
                <a:gd name="T13" fmla="*/ 468 h 695"/>
                <a:gd name="T14" fmla="*/ 252 w 694"/>
                <a:gd name="T15" fmla="*/ 508 h 695"/>
                <a:gd name="T16" fmla="*/ 313 w 694"/>
                <a:gd name="T17" fmla="*/ 530 h 695"/>
                <a:gd name="T18" fmla="*/ 380 w 694"/>
                <a:gd name="T19" fmla="*/ 530 h 695"/>
                <a:gd name="T20" fmla="*/ 441 w 694"/>
                <a:gd name="T21" fmla="*/ 508 h 695"/>
                <a:gd name="T22" fmla="*/ 490 w 694"/>
                <a:gd name="T23" fmla="*/ 468 h 695"/>
                <a:gd name="T24" fmla="*/ 521 w 694"/>
                <a:gd name="T25" fmla="*/ 412 h 695"/>
                <a:gd name="T26" fmla="*/ 534 w 694"/>
                <a:gd name="T27" fmla="*/ 347 h 695"/>
                <a:gd name="T28" fmla="*/ 521 w 694"/>
                <a:gd name="T29" fmla="*/ 282 h 695"/>
                <a:gd name="T30" fmla="*/ 490 w 694"/>
                <a:gd name="T31" fmla="*/ 227 h 695"/>
                <a:gd name="T32" fmla="*/ 441 w 694"/>
                <a:gd name="T33" fmla="*/ 187 h 695"/>
                <a:gd name="T34" fmla="*/ 380 w 694"/>
                <a:gd name="T35" fmla="*/ 164 h 695"/>
                <a:gd name="T36" fmla="*/ 347 w 694"/>
                <a:gd name="T37" fmla="*/ 0 h 695"/>
                <a:gd name="T38" fmla="*/ 439 w 694"/>
                <a:gd name="T39" fmla="*/ 12 h 695"/>
                <a:gd name="T40" fmla="*/ 523 w 694"/>
                <a:gd name="T41" fmla="*/ 47 h 695"/>
                <a:gd name="T42" fmla="*/ 593 w 694"/>
                <a:gd name="T43" fmla="*/ 102 h 695"/>
                <a:gd name="T44" fmla="*/ 647 w 694"/>
                <a:gd name="T45" fmla="*/ 172 h 695"/>
                <a:gd name="T46" fmla="*/ 682 w 694"/>
                <a:gd name="T47" fmla="*/ 255 h 695"/>
                <a:gd name="T48" fmla="*/ 694 w 694"/>
                <a:gd name="T49" fmla="*/ 347 h 695"/>
                <a:gd name="T50" fmla="*/ 682 w 694"/>
                <a:gd name="T51" fmla="*/ 439 h 695"/>
                <a:gd name="T52" fmla="*/ 647 w 694"/>
                <a:gd name="T53" fmla="*/ 523 h 695"/>
                <a:gd name="T54" fmla="*/ 593 w 694"/>
                <a:gd name="T55" fmla="*/ 593 h 695"/>
                <a:gd name="T56" fmla="*/ 523 w 694"/>
                <a:gd name="T57" fmla="*/ 647 h 695"/>
                <a:gd name="T58" fmla="*/ 439 w 694"/>
                <a:gd name="T59" fmla="*/ 682 h 695"/>
                <a:gd name="T60" fmla="*/ 347 w 694"/>
                <a:gd name="T61" fmla="*/ 695 h 695"/>
                <a:gd name="T62" fmla="*/ 255 w 694"/>
                <a:gd name="T63" fmla="*/ 682 h 695"/>
                <a:gd name="T64" fmla="*/ 171 w 694"/>
                <a:gd name="T65" fmla="*/ 647 h 695"/>
                <a:gd name="T66" fmla="*/ 101 w 694"/>
                <a:gd name="T67" fmla="*/ 593 h 695"/>
                <a:gd name="T68" fmla="*/ 47 w 694"/>
                <a:gd name="T69" fmla="*/ 523 h 695"/>
                <a:gd name="T70" fmla="*/ 12 w 694"/>
                <a:gd name="T71" fmla="*/ 439 h 695"/>
                <a:gd name="T72" fmla="*/ 0 w 694"/>
                <a:gd name="T73" fmla="*/ 347 h 695"/>
                <a:gd name="T74" fmla="*/ 12 w 694"/>
                <a:gd name="T75" fmla="*/ 255 h 695"/>
                <a:gd name="T76" fmla="*/ 47 w 694"/>
                <a:gd name="T77" fmla="*/ 172 h 695"/>
                <a:gd name="T78" fmla="*/ 101 w 694"/>
                <a:gd name="T79" fmla="*/ 102 h 695"/>
                <a:gd name="T80" fmla="*/ 171 w 694"/>
                <a:gd name="T81" fmla="*/ 47 h 695"/>
                <a:gd name="T82" fmla="*/ 255 w 694"/>
                <a:gd name="T83" fmla="*/ 12 h 695"/>
                <a:gd name="T84" fmla="*/ 347 w 694"/>
                <a:gd name="T85"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4" h="695">
                  <a:moveTo>
                    <a:pt x="347" y="161"/>
                  </a:moveTo>
                  <a:lnTo>
                    <a:pt x="313" y="164"/>
                  </a:lnTo>
                  <a:lnTo>
                    <a:pt x="282" y="172"/>
                  </a:lnTo>
                  <a:lnTo>
                    <a:pt x="252" y="187"/>
                  </a:lnTo>
                  <a:lnTo>
                    <a:pt x="227" y="205"/>
                  </a:lnTo>
                  <a:lnTo>
                    <a:pt x="204" y="227"/>
                  </a:lnTo>
                  <a:lnTo>
                    <a:pt x="185" y="254"/>
                  </a:lnTo>
                  <a:lnTo>
                    <a:pt x="172" y="282"/>
                  </a:lnTo>
                  <a:lnTo>
                    <a:pt x="163" y="314"/>
                  </a:lnTo>
                  <a:lnTo>
                    <a:pt x="160" y="347"/>
                  </a:lnTo>
                  <a:lnTo>
                    <a:pt x="163" y="381"/>
                  </a:lnTo>
                  <a:lnTo>
                    <a:pt x="172" y="412"/>
                  </a:lnTo>
                  <a:lnTo>
                    <a:pt x="185" y="441"/>
                  </a:lnTo>
                  <a:lnTo>
                    <a:pt x="204" y="468"/>
                  </a:lnTo>
                  <a:lnTo>
                    <a:pt x="227" y="490"/>
                  </a:lnTo>
                  <a:lnTo>
                    <a:pt x="252" y="508"/>
                  </a:lnTo>
                  <a:lnTo>
                    <a:pt x="282" y="522"/>
                  </a:lnTo>
                  <a:lnTo>
                    <a:pt x="313" y="530"/>
                  </a:lnTo>
                  <a:lnTo>
                    <a:pt x="347" y="534"/>
                  </a:lnTo>
                  <a:lnTo>
                    <a:pt x="380" y="530"/>
                  </a:lnTo>
                  <a:lnTo>
                    <a:pt x="412" y="522"/>
                  </a:lnTo>
                  <a:lnTo>
                    <a:pt x="441" y="508"/>
                  </a:lnTo>
                  <a:lnTo>
                    <a:pt x="467" y="490"/>
                  </a:lnTo>
                  <a:lnTo>
                    <a:pt x="490" y="468"/>
                  </a:lnTo>
                  <a:lnTo>
                    <a:pt x="507" y="441"/>
                  </a:lnTo>
                  <a:lnTo>
                    <a:pt x="521" y="412"/>
                  </a:lnTo>
                  <a:lnTo>
                    <a:pt x="530" y="381"/>
                  </a:lnTo>
                  <a:lnTo>
                    <a:pt x="534" y="347"/>
                  </a:lnTo>
                  <a:lnTo>
                    <a:pt x="530" y="314"/>
                  </a:lnTo>
                  <a:lnTo>
                    <a:pt x="521" y="282"/>
                  </a:lnTo>
                  <a:lnTo>
                    <a:pt x="507" y="254"/>
                  </a:lnTo>
                  <a:lnTo>
                    <a:pt x="490" y="227"/>
                  </a:lnTo>
                  <a:lnTo>
                    <a:pt x="467" y="205"/>
                  </a:lnTo>
                  <a:lnTo>
                    <a:pt x="441" y="187"/>
                  </a:lnTo>
                  <a:lnTo>
                    <a:pt x="412" y="172"/>
                  </a:lnTo>
                  <a:lnTo>
                    <a:pt x="380" y="164"/>
                  </a:lnTo>
                  <a:lnTo>
                    <a:pt x="347" y="161"/>
                  </a:lnTo>
                  <a:close/>
                  <a:moveTo>
                    <a:pt x="347" y="0"/>
                  </a:moveTo>
                  <a:lnTo>
                    <a:pt x="394" y="3"/>
                  </a:lnTo>
                  <a:lnTo>
                    <a:pt x="439" y="12"/>
                  </a:lnTo>
                  <a:lnTo>
                    <a:pt x="482" y="27"/>
                  </a:lnTo>
                  <a:lnTo>
                    <a:pt x="523" y="47"/>
                  </a:lnTo>
                  <a:lnTo>
                    <a:pt x="559" y="72"/>
                  </a:lnTo>
                  <a:lnTo>
                    <a:pt x="593" y="102"/>
                  </a:lnTo>
                  <a:lnTo>
                    <a:pt x="621" y="135"/>
                  </a:lnTo>
                  <a:lnTo>
                    <a:pt x="647" y="172"/>
                  </a:lnTo>
                  <a:lnTo>
                    <a:pt x="666" y="212"/>
                  </a:lnTo>
                  <a:lnTo>
                    <a:pt x="682" y="255"/>
                  </a:lnTo>
                  <a:lnTo>
                    <a:pt x="691" y="300"/>
                  </a:lnTo>
                  <a:lnTo>
                    <a:pt x="694" y="347"/>
                  </a:lnTo>
                  <a:lnTo>
                    <a:pt x="691" y="394"/>
                  </a:lnTo>
                  <a:lnTo>
                    <a:pt x="682" y="439"/>
                  </a:lnTo>
                  <a:lnTo>
                    <a:pt x="666" y="482"/>
                  </a:lnTo>
                  <a:lnTo>
                    <a:pt x="647" y="523"/>
                  </a:lnTo>
                  <a:lnTo>
                    <a:pt x="621" y="560"/>
                  </a:lnTo>
                  <a:lnTo>
                    <a:pt x="593" y="593"/>
                  </a:lnTo>
                  <a:lnTo>
                    <a:pt x="559" y="623"/>
                  </a:lnTo>
                  <a:lnTo>
                    <a:pt x="523" y="647"/>
                  </a:lnTo>
                  <a:lnTo>
                    <a:pt x="482" y="668"/>
                  </a:lnTo>
                  <a:lnTo>
                    <a:pt x="439" y="682"/>
                  </a:lnTo>
                  <a:lnTo>
                    <a:pt x="394" y="692"/>
                  </a:lnTo>
                  <a:lnTo>
                    <a:pt x="347" y="695"/>
                  </a:lnTo>
                  <a:lnTo>
                    <a:pt x="300" y="692"/>
                  </a:lnTo>
                  <a:lnTo>
                    <a:pt x="255" y="682"/>
                  </a:lnTo>
                  <a:lnTo>
                    <a:pt x="212" y="668"/>
                  </a:lnTo>
                  <a:lnTo>
                    <a:pt x="171" y="647"/>
                  </a:lnTo>
                  <a:lnTo>
                    <a:pt x="135" y="623"/>
                  </a:lnTo>
                  <a:lnTo>
                    <a:pt x="101" y="593"/>
                  </a:lnTo>
                  <a:lnTo>
                    <a:pt x="72" y="560"/>
                  </a:lnTo>
                  <a:lnTo>
                    <a:pt x="47" y="523"/>
                  </a:lnTo>
                  <a:lnTo>
                    <a:pt x="26" y="482"/>
                  </a:lnTo>
                  <a:lnTo>
                    <a:pt x="12" y="439"/>
                  </a:lnTo>
                  <a:lnTo>
                    <a:pt x="2" y="394"/>
                  </a:lnTo>
                  <a:lnTo>
                    <a:pt x="0" y="347"/>
                  </a:lnTo>
                  <a:lnTo>
                    <a:pt x="2" y="300"/>
                  </a:lnTo>
                  <a:lnTo>
                    <a:pt x="12" y="255"/>
                  </a:lnTo>
                  <a:lnTo>
                    <a:pt x="26" y="212"/>
                  </a:lnTo>
                  <a:lnTo>
                    <a:pt x="47" y="172"/>
                  </a:lnTo>
                  <a:lnTo>
                    <a:pt x="72" y="135"/>
                  </a:lnTo>
                  <a:lnTo>
                    <a:pt x="101" y="102"/>
                  </a:lnTo>
                  <a:lnTo>
                    <a:pt x="135" y="72"/>
                  </a:lnTo>
                  <a:lnTo>
                    <a:pt x="171" y="47"/>
                  </a:lnTo>
                  <a:lnTo>
                    <a:pt x="212" y="27"/>
                  </a:lnTo>
                  <a:lnTo>
                    <a:pt x="255" y="12"/>
                  </a:lnTo>
                  <a:lnTo>
                    <a:pt x="300" y="3"/>
                  </a:lnTo>
                  <a:lnTo>
                    <a:pt x="347"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1" name="Freeform 26"/>
            <p:cNvSpPr>
              <a:spLocks/>
            </p:cNvSpPr>
            <p:nvPr/>
          </p:nvSpPr>
          <p:spPr bwMode="auto">
            <a:xfrm>
              <a:off x="3178" y="7948"/>
              <a:ext cx="292" cy="20"/>
            </a:xfrm>
            <a:custGeom>
              <a:avLst/>
              <a:gdLst>
                <a:gd name="T0" fmla="*/ 80 w 2334"/>
                <a:gd name="T1" fmla="*/ 0 h 162"/>
                <a:gd name="T2" fmla="*/ 2254 w 2334"/>
                <a:gd name="T3" fmla="*/ 0 h 162"/>
                <a:gd name="T4" fmla="*/ 2275 w 2334"/>
                <a:gd name="T5" fmla="*/ 3 h 162"/>
                <a:gd name="T6" fmla="*/ 2295 w 2334"/>
                <a:gd name="T7" fmla="*/ 11 h 162"/>
                <a:gd name="T8" fmla="*/ 2311 w 2334"/>
                <a:gd name="T9" fmla="*/ 24 h 162"/>
                <a:gd name="T10" fmla="*/ 2323 w 2334"/>
                <a:gd name="T11" fmla="*/ 41 h 162"/>
                <a:gd name="T12" fmla="*/ 2332 w 2334"/>
                <a:gd name="T13" fmla="*/ 59 h 162"/>
                <a:gd name="T14" fmla="*/ 2334 w 2334"/>
                <a:gd name="T15" fmla="*/ 81 h 162"/>
                <a:gd name="T16" fmla="*/ 2332 w 2334"/>
                <a:gd name="T17" fmla="*/ 102 h 162"/>
                <a:gd name="T18" fmla="*/ 2323 w 2334"/>
                <a:gd name="T19" fmla="*/ 122 h 162"/>
                <a:gd name="T20" fmla="*/ 2311 w 2334"/>
                <a:gd name="T21" fmla="*/ 139 h 162"/>
                <a:gd name="T22" fmla="*/ 2295 w 2334"/>
                <a:gd name="T23" fmla="*/ 151 h 162"/>
                <a:gd name="T24" fmla="*/ 2275 w 2334"/>
                <a:gd name="T25" fmla="*/ 158 h 162"/>
                <a:gd name="T26" fmla="*/ 2254 w 2334"/>
                <a:gd name="T27" fmla="*/ 162 h 162"/>
                <a:gd name="T28" fmla="*/ 80 w 2334"/>
                <a:gd name="T29" fmla="*/ 162 h 162"/>
                <a:gd name="T30" fmla="*/ 59 w 2334"/>
                <a:gd name="T31" fmla="*/ 158 h 162"/>
                <a:gd name="T32" fmla="*/ 39 w 2334"/>
                <a:gd name="T33" fmla="*/ 151 h 162"/>
                <a:gd name="T34" fmla="*/ 23 w 2334"/>
                <a:gd name="T35" fmla="*/ 139 h 162"/>
                <a:gd name="T36" fmla="*/ 11 w 2334"/>
                <a:gd name="T37" fmla="*/ 122 h 162"/>
                <a:gd name="T38" fmla="*/ 3 w 2334"/>
                <a:gd name="T39" fmla="*/ 102 h 162"/>
                <a:gd name="T40" fmla="*/ 0 w 2334"/>
                <a:gd name="T41" fmla="*/ 81 h 162"/>
                <a:gd name="T42" fmla="*/ 3 w 2334"/>
                <a:gd name="T43" fmla="*/ 59 h 162"/>
                <a:gd name="T44" fmla="*/ 11 w 2334"/>
                <a:gd name="T45" fmla="*/ 41 h 162"/>
                <a:gd name="T46" fmla="*/ 23 w 2334"/>
                <a:gd name="T47" fmla="*/ 24 h 162"/>
                <a:gd name="T48" fmla="*/ 39 w 2334"/>
                <a:gd name="T49" fmla="*/ 11 h 162"/>
                <a:gd name="T50" fmla="*/ 59 w 2334"/>
                <a:gd name="T51" fmla="*/ 3 h 162"/>
                <a:gd name="T52" fmla="*/ 80 w 2334"/>
                <a:gd name="T5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34" h="162">
                  <a:moveTo>
                    <a:pt x="80" y="0"/>
                  </a:moveTo>
                  <a:lnTo>
                    <a:pt x="2254" y="0"/>
                  </a:lnTo>
                  <a:lnTo>
                    <a:pt x="2275" y="3"/>
                  </a:lnTo>
                  <a:lnTo>
                    <a:pt x="2295" y="11"/>
                  </a:lnTo>
                  <a:lnTo>
                    <a:pt x="2311" y="24"/>
                  </a:lnTo>
                  <a:lnTo>
                    <a:pt x="2323" y="41"/>
                  </a:lnTo>
                  <a:lnTo>
                    <a:pt x="2332" y="59"/>
                  </a:lnTo>
                  <a:lnTo>
                    <a:pt x="2334" y="81"/>
                  </a:lnTo>
                  <a:lnTo>
                    <a:pt x="2332" y="102"/>
                  </a:lnTo>
                  <a:lnTo>
                    <a:pt x="2323" y="122"/>
                  </a:lnTo>
                  <a:lnTo>
                    <a:pt x="2311" y="139"/>
                  </a:lnTo>
                  <a:lnTo>
                    <a:pt x="2295" y="151"/>
                  </a:lnTo>
                  <a:lnTo>
                    <a:pt x="2275" y="158"/>
                  </a:lnTo>
                  <a:lnTo>
                    <a:pt x="2254" y="162"/>
                  </a:lnTo>
                  <a:lnTo>
                    <a:pt x="80" y="162"/>
                  </a:lnTo>
                  <a:lnTo>
                    <a:pt x="59" y="158"/>
                  </a:lnTo>
                  <a:lnTo>
                    <a:pt x="39" y="151"/>
                  </a:lnTo>
                  <a:lnTo>
                    <a:pt x="23" y="139"/>
                  </a:lnTo>
                  <a:lnTo>
                    <a:pt x="11" y="122"/>
                  </a:lnTo>
                  <a:lnTo>
                    <a:pt x="3" y="102"/>
                  </a:lnTo>
                  <a:lnTo>
                    <a:pt x="0" y="81"/>
                  </a:lnTo>
                  <a:lnTo>
                    <a:pt x="3" y="59"/>
                  </a:lnTo>
                  <a:lnTo>
                    <a:pt x="11" y="41"/>
                  </a:lnTo>
                  <a:lnTo>
                    <a:pt x="23" y="24"/>
                  </a:lnTo>
                  <a:lnTo>
                    <a:pt x="39" y="11"/>
                  </a:lnTo>
                  <a:lnTo>
                    <a:pt x="59" y="3"/>
                  </a:lnTo>
                  <a:lnTo>
                    <a:pt x="8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2" name="Freeform 27"/>
            <p:cNvSpPr>
              <a:spLocks noEditPoints="1"/>
            </p:cNvSpPr>
            <p:nvPr/>
          </p:nvSpPr>
          <p:spPr bwMode="auto">
            <a:xfrm>
              <a:off x="3103" y="7908"/>
              <a:ext cx="96" cy="98"/>
            </a:xfrm>
            <a:custGeom>
              <a:avLst/>
              <a:gdLst>
                <a:gd name="T0" fmla="*/ 164 w 771"/>
                <a:gd name="T1" fmla="*/ 162 h 782"/>
                <a:gd name="T2" fmla="*/ 161 w 771"/>
                <a:gd name="T3" fmla="*/ 162 h 782"/>
                <a:gd name="T4" fmla="*/ 160 w 771"/>
                <a:gd name="T5" fmla="*/ 164 h 782"/>
                <a:gd name="T6" fmla="*/ 160 w 771"/>
                <a:gd name="T7" fmla="*/ 619 h 782"/>
                <a:gd name="T8" fmla="*/ 161 w 771"/>
                <a:gd name="T9" fmla="*/ 620 h 782"/>
                <a:gd name="T10" fmla="*/ 163 w 771"/>
                <a:gd name="T11" fmla="*/ 621 h 782"/>
                <a:gd name="T12" fmla="*/ 164 w 771"/>
                <a:gd name="T13" fmla="*/ 622 h 782"/>
                <a:gd name="T14" fmla="*/ 608 w 771"/>
                <a:gd name="T15" fmla="*/ 622 h 782"/>
                <a:gd name="T16" fmla="*/ 610 w 771"/>
                <a:gd name="T17" fmla="*/ 621 h 782"/>
                <a:gd name="T18" fmla="*/ 610 w 771"/>
                <a:gd name="T19" fmla="*/ 619 h 782"/>
                <a:gd name="T20" fmla="*/ 610 w 771"/>
                <a:gd name="T21" fmla="*/ 164 h 782"/>
                <a:gd name="T22" fmla="*/ 610 w 771"/>
                <a:gd name="T23" fmla="*/ 162 h 782"/>
                <a:gd name="T24" fmla="*/ 608 w 771"/>
                <a:gd name="T25" fmla="*/ 162 h 782"/>
                <a:gd name="T26" fmla="*/ 164 w 771"/>
                <a:gd name="T27" fmla="*/ 162 h 782"/>
                <a:gd name="T28" fmla="*/ 164 w 771"/>
                <a:gd name="T29" fmla="*/ 0 h 782"/>
                <a:gd name="T30" fmla="*/ 608 w 771"/>
                <a:gd name="T31" fmla="*/ 0 h 782"/>
                <a:gd name="T32" fmla="*/ 640 w 771"/>
                <a:gd name="T33" fmla="*/ 4 h 782"/>
                <a:gd name="T34" fmla="*/ 671 w 771"/>
                <a:gd name="T35" fmla="*/ 14 h 782"/>
                <a:gd name="T36" fmla="*/ 699 w 771"/>
                <a:gd name="T37" fmla="*/ 29 h 782"/>
                <a:gd name="T38" fmla="*/ 723 w 771"/>
                <a:gd name="T39" fmla="*/ 49 h 782"/>
                <a:gd name="T40" fmla="*/ 743 w 771"/>
                <a:gd name="T41" fmla="*/ 73 h 782"/>
                <a:gd name="T42" fmla="*/ 758 w 771"/>
                <a:gd name="T43" fmla="*/ 100 h 782"/>
                <a:gd name="T44" fmla="*/ 768 w 771"/>
                <a:gd name="T45" fmla="*/ 131 h 782"/>
                <a:gd name="T46" fmla="*/ 771 w 771"/>
                <a:gd name="T47" fmla="*/ 164 h 782"/>
                <a:gd name="T48" fmla="*/ 771 w 771"/>
                <a:gd name="T49" fmla="*/ 619 h 782"/>
                <a:gd name="T50" fmla="*/ 768 w 771"/>
                <a:gd name="T51" fmla="*/ 652 h 782"/>
                <a:gd name="T52" fmla="*/ 758 w 771"/>
                <a:gd name="T53" fmla="*/ 682 h 782"/>
                <a:gd name="T54" fmla="*/ 743 w 771"/>
                <a:gd name="T55" fmla="*/ 711 h 782"/>
                <a:gd name="T56" fmla="*/ 723 w 771"/>
                <a:gd name="T57" fmla="*/ 735 h 782"/>
                <a:gd name="T58" fmla="*/ 699 w 771"/>
                <a:gd name="T59" fmla="*/ 755 h 782"/>
                <a:gd name="T60" fmla="*/ 671 w 771"/>
                <a:gd name="T61" fmla="*/ 770 h 782"/>
                <a:gd name="T62" fmla="*/ 640 w 771"/>
                <a:gd name="T63" fmla="*/ 779 h 782"/>
                <a:gd name="T64" fmla="*/ 608 w 771"/>
                <a:gd name="T65" fmla="*/ 782 h 782"/>
                <a:gd name="T66" fmla="*/ 164 w 771"/>
                <a:gd name="T67" fmla="*/ 782 h 782"/>
                <a:gd name="T68" fmla="*/ 131 w 771"/>
                <a:gd name="T69" fmla="*/ 779 h 782"/>
                <a:gd name="T70" fmla="*/ 100 w 771"/>
                <a:gd name="T71" fmla="*/ 770 h 782"/>
                <a:gd name="T72" fmla="*/ 71 w 771"/>
                <a:gd name="T73" fmla="*/ 755 h 782"/>
                <a:gd name="T74" fmla="*/ 47 w 771"/>
                <a:gd name="T75" fmla="*/ 735 h 782"/>
                <a:gd name="T76" fmla="*/ 27 w 771"/>
                <a:gd name="T77" fmla="*/ 711 h 782"/>
                <a:gd name="T78" fmla="*/ 12 w 771"/>
                <a:gd name="T79" fmla="*/ 682 h 782"/>
                <a:gd name="T80" fmla="*/ 3 w 771"/>
                <a:gd name="T81" fmla="*/ 652 h 782"/>
                <a:gd name="T82" fmla="*/ 0 w 771"/>
                <a:gd name="T83" fmla="*/ 619 h 782"/>
                <a:gd name="T84" fmla="*/ 0 w 771"/>
                <a:gd name="T85" fmla="*/ 164 h 782"/>
                <a:gd name="T86" fmla="*/ 3 w 771"/>
                <a:gd name="T87" fmla="*/ 131 h 782"/>
                <a:gd name="T88" fmla="*/ 12 w 771"/>
                <a:gd name="T89" fmla="*/ 100 h 782"/>
                <a:gd name="T90" fmla="*/ 27 w 771"/>
                <a:gd name="T91" fmla="*/ 73 h 782"/>
                <a:gd name="T92" fmla="*/ 47 w 771"/>
                <a:gd name="T93" fmla="*/ 49 h 782"/>
                <a:gd name="T94" fmla="*/ 71 w 771"/>
                <a:gd name="T95" fmla="*/ 29 h 782"/>
                <a:gd name="T96" fmla="*/ 100 w 771"/>
                <a:gd name="T97" fmla="*/ 14 h 782"/>
                <a:gd name="T98" fmla="*/ 131 w 771"/>
                <a:gd name="T99" fmla="*/ 4 h 782"/>
                <a:gd name="T100" fmla="*/ 164 w 771"/>
                <a:gd name="T101"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71" h="782">
                  <a:moveTo>
                    <a:pt x="164" y="162"/>
                  </a:moveTo>
                  <a:lnTo>
                    <a:pt x="161" y="162"/>
                  </a:lnTo>
                  <a:lnTo>
                    <a:pt x="160" y="164"/>
                  </a:lnTo>
                  <a:lnTo>
                    <a:pt x="160" y="619"/>
                  </a:lnTo>
                  <a:lnTo>
                    <a:pt x="161" y="620"/>
                  </a:lnTo>
                  <a:lnTo>
                    <a:pt x="163" y="621"/>
                  </a:lnTo>
                  <a:lnTo>
                    <a:pt x="164" y="622"/>
                  </a:lnTo>
                  <a:lnTo>
                    <a:pt x="608" y="622"/>
                  </a:lnTo>
                  <a:lnTo>
                    <a:pt x="610" y="621"/>
                  </a:lnTo>
                  <a:lnTo>
                    <a:pt x="610" y="619"/>
                  </a:lnTo>
                  <a:lnTo>
                    <a:pt x="610" y="164"/>
                  </a:lnTo>
                  <a:lnTo>
                    <a:pt x="610" y="162"/>
                  </a:lnTo>
                  <a:lnTo>
                    <a:pt x="608" y="162"/>
                  </a:lnTo>
                  <a:lnTo>
                    <a:pt x="164" y="162"/>
                  </a:lnTo>
                  <a:close/>
                  <a:moveTo>
                    <a:pt x="164" y="0"/>
                  </a:moveTo>
                  <a:lnTo>
                    <a:pt x="608" y="0"/>
                  </a:lnTo>
                  <a:lnTo>
                    <a:pt x="640" y="4"/>
                  </a:lnTo>
                  <a:lnTo>
                    <a:pt x="671" y="14"/>
                  </a:lnTo>
                  <a:lnTo>
                    <a:pt x="699" y="29"/>
                  </a:lnTo>
                  <a:lnTo>
                    <a:pt x="723" y="49"/>
                  </a:lnTo>
                  <a:lnTo>
                    <a:pt x="743" y="73"/>
                  </a:lnTo>
                  <a:lnTo>
                    <a:pt x="758" y="100"/>
                  </a:lnTo>
                  <a:lnTo>
                    <a:pt x="768" y="131"/>
                  </a:lnTo>
                  <a:lnTo>
                    <a:pt x="771" y="164"/>
                  </a:lnTo>
                  <a:lnTo>
                    <a:pt x="771" y="619"/>
                  </a:lnTo>
                  <a:lnTo>
                    <a:pt x="768" y="652"/>
                  </a:lnTo>
                  <a:lnTo>
                    <a:pt x="758" y="682"/>
                  </a:lnTo>
                  <a:lnTo>
                    <a:pt x="743" y="711"/>
                  </a:lnTo>
                  <a:lnTo>
                    <a:pt x="723" y="735"/>
                  </a:lnTo>
                  <a:lnTo>
                    <a:pt x="699" y="755"/>
                  </a:lnTo>
                  <a:lnTo>
                    <a:pt x="671" y="770"/>
                  </a:lnTo>
                  <a:lnTo>
                    <a:pt x="640" y="779"/>
                  </a:lnTo>
                  <a:lnTo>
                    <a:pt x="608" y="782"/>
                  </a:lnTo>
                  <a:lnTo>
                    <a:pt x="164" y="782"/>
                  </a:lnTo>
                  <a:lnTo>
                    <a:pt x="131" y="779"/>
                  </a:lnTo>
                  <a:lnTo>
                    <a:pt x="100" y="770"/>
                  </a:lnTo>
                  <a:lnTo>
                    <a:pt x="71" y="755"/>
                  </a:lnTo>
                  <a:lnTo>
                    <a:pt x="47" y="735"/>
                  </a:lnTo>
                  <a:lnTo>
                    <a:pt x="27" y="711"/>
                  </a:lnTo>
                  <a:lnTo>
                    <a:pt x="12" y="682"/>
                  </a:lnTo>
                  <a:lnTo>
                    <a:pt x="3" y="652"/>
                  </a:lnTo>
                  <a:lnTo>
                    <a:pt x="0" y="619"/>
                  </a:lnTo>
                  <a:lnTo>
                    <a:pt x="0" y="164"/>
                  </a:lnTo>
                  <a:lnTo>
                    <a:pt x="3" y="131"/>
                  </a:lnTo>
                  <a:lnTo>
                    <a:pt x="12" y="100"/>
                  </a:lnTo>
                  <a:lnTo>
                    <a:pt x="27" y="73"/>
                  </a:lnTo>
                  <a:lnTo>
                    <a:pt x="47" y="49"/>
                  </a:lnTo>
                  <a:lnTo>
                    <a:pt x="71" y="29"/>
                  </a:lnTo>
                  <a:lnTo>
                    <a:pt x="100" y="14"/>
                  </a:lnTo>
                  <a:lnTo>
                    <a:pt x="131" y="4"/>
                  </a:lnTo>
                  <a:lnTo>
                    <a:pt x="164"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3" name="Freeform 28"/>
            <p:cNvSpPr>
              <a:spLocks noEditPoints="1"/>
            </p:cNvSpPr>
            <p:nvPr/>
          </p:nvSpPr>
          <p:spPr bwMode="auto">
            <a:xfrm>
              <a:off x="3449" y="7907"/>
              <a:ext cx="96" cy="98"/>
            </a:xfrm>
            <a:custGeom>
              <a:avLst/>
              <a:gdLst>
                <a:gd name="T0" fmla="*/ 164 w 772"/>
                <a:gd name="T1" fmla="*/ 162 h 782"/>
                <a:gd name="T2" fmla="*/ 163 w 772"/>
                <a:gd name="T3" fmla="*/ 162 h 782"/>
                <a:gd name="T4" fmla="*/ 162 w 772"/>
                <a:gd name="T5" fmla="*/ 163 h 782"/>
                <a:gd name="T6" fmla="*/ 162 w 772"/>
                <a:gd name="T7" fmla="*/ 164 h 782"/>
                <a:gd name="T8" fmla="*/ 162 w 772"/>
                <a:gd name="T9" fmla="*/ 620 h 782"/>
                <a:gd name="T10" fmla="*/ 162 w 772"/>
                <a:gd name="T11" fmla="*/ 621 h 782"/>
                <a:gd name="T12" fmla="*/ 163 w 772"/>
                <a:gd name="T13" fmla="*/ 621 h 782"/>
                <a:gd name="T14" fmla="*/ 164 w 772"/>
                <a:gd name="T15" fmla="*/ 622 h 782"/>
                <a:gd name="T16" fmla="*/ 608 w 772"/>
                <a:gd name="T17" fmla="*/ 622 h 782"/>
                <a:gd name="T18" fmla="*/ 609 w 772"/>
                <a:gd name="T19" fmla="*/ 621 h 782"/>
                <a:gd name="T20" fmla="*/ 610 w 772"/>
                <a:gd name="T21" fmla="*/ 621 h 782"/>
                <a:gd name="T22" fmla="*/ 611 w 772"/>
                <a:gd name="T23" fmla="*/ 620 h 782"/>
                <a:gd name="T24" fmla="*/ 611 w 772"/>
                <a:gd name="T25" fmla="*/ 164 h 782"/>
                <a:gd name="T26" fmla="*/ 610 w 772"/>
                <a:gd name="T27" fmla="*/ 163 h 782"/>
                <a:gd name="T28" fmla="*/ 609 w 772"/>
                <a:gd name="T29" fmla="*/ 162 h 782"/>
                <a:gd name="T30" fmla="*/ 608 w 772"/>
                <a:gd name="T31" fmla="*/ 162 h 782"/>
                <a:gd name="T32" fmla="*/ 164 w 772"/>
                <a:gd name="T33" fmla="*/ 162 h 782"/>
                <a:gd name="T34" fmla="*/ 164 w 772"/>
                <a:gd name="T35" fmla="*/ 0 h 782"/>
                <a:gd name="T36" fmla="*/ 608 w 772"/>
                <a:gd name="T37" fmla="*/ 0 h 782"/>
                <a:gd name="T38" fmla="*/ 641 w 772"/>
                <a:gd name="T39" fmla="*/ 4 h 782"/>
                <a:gd name="T40" fmla="*/ 672 w 772"/>
                <a:gd name="T41" fmla="*/ 14 h 782"/>
                <a:gd name="T42" fmla="*/ 700 w 772"/>
                <a:gd name="T43" fmla="*/ 29 h 782"/>
                <a:gd name="T44" fmla="*/ 724 w 772"/>
                <a:gd name="T45" fmla="*/ 49 h 782"/>
                <a:gd name="T46" fmla="*/ 744 w 772"/>
                <a:gd name="T47" fmla="*/ 73 h 782"/>
                <a:gd name="T48" fmla="*/ 760 w 772"/>
                <a:gd name="T49" fmla="*/ 100 h 782"/>
                <a:gd name="T50" fmla="*/ 768 w 772"/>
                <a:gd name="T51" fmla="*/ 131 h 782"/>
                <a:gd name="T52" fmla="*/ 772 w 772"/>
                <a:gd name="T53" fmla="*/ 164 h 782"/>
                <a:gd name="T54" fmla="*/ 772 w 772"/>
                <a:gd name="T55" fmla="*/ 620 h 782"/>
                <a:gd name="T56" fmla="*/ 768 w 772"/>
                <a:gd name="T57" fmla="*/ 652 h 782"/>
                <a:gd name="T58" fmla="*/ 760 w 772"/>
                <a:gd name="T59" fmla="*/ 682 h 782"/>
                <a:gd name="T60" fmla="*/ 744 w 772"/>
                <a:gd name="T61" fmla="*/ 711 h 782"/>
                <a:gd name="T62" fmla="*/ 724 w 772"/>
                <a:gd name="T63" fmla="*/ 735 h 782"/>
                <a:gd name="T64" fmla="*/ 700 w 772"/>
                <a:gd name="T65" fmla="*/ 755 h 782"/>
                <a:gd name="T66" fmla="*/ 672 w 772"/>
                <a:gd name="T67" fmla="*/ 770 h 782"/>
                <a:gd name="T68" fmla="*/ 641 w 772"/>
                <a:gd name="T69" fmla="*/ 779 h 782"/>
                <a:gd name="T70" fmla="*/ 608 w 772"/>
                <a:gd name="T71" fmla="*/ 782 h 782"/>
                <a:gd name="T72" fmla="*/ 164 w 772"/>
                <a:gd name="T73" fmla="*/ 782 h 782"/>
                <a:gd name="T74" fmla="*/ 131 w 772"/>
                <a:gd name="T75" fmla="*/ 779 h 782"/>
                <a:gd name="T76" fmla="*/ 100 w 772"/>
                <a:gd name="T77" fmla="*/ 770 h 782"/>
                <a:gd name="T78" fmla="*/ 73 w 772"/>
                <a:gd name="T79" fmla="*/ 755 h 782"/>
                <a:gd name="T80" fmla="*/ 49 w 772"/>
                <a:gd name="T81" fmla="*/ 735 h 782"/>
                <a:gd name="T82" fmla="*/ 28 w 772"/>
                <a:gd name="T83" fmla="*/ 711 h 782"/>
                <a:gd name="T84" fmla="*/ 14 w 772"/>
                <a:gd name="T85" fmla="*/ 682 h 782"/>
                <a:gd name="T86" fmla="*/ 4 w 772"/>
                <a:gd name="T87" fmla="*/ 652 h 782"/>
                <a:gd name="T88" fmla="*/ 0 w 772"/>
                <a:gd name="T89" fmla="*/ 620 h 782"/>
                <a:gd name="T90" fmla="*/ 0 w 772"/>
                <a:gd name="T91" fmla="*/ 164 h 782"/>
                <a:gd name="T92" fmla="*/ 4 w 772"/>
                <a:gd name="T93" fmla="*/ 131 h 782"/>
                <a:gd name="T94" fmla="*/ 14 w 772"/>
                <a:gd name="T95" fmla="*/ 100 h 782"/>
                <a:gd name="T96" fmla="*/ 28 w 772"/>
                <a:gd name="T97" fmla="*/ 73 h 782"/>
                <a:gd name="T98" fmla="*/ 49 w 772"/>
                <a:gd name="T99" fmla="*/ 49 h 782"/>
                <a:gd name="T100" fmla="*/ 73 w 772"/>
                <a:gd name="T101" fmla="*/ 29 h 782"/>
                <a:gd name="T102" fmla="*/ 100 w 772"/>
                <a:gd name="T103" fmla="*/ 14 h 782"/>
                <a:gd name="T104" fmla="*/ 131 w 772"/>
                <a:gd name="T105" fmla="*/ 4 h 782"/>
                <a:gd name="T106" fmla="*/ 164 w 772"/>
                <a:gd name="T107" fmla="*/ 0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2" h="782">
                  <a:moveTo>
                    <a:pt x="164" y="162"/>
                  </a:moveTo>
                  <a:lnTo>
                    <a:pt x="163" y="162"/>
                  </a:lnTo>
                  <a:lnTo>
                    <a:pt x="162" y="163"/>
                  </a:lnTo>
                  <a:lnTo>
                    <a:pt x="162" y="164"/>
                  </a:lnTo>
                  <a:lnTo>
                    <a:pt x="162" y="620"/>
                  </a:lnTo>
                  <a:lnTo>
                    <a:pt x="162" y="621"/>
                  </a:lnTo>
                  <a:lnTo>
                    <a:pt x="163" y="621"/>
                  </a:lnTo>
                  <a:lnTo>
                    <a:pt x="164" y="622"/>
                  </a:lnTo>
                  <a:lnTo>
                    <a:pt x="608" y="622"/>
                  </a:lnTo>
                  <a:lnTo>
                    <a:pt x="609" y="621"/>
                  </a:lnTo>
                  <a:lnTo>
                    <a:pt x="610" y="621"/>
                  </a:lnTo>
                  <a:lnTo>
                    <a:pt x="611" y="620"/>
                  </a:lnTo>
                  <a:lnTo>
                    <a:pt x="611" y="164"/>
                  </a:lnTo>
                  <a:lnTo>
                    <a:pt x="610" y="163"/>
                  </a:lnTo>
                  <a:lnTo>
                    <a:pt x="609" y="162"/>
                  </a:lnTo>
                  <a:lnTo>
                    <a:pt x="608" y="162"/>
                  </a:lnTo>
                  <a:lnTo>
                    <a:pt x="164" y="162"/>
                  </a:lnTo>
                  <a:close/>
                  <a:moveTo>
                    <a:pt x="164" y="0"/>
                  </a:moveTo>
                  <a:lnTo>
                    <a:pt x="608" y="0"/>
                  </a:lnTo>
                  <a:lnTo>
                    <a:pt x="641" y="4"/>
                  </a:lnTo>
                  <a:lnTo>
                    <a:pt x="672" y="14"/>
                  </a:lnTo>
                  <a:lnTo>
                    <a:pt x="700" y="29"/>
                  </a:lnTo>
                  <a:lnTo>
                    <a:pt x="724" y="49"/>
                  </a:lnTo>
                  <a:lnTo>
                    <a:pt x="744" y="73"/>
                  </a:lnTo>
                  <a:lnTo>
                    <a:pt x="760" y="100"/>
                  </a:lnTo>
                  <a:lnTo>
                    <a:pt x="768" y="131"/>
                  </a:lnTo>
                  <a:lnTo>
                    <a:pt x="772" y="164"/>
                  </a:lnTo>
                  <a:lnTo>
                    <a:pt x="772" y="620"/>
                  </a:lnTo>
                  <a:lnTo>
                    <a:pt x="768" y="652"/>
                  </a:lnTo>
                  <a:lnTo>
                    <a:pt x="760" y="682"/>
                  </a:lnTo>
                  <a:lnTo>
                    <a:pt x="744" y="711"/>
                  </a:lnTo>
                  <a:lnTo>
                    <a:pt x="724" y="735"/>
                  </a:lnTo>
                  <a:lnTo>
                    <a:pt x="700" y="755"/>
                  </a:lnTo>
                  <a:lnTo>
                    <a:pt x="672" y="770"/>
                  </a:lnTo>
                  <a:lnTo>
                    <a:pt x="641" y="779"/>
                  </a:lnTo>
                  <a:lnTo>
                    <a:pt x="608" y="782"/>
                  </a:lnTo>
                  <a:lnTo>
                    <a:pt x="164" y="782"/>
                  </a:lnTo>
                  <a:lnTo>
                    <a:pt x="131" y="779"/>
                  </a:lnTo>
                  <a:lnTo>
                    <a:pt x="100" y="770"/>
                  </a:lnTo>
                  <a:lnTo>
                    <a:pt x="73" y="755"/>
                  </a:lnTo>
                  <a:lnTo>
                    <a:pt x="49" y="735"/>
                  </a:lnTo>
                  <a:lnTo>
                    <a:pt x="28" y="711"/>
                  </a:lnTo>
                  <a:lnTo>
                    <a:pt x="14" y="682"/>
                  </a:lnTo>
                  <a:lnTo>
                    <a:pt x="4" y="652"/>
                  </a:lnTo>
                  <a:lnTo>
                    <a:pt x="0" y="620"/>
                  </a:lnTo>
                  <a:lnTo>
                    <a:pt x="0" y="164"/>
                  </a:lnTo>
                  <a:lnTo>
                    <a:pt x="4" y="131"/>
                  </a:lnTo>
                  <a:lnTo>
                    <a:pt x="14" y="100"/>
                  </a:lnTo>
                  <a:lnTo>
                    <a:pt x="28" y="73"/>
                  </a:lnTo>
                  <a:lnTo>
                    <a:pt x="49" y="49"/>
                  </a:lnTo>
                  <a:lnTo>
                    <a:pt x="73" y="29"/>
                  </a:lnTo>
                  <a:lnTo>
                    <a:pt x="100" y="14"/>
                  </a:lnTo>
                  <a:lnTo>
                    <a:pt x="131" y="4"/>
                  </a:lnTo>
                  <a:lnTo>
                    <a:pt x="164"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grpSp>
      <p:grpSp>
        <p:nvGrpSpPr>
          <p:cNvPr id="154" name="Group 31"/>
          <p:cNvGrpSpPr>
            <a:grpSpLocks noChangeAspect="1"/>
          </p:cNvGrpSpPr>
          <p:nvPr/>
        </p:nvGrpSpPr>
        <p:grpSpPr bwMode="auto">
          <a:xfrm>
            <a:off x="8438114" y="3388839"/>
            <a:ext cx="224418" cy="266670"/>
            <a:chOff x="5612" y="7678"/>
            <a:chExt cx="377" cy="448"/>
          </a:xfrm>
          <a:solidFill>
            <a:schemeClr val="tx2"/>
          </a:solidFill>
        </p:grpSpPr>
        <p:sp>
          <p:nvSpPr>
            <p:cNvPr id="155" name="Freeform 33"/>
            <p:cNvSpPr>
              <a:spLocks/>
            </p:cNvSpPr>
            <p:nvPr/>
          </p:nvSpPr>
          <p:spPr bwMode="auto">
            <a:xfrm>
              <a:off x="5687" y="7678"/>
              <a:ext cx="20" cy="89"/>
            </a:xfrm>
            <a:custGeom>
              <a:avLst/>
              <a:gdLst>
                <a:gd name="T0" fmla="*/ 79 w 158"/>
                <a:gd name="T1" fmla="*/ 0 h 708"/>
                <a:gd name="T2" fmla="*/ 79 w 158"/>
                <a:gd name="T3" fmla="*/ 0 h 708"/>
                <a:gd name="T4" fmla="*/ 100 w 158"/>
                <a:gd name="T5" fmla="*/ 2 h 708"/>
                <a:gd name="T6" fmla="*/ 119 w 158"/>
                <a:gd name="T7" fmla="*/ 10 h 708"/>
                <a:gd name="T8" fmla="*/ 135 w 158"/>
                <a:gd name="T9" fmla="*/ 23 h 708"/>
                <a:gd name="T10" fmla="*/ 148 w 158"/>
                <a:gd name="T11" fmla="*/ 39 h 708"/>
                <a:gd name="T12" fmla="*/ 155 w 158"/>
                <a:gd name="T13" fmla="*/ 57 h 708"/>
                <a:gd name="T14" fmla="*/ 158 w 158"/>
                <a:gd name="T15" fmla="*/ 78 h 708"/>
                <a:gd name="T16" fmla="*/ 158 w 158"/>
                <a:gd name="T17" fmla="*/ 628 h 708"/>
                <a:gd name="T18" fmla="*/ 155 w 158"/>
                <a:gd name="T19" fmla="*/ 649 h 708"/>
                <a:gd name="T20" fmla="*/ 148 w 158"/>
                <a:gd name="T21" fmla="*/ 668 h 708"/>
                <a:gd name="T22" fmla="*/ 135 w 158"/>
                <a:gd name="T23" fmla="*/ 685 h 708"/>
                <a:gd name="T24" fmla="*/ 119 w 158"/>
                <a:gd name="T25" fmla="*/ 697 h 708"/>
                <a:gd name="T26" fmla="*/ 100 w 158"/>
                <a:gd name="T27" fmla="*/ 704 h 708"/>
                <a:gd name="T28" fmla="*/ 79 w 158"/>
                <a:gd name="T29" fmla="*/ 708 h 708"/>
                <a:gd name="T30" fmla="*/ 59 w 158"/>
                <a:gd name="T31" fmla="*/ 704 h 708"/>
                <a:gd name="T32" fmla="*/ 39 w 158"/>
                <a:gd name="T33" fmla="*/ 697 h 708"/>
                <a:gd name="T34" fmla="*/ 23 w 158"/>
                <a:gd name="T35" fmla="*/ 685 h 708"/>
                <a:gd name="T36" fmla="*/ 11 w 158"/>
                <a:gd name="T37" fmla="*/ 668 h 708"/>
                <a:gd name="T38" fmla="*/ 2 w 158"/>
                <a:gd name="T39" fmla="*/ 649 h 708"/>
                <a:gd name="T40" fmla="*/ 0 w 158"/>
                <a:gd name="T41" fmla="*/ 628 h 708"/>
                <a:gd name="T42" fmla="*/ 0 w 158"/>
                <a:gd name="T43" fmla="*/ 78 h 708"/>
                <a:gd name="T44" fmla="*/ 2 w 158"/>
                <a:gd name="T45" fmla="*/ 57 h 708"/>
                <a:gd name="T46" fmla="*/ 11 w 158"/>
                <a:gd name="T47" fmla="*/ 39 h 708"/>
                <a:gd name="T48" fmla="*/ 23 w 158"/>
                <a:gd name="T49" fmla="*/ 23 h 708"/>
                <a:gd name="T50" fmla="*/ 39 w 158"/>
                <a:gd name="T51" fmla="*/ 10 h 708"/>
                <a:gd name="T52" fmla="*/ 59 w 158"/>
                <a:gd name="T53" fmla="*/ 2 h 708"/>
                <a:gd name="T54" fmla="*/ 79 w 158"/>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708">
                  <a:moveTo>
                    <a:pt x="79" y="0"/>
                  </a:moveTo>
                  <a:lnTo>
                    <a:pt x="79" y="0"/>
                  </a:lnTo>
                  <a:lnTo>
                    <a:pt x="100" y="2"/>
                  </a:lnTo>
                  <a:lnTo>
                    <a:pt x="119" y="10"/>
                  </a:lnTo>
                  <a:lnTo>
                    <a:pt x="135" y="23"/>
                  </a:lnTo>
                  <a:lnTo>
                    <a:pt x="148" y="39"/>
                  </a:lnTo>
                  <a:lnTo>
                    <a:pt x="155" y="57"/>
                  </a:lnTo>
                  <a:lnTo>
                    <a:pt x="158" y="78"/>
                  </a:lnTo>
                  <a:lnTo>
                    <a:pt x="158" y="628"/>
                  </a:lnTo>
                  <a:lnTo>
                    <a:pt x="155" y="649"/>
                  </a:lnTo>
                  <a:lnTo>
                    <a:pt x="148" y="668"/>
                  </a:lnTo>
                  <a:lnTo>
                    <a:pt x="135" y="685"/>
                  </a:lnTo>
                  <a:lnTo>
                    <a:pt x="119" y="697"/>
                  </a:lnTo>
                  <a:lnTo>
                    <a:pt x="100" y="704"/>
                  </a:lnTo>
                  <a:lnTo>
                    <a:pt x="79" y="708"/>
                  </a:lnTo>
                  <a:lnTo>
                    <a:pt x="59" y="704"/>
                  </a:lnTo>
                  <a:lnTo>
                    <a:pt x="39" y="697"/>
                  </a:lnTo>
                  <a:lnTo>
                    <a:pt x="23" y="685"/>
                  </a:lnTo>
                  <a:lnTo>
                    <a:pt x="11" y="668"/>
                  </a:lnTo>
                  <a:lnTo>
                    <a:pt x="2" y="649"/>
                  </a:lnTo>
                  <a:lnTo>
                    <a:pt x="0" y="628"/>
                  </a:lnTo>
                  <a:lnTo>
                    <a:pt x="0" y="78"/>
                  </a:lnTo>
                  <a:lnTo>
                    <a:pt x="2" y="57"/>
                  </a:lnTo>
                  <a:lnTo>
                    <a:pt x="11" y="39"/>
                  </a:lnTo>
                  <a:lnTo>
                    <a:pt x="23" y="23"/>
                  </a:lnTo>
                  <a:lnTo>
                    <a:pt x="39" y="10"/>
                  </a:lnTo>
                  <a:lnTo>
                    <a:pt x="59" y="2"/>
                  </a:lnTo>
                  <a:lnTo>
                    <a:pt x="7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6" name="Freeform 34"/>
            <p:cNvSpPr>
              <a:spLocks/>
            </p:cNvSpPr>
            <p:nvPr/>
          </p:nvSpPr>
          <p:spPr bwMode="auto">
            <a:xfrm>
              <a:off x="5740" y="7678"/>
              <a:ext cx="19" cy="89"/>
            </a:xfrm>
            <a:custGeom>
              <a:avLst/>
              <a:gdLst>
                <a:gd name="T0" fmla="*/ 79 w 157"/>
                <a:gd name="T1" fmla="*/ 0 h 708"/>
                <a:gd name="T2" fmla="*/ 79 w 157"/>
                <a:gd name="T3" fmla="*/ 0 h 708"/>
                <a:gd name="T4" fmla="*/ 100 w 157"/>
                <a:gd name="T5" fmla="*/ 2 h 708"/>
                <a:gd name="T6" fmla="*/ 119 w 157"/>
                <a:gd name="T7" fmla="*/ 10 h 708"/>
                <a:gd name="T8" fmla="*/ 134 w 157"/>
                <a:gd name="T9" fmla="*/ 23 h 708"/>
                <a:gd name="T10" fmla="*/ 147 w 157"/>
                <a:gd name="T11" fmla="*/ 39 h 708"/>
                <a:gd name="T12" fmla="*/ 155 w 157"/>
                <a:gd name="T13" fmla="*/ 57 h 708"/>
                <a:gd name="T14" fmla="*/ 157 w 157"/>
                <a:gd name="T15" fmla="*/ 78 h 708"/>
                <a:gd name="T16" fmla="*/ 157 w 157"/>
                <a:gd name="T17" fmla="*/ 628 h 708"/>
                <a:gd name="T18" fmla="*/ 155 w 157"/>
                <a:gd name="T19" fmla="*/ 649 h 708"/>
                <a:gd name="T20" fmla="*/ 147 w 157"/>
                <a:gd name="T21" fmla="*/ 668 h 708"/>
                <a:gd name="T22" fmla="*/ 134 w 157"/>
                <a:gd name="T23" fmla="*/ 685 h 708"/>
                <a:gd name="T24" fmla="*/ 119 w 157"/>
                <a:gd name="T25" fmla="*/ 697 h 708"/>
                <a:gd name="T26" fmla="*/ 100 w 157"/>
                <a:gd name="T27" fmla="*/ 704 h 708"/>
                <a:gd name="T28" fmla="*/ 79 w 157"/>
                <a:gd name="T29" fmla="*/ 708 h 708"/>
                <a:gd name="T30" fmla="*/ 58 w 157"/>
                <a:gd name="T31" fmla="*/ 704 h 708"/>
                <a:gd name="T32" fmla="*/ 38 w 157"/>
                <a:gd name="T33" fmla="*/ 697 h 708"/>
                <a:gd name="T34" fmla="*/ 23 w 157"/>
                <a:gd name="T35" fmla="*/ 685 h 708"/>
                <a:gd name="T36" fmla="*/ 11 w 157"/>
                <a:gd name="T37" fmla="*/ 668 h 708"/>
                <a:gd name="T38" fmla="*/ 3 w 157"/>
                <a:gd name="T39" fmla="*/ 649 h 708"/>
                <a:gd name="T40" fmla="*/ 0 w 157"/>
                <a:gd name="T41" fmla="*/ 628 h 708"/>
                <a:gd name="T42" fmla="*/ 0 w 157"/>
                <a:gd name="T43" fmla="*/ 78 h 708"/>
                <a:gd name="T44" fmla="*/ 3 w 157"/>
                <a:gd name="T45" fmla="*/ 57 h 708"/>
                <a:gd name="T46" fmla="*/ 11 w 157"/>
                <a:gd name="T47" fmla="*/ 39 h 708"/>
                <a:gd name="T48" fmla="*/ 23 w 157"/>
                <a:gd name="T49" fmla="*/ 23 h 708"/>
                <a:gd name="T50" fmla="*/ 38 w 157"/>
                <a:gd name="T51" fmla="*/ 10 h 708"/>
                <a:gd name="T52" fmla="*/ 58 w 157"/>
                <a:gd name="T53" fmla="*/ 2 h 708"/>
                <a:gd name="T54" fmla="*/ 79 w 157"/>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708">
                  <a:moveTo>
                    <a:pt x="79" y="0"/>
                  </a:moveTo>
                  <a:lnTo>
                    <a:pt x="79" y="0"/>
                  </a:lnTo>
                  <a:lnTo>
                    <a:pt x="100" y="2"/>
                  </a:lnTo>
                  <a:lnTo>
                    <a:pt x="119" y="10"/>
                  </a:lnTo>
                  <a:lnTo>
                    <a:pt x="134" y="23"/>
                  </a:lnTo>
                  <a:lnTo>
                    <a:pt x="147" y="39"/>
                  </a:lnTo>
                  <a:lnTo>
                    <a:pt x="155" y="57"/>
                  </a:lnTo>
                  <a:lnTo>
                    <a:pt x="157" y="78"/>
                  </a:lnTo>
                  <a:lnTo>
                    <a:pt x="157" y="628"/>
                  </a:lnTo>
                  <a:lnTo>
                    <a:pt x="155" y="649"/>
                  </a:lnTo>
                  <a:lnTo>
                    <a:pt x="147" y="668"/>
                  </a:lnTo>
                  <a:lnTo>
                    <a:pt x="134" y="685"/>
                  </a:lnTo>
                  <a:lnTo>
                    <a:pt x="119" y="697"/>
                  </a:lnTo>
                  <a:lnTo>
                    <a:pt x="100" y="704"/>
                  </a:lnTo>
                  <a:lnTo>
                    <a:pt x="79" y="708"/>
                  </a:lnTo>
                  <a:lnTo>
                    <a:pt x="58" y="704"/>
                  </a:lnTo>
                  <a:lnTo>
                    <a:pt x="38" y="697"/>
                  </a:lnTo>
                  <a:lnTo>
                    <a:pt x="23" y="685"/>
                  </a:lnTo>
                  <a:lnTo>
                    <a:pt x="11" y="668"/>
                  </a:lnTo>
                  <a:lnTo>
                    <a:pt x="3" y="649"/>
                  </a:lnTo>
                  <a:lnTo>
                    <a:pt x="0" y="628"/>
                  </a:lnTo>
                  <a:lnTo>
                    <a:pt x="0" y="78"/>
                  </a:lnTo>
                  <a:lnTo>
                    <a:pt x="3" y="57"/>
                  </a:lnTo>
                  <a:lnTo>
                    <a:pt x="11" y="39"/>
                  </a:lnTo>
                  <a:lnTo>
                    <a:pt x="23" y="23"/>
                  </a:lnTo>
                  <a:lnTo>
                    <a:pt x="38" y="10"/>
                  </a:lnTo>
                  <a:lnTo>
                    <a:pt x="58" y="2"/>
                  </a:lnTo>
                  <a:lnTo>
                    <a:pt x="7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7" name="Freeform 35"/>
            <p:cNvSpPr>
              <a:spLocks/>
            </p:cNvSpPr>
            <p:nvPr/>
          </p:nvSpPr>
          <p:spPr bwMode="auto">
            <a:xfrm>
              <a:off x="5794" y="7678"/>
              <a:ext cx="19" cy="89"/>
            </a:xfrm>
            <a:custGeom>
              <a:avLst/>
              <a:gdLst>
                <a:gd name="T0" fmla="*/ 80 w 159"/>
                <a:gd name="T1" fmla="*/ 0 h 708"/>
                <a:gd name="T2" fmla="*/ 80 w 159"/>
                <a:gd name="T3" fmla="*/ 0 h 708"/>
                <a:gd name="T4" fmla="*/ 100 w 159"/>
                <a:gd name="T5" fmla="*/ 2 h 708"/>
                <a:gd name="T6" fmla="*/ 119 w 159"/>
                <a:gd name="T7" fmla="*/ 10 h 708"/>
                <a:gd name="T8" fmla="*/ 136 w 159"/>
                <a:gd name="T9" fmla="*/ 23 h 708"/>
                <a:gd name="T10" fmla="*/ 148 w 159"/>
                <a:gd name="T11" fmla="*/ 39 h 708"/>
                <a:gd name="T12" fmla="*/ 156 w 159"/>
                <a:gd name="T13" fmla="*/ 57 h 708"/>
                <a:gd name="T14" fmla="*/ 159 w 159"/>
                <a:gd name="T15" fmla="*/ 78 h 708"/>
                <a:gd name="T16" fmla="*/ 159 w 159"/>
                <a:gd name="T17" fmla="*/ 628 h 708"/>
                <a:gd name="T18" fmla="*/ 156 w 159"/>
                <a:gd name="T19" fmla="*/ 649 h 708"/>
                <a:gd name="T20" fmla="*/ 148 w 159"/>
                <a:gd name="T21" fmla="*/ 668 h 708"/>
                <a:gd name="T22" fmla="*/ 136 w 159"/>
                <a:gd name="T23" fmla="*/ 685 h 708"/>
                <a:gd name="T24" fmla="*/ 119 w 159"/>
                <a:gd name="T25" fmla="*/ 697 h 708"/>
                <a:gd name="T26" fmla="*/ 100 w 159"/>
                <a:gd name="T27" fmla="*/ 704 h 708"/>
                <a:gd name="T28" fmla="*/ 80 w 159"/>
                <a:gd name="T29" fmla="*/ 708 h 708"/>
                <a:gd name="T30" fmla="*/ 59 w 159"/>
                <a:gd name="T31" fmla="*/ 704 h 708"/>
                <a:gd name="T32" fmla="*/ 40 w 159"/>
                <a:gd name="T33" fmla="*/ 697 h 708"/>
                <a:gd name="T34" fmla="*/ 23 w 159"/>
                <a:gd name="T35" fmla="*/ 685 h 708"/>
                <a:gd name="T36" fmla="*/ 11 w 159"/>
                <a:gd name="T37" fmla="*/ 668 h 708"/>
                <a:gd name="T38" fmla="*/ 4 w 159"/>
                <a:gd name="T39" fmla="*/ 649 h 708"/>
                <a:gd name="T40" fmla="*/ 0 w 159"/>
                <a:gd name="T41" fmla="*/ 628 h 708"/>
                <a:gd name="T42" fmla="*/ 0 w 159"/>
                <a:gd name="T43" fmla="*/ 78 h 708"/>
                <a:gd name="T44" fmla="*/ 4 w 159"/>
                <a:gd name="T45" fmla="*/ 57 h 708"/>
                <a:gd name="T46" fmla="*/ 11 w 159"/>
                <a:gd name="T47" fmla="*/ 39 h 708"/>
                <a:gd name="T48" fmla="*/ 23 w 159"/>
                <a:gd name="T49" fmla="*/ 23 h 708"/>
                <a:gd name="T50" fmla="*/ 40 w 159"/>
                <a:gd name="T51" fmla="*/ 10 h 708"/>
                <a:gd name="T52" fmla="*/ 59 w 159"/>
                <a:gd name="T53" fmla="*/ 2 h 708"/>
                <a:gd name="T54" fmla="*/ 80 w 159"/>
                <a:gd name="T5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708">
                  <a:moveTo>
                    <a:pt x="80" y="0"/>
                  </a:moveTo>
                  <a:lnTo>
                    <a:pt x="80" y="0"/>
                  </a:lnTo>
                  <a:lnTo>
                    <a:pt x="100" y="2"/>
                  </a:lnTo>
                  <a:lnTo>
                    <a:pt x="119" y="10"/>
                  </a:lnTo>
                  <a:lnTo>
                    <a:pt x="136" y="23"/>
                  </a:lnTo>
                  <a:lnTo>
                    <a:pt x="148" y="39"/>
                  </a:lnTo>
                  <a:lnTo>
                    <a:pt x="156" y="57"/>
                  </a:lnTo>
                  <a:lnTo>
                    <a:pt x="159" y="78"/>
                  </a:lnTo>
                  <a:lnTo>
                    <a:pt x="159" y="628"/>
                  </a:lnTo>
                  <a:lnTo>
                    <a:pt x="156" y="649"/>
                  </a:lnTo>
                  <a:lnTo>
                    <a:pt x="148" y="668"/>
                  </a:lnTo>
                  <a:lnTo>
                    <a:pt x="136" y="685"/>
                  </a:lnTo>
                  <a:lnTo>
                    <a:pt x="119" y="697"/>
                  </a:lnTo>
                  <a:lnTo>
                    <a:pt x="100" y="704"/>
                  </a:lnTo>
                  <a:lnTo>
                    <a:pt x="80" y="708"/>
                  </a:lnTo>
                  <a:lnTo>
                    <a:pt x="59" y="704"/>
                  </a:lnTo>
                  <a:lnTo>
                    <a:pt x="40" y="697"/>
                  </a:lnTo>
                  <a:lnTo>
                    <a:pt x="23" y="685"/>
                  </a:lnTo>
                  <a:lnTo>
                    <a:pt x="11" y="668"/>
                  </a:lnTo>
                  <a:lnTo>
                    <a:pt x="4" y="649"/>
                  </a:lnTo>
                  <a:lnTo>
                    <a:pt x="0" y="628"/>
                  </a:lnTo>
                  <a:lnTo>
                    <a:pt x="0" y="78"/>
                  </a:lnTo>
                  <a:lnTo>
                    <a:pt x="4" y="57"/>
                  </a:lnTo>
                  <a:lnTo>
                    <a:pt x="11" y="39"/>
                  </a:lnTo>
                  <a:lnTo>
                    <a:pt x="23" y="23"/>
                  </a:lnTo>
                  <a:lnTo>
                    <a:pt x="40" y="10"/>
                  </a:lnTo>
                  <a:lnTo>
                    <a:pt x="59" y="2"/>
                  </a:lnTo>
                  <a:lnTo>
                    <a:pt x="8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8" name="Freeform 36"/>
            <p:cNvSpPr>
              <a:spLocks/>
            </p:cNvSpPr>
            <p:nvPr/>
          </p:nvSpPr>
          <p:spPr bwMode="auto">
            <a:xfrm>
              <a:off x="5612" y="8106"/>
              <a:ext cx="277" cy="20"/>
            </a:xfrm>
            <a:custGeom>
              <a:avLst/>
              <a:gdLst>
                <a:gd name="T0" fmla="*/ 79 w 2214"/>
                <a:gd name="T1" fmla="*/ 0 h 157"/>
                <a:gd name="T2" fmla="*/ 2135 w 2214"/>
                <a:gd name="T3" fmla="*/ 0 h 157"/>
                <a:gd name="T4" fmla="*/ 2156 w 2214"/>
                <a:gd name="T5" fmla="*/ 2 h 157"/>
                <a:gd name="T6" fmla="*/ 2174 w 2214"/>
                <a:gd name="T7" fmla="*/ 10 h 157"/>
                <a:gd name="T8" fmla="*/ 2191 w 2214"/>
                <a:gd name="T9" fmla="*/ 23 h 157"/>
                <a:gd name="T10" fmla="*/ 2203 w 2214"/>
                <a:gd name="T11" fmla="*/ 39 h 157"/>
                <a:gd name="T12" fmla="*/ 2211 w 2214"/>
                <a:gd name="T13" fmla="*/ 57 h 157"/>
                <a:gd name="T14" fmla="*/ 2214 w 2214"/>
                <a:gd name="T15" fmla="*/ 78 h 157"/>
                <a:gd name="T16" fmla="*/ 2211 w 2214"/>
                <a:gd name="T17" fmla="*/ 99 h 157"/>
                <a:gd name="T18" fmla="*/ 2203 w 2214"/>
                <a:gd name="T19" fmla="*/ 119 h 157"/>
                <a:gd name="T20" fmla="*/ 2190 w 2214"/>
                <a:gd name="T21" fmla="*/ 134 h 157"/>
                <a:gd name="T22" fmla="*/ 2174 w 2214"/>
                <a:gd name="T23" fmla="*/ 146 h 157"/>
                <a:gd name="T24" fmla="*/ 2156 w 2214"/>
                <a:gd name="T25" fmla="*/ 155 h 157"/>
                <a:gd name="T26" fmla="*/ 2135 w 2214"/>
                <a:gd name="T27" fmla="*/ 157 h 157"/>
                <a:gd name="T28" fmla="*/ 79 w 2214"/>
                <a:gd name="T29" fmla="*/ 157 h 157"/>
                <a:gd name="T30" fmla="*/ 58 w 2214"/>
                <a:gd name="T31" fmla="*/ 155 h 157"/>
                <a:gd name="T32" fmla="*/ 40 w 2214"/>
                <a:gd name="T33" fmla="*/ 146 h 157"/>
                <a:gd name="T34" fmla="*/ 23 w 2214"/>
                <a:gd name="T35" fmla="*/ 134 h 157"/>
                <a:gd name="T36" fmla="*/ 11 w 2214"/>
                <a:gd name="T37" fmla="*/ 119 h 157"/>
                <a:gd name="T38" fmla="*/ 3 w 2214"/>
                <a:gd name="T39" fmla="*/ 99 h 157"/>
                <a:gd name="T40" fmla="*/ 0 w 2214"/>
                <a:gd name="T41" fmla="*/ 78 h 157"/>
                <a:gd name="T42" fmla="*/ 0 w 2214"/>
                <a:gd name="T43" fmla="*/ 78 h 157"/>
                <a:gd name="T44" fmla="*/ 3 w 2214"/>
                <a:gd name="T45" fmla="*/ 57 h 157"/>
                <a:gd name="T46" fmla="*/ 11 w 2214"/>
                <a:gd name="T47" fmla="*/ 39 h 157"/>
                <a:gd name="T48" fmla="*/ 23 w 2214"/>
                <a:gd name="T49" fmla="*/ 23 h 157"/>
                <a:gd name="T50" fmla="*/ 40 w 2214"/>
                <a:gd name="T51" fmla="*/ 10 h 157"/>
                <a:gd name="T52" fmla="*/ 58 w 2214"/>
                <a:gd name="T53" fmla="*/ 2 h 157"/>
                <a:gd name="T54" fmla="*/ 79 w 2214"/>
                <a:gd name="T5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14" h="157">
                  <a:moveTo>
                    <a:pt x="79" y="0"/>
                  </a:moveTo>
                  <a:lnTo>
                    <a:pt x="2135" y="0"/>
                  </a:lnTo>
                  <a:lnTo>
                    <a:pt x="2156" y="2"/>
                  </a:lnTo>
                  <a:lnTo>
                    <a:pt x="2174" y="10"/>
                  </a:lnTo>
                  <a:lnTo>
                    <a:pt x="2191" y="23"/>
                  </a:lnTo>
                  <a:lnTo>
                    <a:pt x="2203" y="39"/>
                  </a:lnTo>
                  <a:lnTo>
                    <a:pt x="2211" y="57"/>
                  </a:lnTo>
                  <a:lnTo>
                    <a:pt x="2214" y="78"/>
                  </a:lnTo>
                  <a:lnTo>
                    <a:pt x="2211" y="99"/>
                  </a:lnTo>
                  <a:lnTo>
                    <a:pt x="2203" y="119"/>
                  </a:lnTo>
                  <a:lnTo>
                    <a:pt x="2190" y="134"/>
                  </a:lnTo>
                  <a:lnTo>
                    <a:pt x="2174" y="146"/>
                  </a:lnTo>
                  <a:lnTo>
                    <a:pt x="2156" y="155"/>
                  </a:lnTo>
                  <a:lnTo>
                    <a:pt x="2135" y="157"/>
                  </a:lnTo>
                  <a:lnTo>
                    <a:pt x="79" y="157"/>
                  </a:lnTo>
                  <a:lnTo>
                    <a:pt x="58" y="155"/>
                  </a:lnTo>
                  <a:lnTo>
                    <a:pt x="40" y="146"/>
                  </a:lnTo>
                  <a:lnTo>
                    <a:pt x="23" y="134"/>
                  </a:lnTo>
                  <a:lnTo>
                    <a:pt x="11" y="119"/>
                  </a:lnTo>
                  <a:lnTo>
                    <a:pt x="3" y="99"/>
                  </a:lnTo>
                  <a:lnTo>
                    <a:pt x="0" y="78"/>
                  </a:lnTo>
                  <a:lnTo>
                    <a:pt x="0" y="78"/>
                  </a:lnTo>
                  <a:lnTo>
                    <a:pt x="3" y="57"/>
                  </a:lnTo>
                  <a:lnTo>
                    <a:pt x="11" y="39"/>
                  </a:lnTo>
                  <a:lnTo>
                    <a:pt x="23" y="23"/>
                  </a:lnTo>
                  <a:lnTo>
                    <a:pt x="40" y="10"/>
                  </a:lnTo>
                  <a:lnTo>
                    <a:pt x="58" y="2"/>
                  </a:lnTo>
                  <a:lnTo>
                    <a:pt x="79"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59" name="Freeform 37"/>
            <p:cNvSpPr>
              <a:spLocks/>
            </p:cNvSpPr>
            <p:nvPr/>
          </p:nvSpPr>
          <p:spPr bwMode="auto">
            <a:xfrm>
              <a:off x="5882" y="7833"/>
              <a:ext cx="107" cy="160"/>
            </a:xfrm>
            <a:custGeom>
              <a:avLst/>
              <a:gdLst>
                <a:gd name="T0" fmla="*/ 222 w 860"/>
                <a:gd name="T1" fmla="*/ 0 h 1274"/>
                <a:gd name="T2" fmla="*/ 351 w 860"/>
                <a:gd name="T3" fmla="*/ 14 h 1274"/>
                <a:gd name="T4" fmla="*/ 470 w 860"/>
                <a:gd name="T5" fmla="*/ 51 h 1274"/>
                <a:gd name="T6" fmla="*/ 578 w 860"/>
                <a:gd name="T7" fmla="*/ 109 h 1274"/>
                <a:gd name="T8" fmla="*/ 673 w 860"/>
                <a:gd name="T9" fmla="*/ 187 h 1274"/>
                <a:gd name="T10" fmla="*/ 751 w 860"/>
                <a:gd name="T11" fmla="*/ 282 h 1274"/>
                <a:gd name="T12" fmla="*/ 809 w 860"/>
                <a:gd name="T13" fmla="*/ 390 h 1274"/>
                <a:gd name="T14" fmla="*/ 847 w 860"/>
                <a:gd name="T15" fmla="*/ 509 h 1274"/>
                <a:gd name="T16" fmla="*/ 860 w 860"/>
                <a:gd name="T17" fmla="*/ 638 h 1274"/>
                <a:gd name="T18" fmla="*/ 847 w 860"/>
                <a:gd name="T19" fmla="*/ 765 h 1274"/>
                <a:gd name="T20" fmla="*/ 809 w 860"/>
                <a:gd name="T21" fmla="*/ 885 h 1274"/>
                <a:gd name="T22" fmla="*/ 751 w 860"/>
                <a:gd name="T23" fmla="*/ 993 h 1274"/>
                <a:gd name="T24" fmla="*/ 673 w 860"/>
                <a:gd name="T25" fmla="*/ 1088 h 1274"/>
                <a:gd name="T26" fmla="*/ 578 w 860"/>
                <a:gd name="T27" fmla="*/ 1165 h 1274"/>
                <a:gd name="T28" fmla="*/ 470 w 860"/>
                <a:gd name="T29" fmla="*/ 1224 h 1274"/>
                <a:gd name="T30" fmla="*/ 351 w 860"/>
                <a:gd name="T31" fmla="*/ 1261 h 1274"/>
                <a:gd name="T32" fmla="*/ 222 w 860"/>
                <a:gd name="T33" fmla="*/ 1274 h 1274"/>
                <a:gd name="T34" fmla="*/ 0 w 860"/>
                <a:gd name="T35" fmla="*/ 1116 h 1274"/>
                <a:gd name="T36" fmla="*/ 279 w 860"/>
                <a:gd name="T37" fmla="*/ 1113 h 1274"/>
                <a:gd name="T38" fmla="*/ 384 w 860"/>
                <a:gd name="T39" fmla="*/ 1088 h 1274"/>
                <a:gd name="T40" fmla="*/ 479 w 860"/>
                <a:gd name="T41" fmla="*/ 1042 h 1274"/>
                <a:gd name="T42" fmla="*/ 562 w 860"/>
                <a:gd name="T43" fmla="*/ 976 h 1274"/>
                <a:gd name="T44" fmla="*/ 627 w 860"/>
                <a:gd name="T45" fmla="*/ 894 h 1274"/>
                <a:gd name="T46" fmla="*/ 674 w 860"/>
                <a:gd name="T47" fmla="*/ 798 h 1274"/>
                <a:gd name="T48" fmla="*/ 698 w 860"/>
                <a:gd name="T49" fmla="*/ 693 h 1274"/>
                <a:gd name="T50" fmla="*/ 698 w 860"/>
                <a:gd name="T51" fmla="*/ 582 h 1274"/>
                <a:gd name="T52" fmla="*/ 674 w 860"/>
                <a:gd name="T53" fmla="*/ 476 h 1274"/>
                <a:gd name="T54" fmla="*/ 627 w 860"/>
                <a:gd name="T55" fmla="*/ 381 h 1274"/>
                <a:gd name="T56" fmla="*/ 562 w 860"/>
                <a:gd name="T57" fmla="*/ 299 h 1274"/>
                <a:gd name="T58" fmla="*/ 479 w 860"/>
                <a:gd name="T59" fmla="*/ 234 h 1274"/>
                <a:gd name="T60" fmla="*/ 384 w 860"/>
                <a:gd name="T61" fmla="*/ 186 h 1274"/>
                <a:gd name="T62" fmla="*/ 279 w 860"/>
                <a:gd name="T63" fmla="*/ 162 h 1274"/>
                <a:gd name="T64" fmla="*/ 0 w 860"/>
                <a:gd name="T65" fmla="*/ 159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0" h="1274">
                  <a:moveTo>
                    <a:pt x="0" y="0"/>
                  </a:moveTo>
                  <a:lnTo>
                    <a:pt x="222" y="0"/>
                  </a:lnTo>
                  <a:lnTo>
                    <a:pt x="287" y="4"/>
                  </a:lnTo>
                  <a:lnTo>
                    <a:pt x="351" y="14"/>
                  </a:lnTo>
                  <a:lnTo>
                    <a:pt x="412" y="29"/>
                  </a:lnTo>
                  <a:lnTo>
                    <a:pt x="470" y="51"/>
                  </a:lnTo>
                  <a:lnTo>
                    <a:pt x="526" y="77"/>
                  </a:lnTo>
                  <a:lnTo>
                    <a:pt x="578" y="109"/>
                  </a:lnTo>
                  <a:lnTo>
                    <a:pt x="628" y="147"/>
                  </a:lnTo>
                  <a:lnTo>
                    <a:pt x="673" y="187"/>
                  </a:lnTo>
                  <a:lnTo>
                    <a:pt x="714" y="233"/>
                  </a:lnTo>
                  <a:lnTo>
                    <a:pt x="751" y="282"/>
                  </a:lnTo>
                  <a:lnTo>
                    <a:pt x="783" y="334"/>
                  </a:lnTo>
                  <a:lnTo>
                    <a:pt x="809" y="390"/>
                  </a:lnTo>
                  <a:lnTo>
                    <a:pt x="831" y="448"/>
                  </a:lnTo>
                  <a:lnTo>
                    <a:pt x="847" y="509"/>
                  </a:lnTo>
                  <a:lnTo>
                    <a:pt x="857" y="573"/>
                  </a:lnTo>
                  <a:lnTo>
                    <a:pt x="860" y="638"/>
                  </a:lnTo>
                  <a:lnTo>
                    <a:pt x="857" y="703"/>
                  </a:lnTo>
                  <a:lnTo>
                    <a:pt x="847" y="765"/>
                  </a:lnTo>
                  <a:lnTo>
                    <a:pt x="831" y="827"/>
                  </a:lnTo>
                  <a:lnTo>
                    <a:pt x="809" y="885"/>
                  </a:lnTo>
                  <a:lnTo>
                    <a:pt x="783" y="940"/>
                  </a:lnTo>
                  <a:lnTo>
                    <a:pt x="751" y="993"/>
                  </a:lnTo>
                  <a:lnTo>
                    <a:pt x="714" y="1043"/>
                  </a:lnTo>
                  <a:lnTo>
                    <a:pt x="673" y="1088"/>
                  </a:lnTo>
                  <a:lnTo>
                    <a:pt x="628" y="1129"/>
                  </a:lnTo>
                  <a:lnTo>
                    <a:pt x="578" y="1165"/>
                  </a:lnTo>
                  <a:lnTo>
                    <a:pt x="526" y="1197"/>
                  </a:lnTo>
                  <a:lnTo>
                    <a:pt x="470" y="1224"/>
                  </a:lnTo>
                  <a:lnTo>
                    <a:pt x="412" y="1245"/>
                  </a:lnTo>
                  <a:lnTo>
                    <a:pt x="351" y="1261"/>
                  </a:lnTo>
                  <a:lnTo>
                    <a:pt x="287" y="1270"/>
                  </a:lnTo>
                  <a:lnTo>
                    <a:pt x="222" y="1274"/>
                  </a:lnTo>
                  <a:lnTo>
                    <a:pt x="0" y="1274"/>
                  </a:lnTo>
                  <a:lnTo>
                    <a:pt x="0" y="1116"/>
                  </a:lnTo>
                  <a:lnTo>
                    <a:pt x="222" y="1116"/>
                  </a:lnTo>
                  <a:lnTo>
                    <a:pt x="279" y="1113"/>
                  </a:lnTo>
                  <a:lnTo>
                    <a:pt x="333" y="1103"/>
                  </a:lnTo>
                  <a:lnTo>
                    <a:pt x="384" y="1088"/>
                  </a:lnTo>
                  <a:lnTo>
                    <a:pt x="433" y="1067"/>
                  </a:lnTo>
                  <a:lnTo>
                    <a:pt x="479" y="1042"/>
                  </a:lnTo>
                  <a:lnTo>
                    <a:pt x="522" y="1011"/>
                  </a:lnTo>
                  <a:lnTo>
                    <a:pt x="562" y="976"/>
                  </a:lnTo>
                  <a:lnTo>
                    <a:pt x="597" y="937"/>
                  </a:lnTo>
                  <a:lnTo>
                    <a:pt x="627" y="894"/>
                  </a:lnTo>
                  <a:lnTo>
                    <a:pt x="653" y="848"/>
                  </a:lnTo>
                  <a:lnTo>
                    <a:pt x="674" y="798"/>
                  </a:lnTo>
                  <a:lnTo>
                    <a:pt x="689" y="747"/>
                  </a:lnTo>
                  <a:lnTo>
                    <a:pt x="698" y="693"/>
                  </a:lnTo>
                  <a:lnTo>
                    <a:pt x="701" y="638"/>
                  </a:lnTo>
                  <a:lnTo>
                    <a:pt x="698" y="582"/>
                  </a:lnTo>
                  <a:lnTo>
                    <a:pt x="689" y="528"/>
                  </a:lnTo>
                  <a:lnTo>
                    <a:pt x="674" y="476"/>
                  </a:lnTo>
                  <a:lnTo>
                    <a:pt x="653" y="427"/>
                  </a:lnTo>
                  <a:lnTo>
                    <a:pt x="627" y="381"/>
                  </a:lnTo>
                  <a:lnTo>
                    <a:pt x="597" y="338"/>
                  </a:lnTo>
                  <a:lnTo>
                    <a:pt x="562" y="299"/>
                  </a:lnTo>
                  <a:lnTo>
                    <a:pt x="522" y="265"/>
                  </a:lnTo>
                  <a:lnTo>
                    <a:pt x="479" y="234"/>
                  </a:lnTo>
                  <a:lnTo>
                    <a:pt x="433" y="207"/>
                  </a:lnTo>
                  <a:lnTo>
                    <a:pt x="384" y="186"/>
                  </a:lnTo>
                  <a:lnTo>
                    <a:pt x="333" y="171"/>
                  </a:lnTo>
                  <a:lnTo>
                    <a:pt x="279" y="162"/>
                  </a:lnTo>
                  <a:lnTo>
                    <a:pt x="222" y="159"/>
                  </a:lnTo>
                  <a:lnTo>
                    <a:pt x="0" y="159"/>
                  </a:lnTo>
                  <a:lnTo>
                    <a:pt x="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sp>
          <p:nvSpPr>
            <p:cNvPr id="160" name="Freeform 38"/>
            <p:cNvSpPr>
              <a:spLocks noEditPoints="1"/>
            </p:cNvSpPr>
            <p:nvPr/>
          </p:nvSpPr>
          <p:spPr bwMode="auto">
            <a:xfrm>
              <a:off x="5612" y="7788"/>
              <a:ext cx="277" cy="307"/>
            </a:xfrm>
            <a:custGeom>
              <a:avLst/>
              <a:gdLst>
                <a:gd name="T0" fmla="*/ 157 w 2214"/>
                <a:gd name="T1" fmla="*/ 1343 h 2449"/>
                <a:gd name="T2" fmla="*/ 172 w 2214"/>
                <a:gd name="T3" fmla="*/ 1505 h 2449"/>
                <a:gd name="T4" fmla="*/ 211 w 2214"/>
                <a:gd name="T5" fmla="*/ 1657 h 2449"/>
                <a:gd name="T6" fmla="*/ 275 w 2214"/>
                <a:gd name="T7" fmla="*/ 1799 h 2449"/>
                <a:gd name="T8" fmla="*/ 360 w 2214"/>
                <a:gd name="T9" fmla="*/ 1928 h 2449"/>
                <a:gd name="T10" fmla="*/ 463 w 2214"/>
                <a:gd name="T11" fmla="*/ 2040 h 2449"/>
                <a:gd name="T12" fmla="*/ 585 w 2214"/>
                <a:gd name="T13" fmla="*/ 2135 h 2449"/>
                <a:gd name="T14" fmla="*/ 720 w 2214"/>
                <a:gd name="T15" fmla="*/ 2209 h 2449"/>
                <a:gd name="T16" fmla="*/ 868 w 2214"/>
                <a:gd name="T17" fmla="*/ 2261 h 2449"/>
                <a:gd name="T18" fmla="*/ 1025 w 2214"/>
                <a:gd name="T19" fmla="*/ 2288 h 2449"/>
                <a:gd name="T20" fmla="*/ 1188 w 2214"/>
                <a:gd name="T21" fmla="*/ 2288 h 2449"/>
                <a:gd name="T22" fmla="*/ 1346 w 2214"/>
                <a:gd name="T23" fmla="*/ 2261 h 2449"/>
                <a:gd name="T24" fmla="*/ 1494 w 2214"/>
                <a:gd name="T25" fmla="*/ 2209 h 2449"/>
                <a:gd name="T26" fmla="*/ 1628 w 2214"/>
                <a:gd name="T27" fmla="*/ 2135 h 2449"/>
                <a:gd name="T28" fmla="*/ 1749 w 2214"/>
                <a:gd name="T29" fmla="*/ 2040 h 2449"/>
                <a:gd name="T30" fmla="*/ 1854 w 2214"/>
                <a:gd name="T31" fmla="*/ 1928 h 2449"/>
                <a:gd name="T32" fmla="*/ 1939 w 2214"/>
                <a:gd name="T33" fmla="*/ 1799 h 2449"/>
                <a:gd name="T34" fmla="*/ 2002 w 2214"/>
                <a:gd name="T35" fmla="*/ 1657 h 2449"/>
                <a:gd name="T36" fmla="*/ 2041 w 2214"/>
                <a:gd name="T37" fmla="*/ 1505 h 2449"/>
                <a:gd name="T38" fmla="*/ 2056 w 2214"/>
                <a:gd name="T39" fmla="*/ 1343 h 2449"/>
                <a:gd name="T40" fmla="*/ 157 w 2214"/>
                <a:gd name="T41" fmla="*/ 159 h 2449"/>
                <a:gd name="T42" fmla="*/ 2214 w 2214"/>
                <a:gd name="T43" fmla="*/ 0 h 2449"/>
                <a:gd name="T44" fmla="*/ 2211 w 2214"/>
                <a:gd name="T45" fmla="*/ 1429 h 2449"/>
                <a:gd name="T46" fmla="*/ 2184 w 2214"/>
                <a:gd name="T47" fmla="*/ 1596 h 2449"/>
                <a:gd name="T48" fmla="*/ 2135 w 2214"/>
                <a:gd name="T49" fmla="*/ 1755 h 2449"/>
                <a:gd name="T50" fmla="*/ 2062 w 2214"/>
                <a:gd name="T51" fmla="*/ 1901 h 2449"/>
                <a:gd name="T52" fmla="*/ 1970 w 2214"/>
                <a:gd name="T53" fmla="*/ 2034 h 2449"/>
                <a:gd name="T54" fmla="*/ 1860 w 2214"/>
                <a:gd name="T55" fmla="*/ 2153 h 2449"/>
                <a:gd name="T56" fmla="*/ 1734 w 2214"/>
                <a:gd name="T57" fmla="*/ 2255 h 2449"/>
                <a:gd name="T58" fmla="*/ 1593 w 2214"/>
                <a:gd name="T59" fmla="*/ 2337 h 2449"/>
                <a:gd name="T60" fmla="*/ 1440 w 2214"/>
                <a:gd name="T61" fmla="*/ 2398 h 2449"/>
                <a:gd name="T62" fmla="*/ 1277 w 2214"/>
                <a:gd name="T63" fmla="*/ 2436 h 2449"/>
                <a:gd name="T64" fmla="*/ 1106 w 2214"/>
                <a:gd name="T65" fmla="*/ 2449 h 2449"/>
                <a:gd name="T66" fmla="*/ 936 w 2214"/>
                <a:gd name="T67" fmla="*/ 2436 h 2449"/>
                <a:gd name="T68" fmla="*/ 773 w 2214"/>
                <a:gd name="T69" fmla="*/ 2398 h 2449"/>
                <a:gd name="T70" fmla="*/ 621 w 2214"/>
                <a:gd name="T71" fmla="*/ 2337 h 2449"/>
                <a:gd name="T72" fmla="*/ 480 w 2214"/>
                <a:gd name="T73" fmla="*/ 2255 h 2449"/>
                <a:gd name="T74" fmla="*/ 353 w 2214"/>
                <a:gd name="T75" fmla="*/ 2153 h 2449"/>
                <a:gd name="T76" fmla="*/ 243 w 2214"/>
                <a:gd name="T77" fmla="*/ 2034 h 2449"/>
                <a:gd name="T78" fmla="*/ 151 w 2214"/>
                <a:gd name="T79" fmla="*/ 1901 h 2449"/>
                <a:gd name="T80" fmla="*/ 79 w 2214"/>
                <a:gd name="T81" fmla="*/ 1755 h 2449"/>
                <a:gd name="T82" fmla="*/ 30 w 2214"/>
                <a:gd name="T83" fmla="*/ 1596 h 2449"/>
                <a:gd name="T84" fmla="*/ 3 w 2214"/>
                <a:gd name="T85" fmla="*/ 1429 h 2449"/>
                <a:gd name="T86" fmla="*/ 0 w 2214"/>
                <a:gd name="T87" fmla="*/ 921 h 2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14" h="2449">
                  <a:moveTo>
                    <a:pt x="157" y="159"/>
                  </a:moveTo>
                  <a:lnTo>
                    <a:pt x="157" y="1343"/>
                  </a:lnTo>
                  <a:lnTo>
                    <a:pt x="162" y="1425"/>
                  </a:lnTo>
                  <a:lnTo>
                    <a:pt x="172" y="1505"/>
                  </a:lnTo>
                  <a:lnTo>
                    <a:pt x="188" y="1582"/>
                  </a:lnTo>
                  <a:lnTo>
                    <a:pt x="211" y="1657"/>
                  </a:lnTo>
                  <a:lnTo>
                    <a:pt x="240" y="1730"/>
                  </a:lnTo>
                  <a:lnTo>
                    <a:pt x="275" y="1799"/>
                  </a:lnTo>
                  <a:lnTo>
                    <a:pt x="315" y="1865"/>
                  </a:lnTo>
                  <a:lnTo>
                    <a:pt x="360" y="1928"/>
                  </a:lnTo>
                  <a:lnTo>
                    <a:pt x="409" y="1986"/>
                  </a:lnTo>
                  <a:lnTo>
                    <a:pt x="463" y="2040"/>
                  </a:lnTo>
                  <a:lnTo>
                    <a:pt x="522" y="2089"/>
                  </a:lnTo>
                  <a:lnTo>
                    <a:pt x="585" y="2135"/>
                  </a:lnTo>
                  <a:lnTo>
                    <a:pt x="651" y="2174"/>
                  </a:lnTo>
                  <a:lnTo>
                    <a:pt x="720" y="2209"/>
                  </a:lnTo>
                  <a:lnTo>
                    <a:pt x="793" y="2238"/>
                  </a:lnTo>
                  <a:lnTo>
                    <a:pt x="868" y="2261"/>
                  </a:lnTo>
                  <a:lnTo>
                    <a:pt x="945" y="2278"/>
                  </a:lnTo>
                  <a:lnTo>
                    <a:pt x="1025" y="2288"/>
                  </a:lnTo>
                  <a:lnTo>
                    <a:pt x="1106" y="2292"/>
                  </a:lnTo>
                  <a:lnTo>
                    <a:pt x="1188" y="2288"/>
                  </a:lnTo>
                  <a:lnTo>
                    <a:pt x="1268" y="2278"/>
                  </a:lnTo>
                  <a:lnTo>
                    <a:pt x="1346" y="2261"/>
                  </a:lnTo>
                  <a:lnTo>
                    <a:pt x="1421" y="2238"/>
                  </a:lnTo>
                  <a:lnTo>
                    <a:pt x="1494" y="2209"/>
                  </a:lnTo>
                  <a:lnTo>
                    <a:pt x="1563" y="2174"/>
                  </a:lnTo>
                  <a:lnTo>
                    <a:pt x="1628" y="2135"/>
                  </a:lnTo>
                  <a:lnTo>
                    <a:pt x="1691" y="2089"/>
                  </a:lnTo>
                  <a:lnTo>
                    <a:pt x="1749" y="2040"/>
                  </a:lnTo>
                  <a:lnTo>
                    <a:pt x="1803" y="1986"/>
                  </a:lnTo>
                  <a:lnTo>
                    <a:pt x="1854" y="1928"/>
                  </a:lnTo>
                  <a:lnTo>
                    <a:pt x="1898" y="1865"/>
                  </a:lnTo>
                  <a:lnTo>
                    <a:pt x="1939" y="1799"/>
                  </a:lnTo>
                  <a:lnTo>
                    <a:pt x="1973" y="1730"/>
                  </a:lnTo>
                  <a:lnTo>
                    <a:pt x="2002" y="1657"/>
                  </a:lnTo>
                  <a:lnTo>
                    <a:pt x="2025" y="1582"/>
                  </a:lnTo>
                  <a:lnTo>
                    <a:pt x="2041" y="1505"/>
                  </a:lnTo>
                  <a:lnTo>
                    <a:pt x="2052" y="1425"/>
                  </a:lnTo>
                  <a:lnTo>
                    <a:pt x="2056" y="1343"/>
                  </a:lnTo>
                  <a:lnTo>
                    <a:pt x="2056" y="159"/>
                  </a:lnTo>
                  <a:lnTo>
                    <a:pt x="157" y="159"/>
                  </a:lnTo>
                  <a:close/>
                  <a:moveTo>
                    <a:pt x="0" y="0"/>
                  </a:moveTo>
                  <a:lnTo>
                    <a:pt x="2214" y="0"/>
                  </a:lnTo>
                  <a:lnTo>
                    <a:pt x="2214" y="1343"/>
                  </a:lnTo>
                  <a:lnTo>
                    <a:pt x="2211" y="1429"/>
                  </a:lnTo>
                  <a:lnTo>
                    <a:pt x="2201" y="1514"/>
                  </a:lnTo>
                  <a:lnTo>
                    <a:pt x="2184" y="1596"/>
                  </a:lnTo>
                  <a:lnTo>
                    <a:pt x="2162" y="1677"/>
                  </a:lnTo>
                  <a:lnTo>
                    <a:pt x="2135" y="1755"/>
                  </a:lnTo>
                  <a:lnTo>
                    <a:pt x="2101" y="1830"/>
                  </a:lnTo>
                  <a:lnTo>
                    <a:pt x="2062" y="1901"/>
                  </a:lnTo>
                  <a:lnTo>
                    <a:pt x="2018" y="1969"/>
                  </a:lnTo>
                  <a:lnTo>
                    <a:pt x="1970" y="2034"/>
                  </a:lnTo>
                  <a:lnTo>
                    <a:pt x="1917" y="2096"/>
                  </a:lnTo>
                  <a:lnTo>
                    <a:pt x="1860" y="2153"/>
                  </a:lnTo>
                  <a:lnTo>
                    <a:pt x="1799" y="2206"/>
                  </a:lnTo>
                  <a:lnTo>
                    <a:pt x="1734" y="2255"/>
                  </a:lnTo>
                  <a:lnTo>
                    <a:pt x="1665" y="2299"/>
                  </a:lnTo>
                  <a:lnTo>
                    <a:pt x="1593" y="2337"/>
                  </a:lnTo>
                  <a:lnTo>
                    <a:pt x="1518" y="2370"/>
                  </a:lnTo>
                  <a:lnTo>
                    <a:pt x="1440" y="2398"/>
                  </a:lnTo>
                  <a:lnTo>
                    <a:pt x="1360" y="2421"/>
                  </a:lnTo>
                  <a:lnTo>
                    <a:pt x="1277" y="2436"/>
                  </a:lnTo>
                  <a:lnTo>
                    <a:pt x="1193" y="2446"/>
                  </a:lnTo>
                  <a:lnTo>
                    <a:pt x="1106" y="2449"/>
                  </a:lnTo>
                  <a:lnTo>
                    <a:pt x="1021" y="2446"/>
                  </a:lnTo>
                  <a:lnTo>
                    <a:pt x="936" y="2436"/>
                  </a:lnTo>
                  <a:lnTo>
                    <a:pt x="853" y="2421"/>
                  </a:lnTo>
                  <a:lnTo>
                    <a:pt x="773" y="2398"/>
                  </a:lnTo>
                  <a:lnTo>
                    <a:pt x="696" y="2370"/>
                  </a:lnTo>
                  <a:lnTo>
                    <a:pt x="621" y="2337"/>
                  </a:lnTo>
                  <a:lnTo>
                    <a:pt x="548" y="2299"/>
                  </a:lnTo>
                  <a:lnTo>
                    <a:pt x="480" y="2255"/>
                  </a:lnTo>
                  <a:lnTo>
                    <a:pt x="415" y="2206"/>
                  </a:lnTo>
                  <a:lnTo>
                    <a:pt x="353" y="2153"/>
                  </a:lnTo>
                  <a:lnTo>
                    <a:pt x="296" y="2096"/>
                  </a:lnTo>
                  <a:lnTo>
                    <a:pt x="243" y="2034"/>
                  </a:lnTo>
                  <a:lnTo>
                    <a:pt x="195" y="1969"/>
                  </a:lnTo>
                  <a:lnTo>
                    <a:pt x="151" y="1901"/>
                  </a:lnTo>
                  <a:lnTo>
                    <a:pt x="112" y="1830"/>
                  </a:lnTo>
                  <a:lnTo>
                    <a:pt x="79" y="1755"/>
                  </a:lnTo>
                  <a:lnTo>
                    <a:pt x="52" y="1677"/>
                  </a:lnTo>
                  <a:lnTo>
                    <a:pt x="30" y="1596"/>
                  </a:lnTo>
                  <a:lnTo>
                    <a:pt x="13" y="1514"/>
                  </a:lnTo>
                  <a:lnTo>
                    <a:pt x="3" y="1429"/>
                  </a:lnTo>
                  <a:lnTo>
                    <a:pt x="0" y="1343"/>
                  </a:lnTo>
                  <a:lnTo>
                    <a:pt x="0" y="921"/>
                  </a:lnTo>
                  <a:lnTo>
                    <a:pt x="0" y="0"/>
                  </a:lnTo>
                  <a:close/>
                </a:path>
              </a:pathLst>
            </a:custGeom>
            <a:grpFill/>
            <a:ln w="0">
              <a:noFill/>
              <a:prstDash val="solid"/>
              <a:round/>
              <a:headEnd/>
              <a:tailEnd/>
            </a:ln>
          </p:spPr>
          <p:txBody>
            <a:bodyPr vert="horz" wrap="square" lIns="91440" tIns="45721" rIns="91440" bIns="45721" numCol="1" anchor="t" anchorCtr="0" compatLnSpc="1">
              <a:prstTxWarp prst="textNoShape">
                <a:avLst/>
              </a:prstTxWarp>
            </a:bodyPr>
            <a:lstStyle/>
            <a:p>
              <a:pPr defTabSz="882528"/>
              <a:endParaRPr lang="es-SV" sz="700">
                <a:solidFill>
                  <a:srgbClr val="000000"/>
                </a:solidFill>
              </a:endParaRPr>
            </a:p>
          </p:txBody>
        </p:sp>
      </p:grpSp>
      <p:sp>
        <p:nvSpPr>
          <p:cNvPr id="54"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29</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65552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250"/>
                                        <p:tgtEl>
                                          <p:spTgt spid="123"/>
                                        </p:tgtEl>
                                      </p:cBhvr>
                                    </p:animEffect>
                                    <p:anim calcmode="lin" valueType="num">
                                      <p:cBhvr>
                                        <p:cTn id="8" dur="1250" fill="hold"/>
                                        <p:tgtEl>
                                          <p:spTgt spid="123"/>
                                        </p:tgtEl>
                                        <p:attrNameLst>
                                          <p:attrName>style.rotation</p:attrName>
                                        </p:attrNameLst>
                                      </p:cBhvr>
                                      <p:tavLst>
                                        <p:tav tm="0">
                                          <p:val>
                                            <p:fltVal val="720"/>
                                          </p:val>
                                        </p:tav>
                                        <p:tav tm="100000">
                                          <p:val>
                                            <p:fltVal val="0"/>
                                          </p:val>
                                        </p:tav>
                                      </p:tavLst>
                                    </p:anim>
                                    <p:anim calcmode="lin" valueType="num">
                                      <p:cBhvr>
                                        <p:cTn id="9" dur="1250" fill="hold"/>
                                        <p:tgtEl>
                                          <p:spTgt spid="123"/>
                                        </p:tgtEl>
                                        <p:attrNameLst>
                                          <p:attrName>ppt_h</p:attrName>
                                        </p:attrNameLst>
                                      </p:cBhvr>
                                      <p:tavLst>
                                        <p:tav tm="0">
                                          <p:val>
                                            <p:fltVal val="0"/>
                                          </p:val>
                                        </p:tav>
                                        <p:tav tm="100000">
                                          <p:val>
                                            <p:strVal val="#ppt_h"/>
                                          </p:val>
                                        </p:tav>
                                      </p:tavLst>
                                    </p:anim>
                                    <p:anim calcmode="lin" valueType="num">
                                      <p:cBhvr>
                                        <p:cTn id="10" dur="1250" fill="hold"/>
                                        <p:tgtEl>
                                          <p:spTgt spid="123"/>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25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1250"/>
                                        <p:tgtEl>
                                          <p:spTgt spid="120"/>
                                        </p:tgtEl>
                                      </p:cBhvr>
                                    </p:animEffect>
                                    <p:anim calcmode="lin" valueType="num">
                                      <p:cBhvr>
                                        <p:cTn id="14" dur="1250" fill="hold"/>
                                        <p:tgtEl>
                                          <p:spTgt spid="120"/>
                                        </p:tgtEl>
                                        <p:attrNameLst>
                                          <p:attrName>style.rotation</p:attrName>
                                        </p:attrNameLst>
                                      </p:cBhvr>
                                      <p:tavLst>
                                        <p:tav tm="0">
                                          <p:val>
                                            <p:fltVal val="720"/>
                                          </p:val>
                                        </p:tav>
                                        <p:tav tm="100000">
                                          <p:val>
                                            <p:fltVal val="0"/>
                                          </p:val>
                                        </p:tav>
                                      </p:tavLst>
                                    </p:anim>
                                    <p:anim calcmode="lin" valueType="num">
                                      <p:cBhvr>
                                        <p:cTn id="15" dur="1250" fill="hold"/>
                                        <p:tgtEl>
                                          <p:spTgt spid="120"/>
                                        </p:tgtEl>
                                        <p:attrNameLst>
                                          <p:attrName>ppt_h</p:attrName>
                                        </p:attrNameLst>
                                      </p:cBhvr>
                                      <p:tavLst>
                                        <p:tav tm="0">
                                          <p:val>
                                            <p:fltVal val="0"/>
                                          </p:val>
                                        </p:tav>
                                        <p:tav tm="100000">
                                          <p:val>
                                            <p:strVal val="#ppt_h"/>
                                          </p:val>
                                        </p:tav>
                                      </p:tavLst>
                                    </p:anim>
                                    <p:anim calcmode="lin" valueType="num">
                                      <p:cBhvr>
                                        <p:cTn id="16" dur="1250" fill="hold"/>
                                        <p:tgtEl>
                                          <p:spTgt spid="120"/>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500"/>
                                  </p:stCondLst>
                                  <p:childTnLst>
                                    <p:set>
                                      <p:cBhvr>
                                        <p:cTn id="18" dur="1" fill="hold">
                                          <p:stCondLst>
                                            <p:cond delay="0"/>
                                          </p:stCondLst>
                                        </p:cTn>
                                        <p:tgtEl>
                                          <p:spTgt spid="117"/>
                                        </p:tgtEl>
                                        <p:attrNameLst>
                                          <p:attrName>style.visibility</p:attrName>
                                        </p:attrNameLst>
                                      </p:cBhvr>
                                      <p:to>
                                        <p:strVal val="visible"/>
                                      </p:to>
                                    </p:set>
                                    <p:animEffect transition="in" filter="fade">
                                      <p:cBhvr>
                                        <p:cTn id="19" dur="1250"/>
                                        <p:tgtEl>
                                          <p:spTgt spid="117"/>
                                        </p:tgtEl>
                                      </p:cBhvr>
                                    </p:animEffect>
                                    <p:anim calcmode="lin" valueType="num">
                                      <p:cBhvr>
                                        <p:cTn id="20" dur="1250" fill="hold"/>
                                        <p:tgtEl>
                                          <p:spTgt spid="117"/>
                                        </p:tgtEl>
                                        <p:attrNameLst>
                                          <p:attrName>style.rotation</p:attrName>
                                        </p:attrNameLst>
                                      </p:cBhvr>
                                      <p:tavLst>
                                        <p:tav tm="0">
                                          <p:val>
                                            <p:fltVal val="720"/>
                                          </p:val>
                                        </p:tav>
                                        <p:tav tm="100000">
                                          <p:val>
                                            <p:fltVal val="0"/>
                                          </p:val>
                                        </p:tav>
                                      </p:tavLst>
                                    </p:anim>
                                    <p:anim calcmode="lin" valueType="num">
                                      <p:cBhvr>
                                        <p:cTn id="21" dur="1250" fill="hold"/>
                                        <p:tgtEl>
                                          <p:spTgt spid="117"/>
                                        </p:tgtEl>
                                        <p:attrNameLst>
                                          <p:attrName>ppt_h</p:attrName>
                                        </p:attrNameLst>
                                      </p:cBhvr>
                                      <p:tavLst>
                                        <p:tav tm="0">
                                          <p:val>
                                            <p:fltVal val="0"/>
                                          </p:val>
                                        </p:tav>
                                        <p:tav tm="100000">
                                          <p:val>
                                            <p:strVal val="#ppt_h"/>
                                          </p:val>
                                        </p:tav>
                                      </p:tavLst>
                                    </p:anim>
                                    <p:anim calcmode="lin" valueType="num">
                                      <p:cBhvr>
                                        <p:cTn id="22" dur="1250" fill="hold"/>
                                        <p:tgtEl>
                                          <p:spTgt spid="117"/>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75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1250"/>
                                        <p:tgtEl>
                                          <p:spTgt spid="114"/>
                                        </p:tgtEl>
                                      </p:cBhvr>
                                    </p:animEffect>
                                    <p:anim calcmode="lin" valueType="num">
                                      <p:cBhvr>
                                        <p:cTn id="26" dur="1250" fill="hold"/>
                                        <p:tgtEl>
                                          <p:spTgt spid="114"/>
                                        </p:tgtEl>
                                        <p:attrNameLst>
                                          <p:attrName>style.rotation</p:attrName>
                                        </p:attrNameLst>
                                      </p:cBhvr>
                                      <p:tavLst>
                                        <p:tav tm="0">
                                          <p:val>
                                            <p:fltVal val="720"/>
                                          </p:val>
                                        </p:tav>
                                        <p:tav tm="100000">
                                          <p:val>
                                            <p:fltVal val="0"/>
                                          </p:val>
                                        </p:tav>
                                      </p:tavLst>
                                    </p:anim>
                                    <p:anim calcmode="lin" valueType="num">
                                      <p:cBhvr>
                                        <p:cTn id="27" dur="1250" fill="hold"/>
                                        <p:tgtEl>
                                          <p:spTgt spid="114"/>
                                        </p:tgtEl>
                                        <p:attrNameLst>
                                          <p:attrName>ppt_h</p:attrName>
                                        </p:attrNameLst>
                                      </p:cBhvr>
                                      <p:tavLst>
                                        <p:tav tm="0">
                                          <p:val>
                                            <p:fltVal val="0"/>
                                          </p:val>
                                        </p:tav>
                                        <p:tav tm="100000">
                                          <p:val>
                                            <p:strVal val="#ppt_h"/>
                                          </p:val>
                                        </p:tav>
                                      </p:tavLst>
                                    </p:anim>
                                    <p:anim calcmode="lin" valueType="num">
                                      <p:cBhvr>
                                        <p:cTn id="28" dur="1250" fill="hold"/>
                                        <p:tgtEl>
                                          <p:spTgt spid="114"/>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10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1250"/>
                                        <p:tgtEl>
                                          <p:spTgt spid="111"/>
                                        </p:tgtEl>
                                      </p:cBhvr>
                                    </p:animEffect>
                                    <p:anim calcmode="lin" valueType="num">
                                      <p:cBhvr>
                                        <p:cTn id="32" dur="1250" fill="hold"/>
                                        <p:tgtEl>
                                          <p:spTgt spid="111"/>
                                        </p:tgtEl>
                                        <p:attrNameLst>
                                          <p:attrName>style.rotation</p:attrName>
                                        </p:attrNameLst>
                                      </p:cBhvr>
                                      <p:tavLst>
                                        <p:tav tm="0">
                                          <p:val>
                                            <p:fltVal val="720"/>
                                          </p:val>
                                        </p:tav>
                                        <p:tav tm="100000">
                                          <p:val>
                                            <p:fltVal val="0"/>
                                          </p:val>
                                        </p:tav>
                                      </p:tavLst>
                                    </p:anim>
                                    <p:anim calcmode="lin" valueType="num">
                                      <p:cBhvr>
                                        <p:cTn id="33" dur="1250" fill="hold"/>
                                        <p:tgtEl>
                                          <p:spTgt spid="111"/>
                                        </p:tgtEl>
                                        <p:attrNameLst>
                                          <p:attrName>ppt_h</p:attrName>
                                        </p:attrNameLst>
                                      </p:cBhvr>
                                      <p:tavLst>
                                        <p:tav tm="0">
                                          <p:val>
                                            <p:fltVal val="0"/>
                                          </p:val>
                                        </p:tav>
                                        <p:tav tm="100000">
                                          <p:val>
                                            <p:strVal val="#ppt_h"/>
                                          </p:val>
                                        </p:tav>
                                      </p:tavLst>
                                    </p:anim>
                                    <p:anim calcmode="lin" valueType="num">
                                      <p:cBhvr>
                                        <p:cTn id="34" dur="1250" fill="hold"/>
                                        <p:tgtEl>
                                          <p:spTgt spid="111"/>
                                        </p:tgtEl>
                                        <p:attrNameLst>
                                          <p:attrName>ppt_w</p:attrName>
                                        </p:attrNameLst>
                                      </p:cBhvr>
                                      <p:tavLst>
                                        <p:tav tm="0">
                                          <p:val>
                                            <p:fltVal val="0"/>
                                          </p:val>
                                        </p:tav>
                                        <p:tav tm="100000">
                                          <p:val>
                                            <p:strVal val="#ppt_w"/>
                                          </p:val>
                                        </p:tav>
                                      </p:tavLst>
                                    </p:anim>
                                  </p:childTnLst>
                                </p:cTn>
                              </p:par>
                            </p:childTnLst>
                          </p:cTn>
                        </p:par>
                        <p:par>
                          <p:cTn id="35" fill="hold">
                            <p:stCondLst>
                              <p:cond delay="2250"/>
                            </p:stCondLst>
                            <p:childTnLst>
                              <p:par>
                                <p:cTn id="36" presetID="10" presetClass="entr" presetSubtype="0" fill="hold" grpId="0" nodeType="after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500"/>
                                        <p:tgtEl>
                                          <p:spTgt spid="126"/>
                                        </p:tgtEl>
                                      </p:cBhvr>
                                    </p:animEffect>
                                  </p:childTnLst>
                                </p:cTn>
                              </p:par>
                            </p:childTnLst>
                          </p:cTn>
                        </p:par>
                        <p:par>
                          <p:cTn id="39" fill="hold">
                            <p:stCondLst>
                              <p:cond delay="2750"/>
                            </p:stCondLst>
                            <p:childTnLst>
                              <p:par>
                                <p:cTn id="40" presetID="10" presetClass="entr" presetSubtype="0" fill="hold" nodeType="after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fade">
                                      <p:cBhvr>
                                        <p:cTn id="42" dur="650"/>
                                        <p:tgtEl>
                                          <p:spTgt spid="1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7"/>
                                        </p:tgtEl>
                                        <p:attrNameLst>
                                          <p:attrName>style.visibility</p:attrName>
                                        </p:attrNameLst>
                                      </p:cBhvr>
                                      <p:to>
                                        <p:strVal val="visible"/>
                                      </p:to>
                                    </p:set>
                                    <p:animEffect transition="in" filter="fade">
                                      <p:cBhvr>
                                        <p:cTn id="45" dur="650"/>
                                        <p:tgtEl>
                                          <p:spTgt spid="127"/>
                                        </p:tgtEl>
                                      </p:cBhvr>
                                    </p:animEffect>
                                  </p:childTnLst>
                                </p:cTn>
                              </p:par>
                            </p:childTnLst>
                          </p:cTn>
                        </p:par>
                        <p:par>
                          <p:cTn id="46" fill="hold">
                            <p:stCondLst>
                              <p:cond delay="3400"/>
                            </p:stCondLst>
                            <p:childTnLst>
                              <p:par>
                                <p:cTn id="47" presetID="10" presetClass="entr" presetSubtype="0" fill="hold" nodeType="afterEffect">
                                  <p:stCondLst>
                                    <p:cond delay="0"/>
                                  </p:stCondLst>
                                  <p:childTnLst>
                                    <p:set>
                                      <p:cBhvr>
                                        <p:cTn id="48" dur="1" fill="hold">
                                          <p:stCondLst>
                                            <p:cond delay="0"/>
                                          </p:stCondLst>
                                        </p:cTn>
                                        <p:tgtEl>
                                          <p:spTgt spid="141"/>
                                        </p:tgtEl>
                                        <p:attrNameLst>
                                          <p:attrName>style.visibility</p:attrName>
                                        </p:attrNameLst>
                                      </p:cBhvr>
                                      <p:to>
                                        <p:strVal val="visible"/>
                                      </p:to>
                                    </p:set>
                                    <p:animEffect transition="in" filter="fade">
                                      <p:cBhvr>
                                        <p:cTn id="49" dur="650"/>
                                        <p:tgtEl>
                                          <p:spTgt spid="14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650"/>
                                        <p:tgtEl>
                                          <p:spTgt spid="128"/>
                                        </p:tgtEl>
                                      </p:cBhvr>
                                    </p:animEffect>
                                  </p:childTnLst>
                                </p:cTn>
                              </p:par>
                            </p:childTnLst>
                          </p:cTn>
                        </p:par>
                        <p:par>
                          <p:cTn id="53" fill="hold">
                            <p:stCondLst>
                              <p:cond delay="405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650"/>
                                        <p:tgtEl>
                                          <p:spTgt spid="1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650"/>
                                        <p:tgtEl>
                                          <p:spTgt spid="129"/>
                                        </p:tgtEl>
                                      </p:cBhvr>
                                    </p:animEffect>
                                  </p:childTnLst>
                                </p:cTn>
                              </p:par>
                            </p:childTnLst>
                          </p:cTn>
                        </p:par>
                        <p:par>
                          <p:cTn id="60" fill="hold">
                            <p:stCondLst>
                              <p:cond delay="4700"/>
                            </p:stCondLst>
                            <p:childTnLst>
                              <p:par>
                                <p:cTn id="61" presetID="10" presetClass="entr" presetSubtype="0" fill="hold" nodeType="after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fade">
                                      <p:cBhvr>
                                        <p:cTn id="63" dur="650"/>
                                        <p:tgtEl>
                                          <p:spTgt spid="13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650"/>
                                        <p:tgtEl>
                                          <p:spTgt spid="130"/>
                                        </p:tgtEl>
                                      </p:cBhvr>
                                    </p:animEffect>
                                  </p:childTnLst>
                                </p:cTn>
                              </p:par>
                            </p:childTnLst>
                          </p:cTn>
                        </p:par>
                        <p:par>
                          <p:cTn id="67" fill="hold">
                            <p:stCondLst>
                              <p:cond delay="5350"/>
                            </p:stCondLst>
                            <p:childTnLst>
                              <p:par>
                                <p:cTn id="68" presetID="10" presetClass="entr" presetSubtype="0" fill="hold" nodeType="afterEffect">
                                  <p:stCondLst>
                                    <p:cond delay="0"/>
                                  </p:stCondLst>
                                  <p:childTnLst>
                                    <p:set>
                                      <p:cBhvr>
                                        <p:cTn id="69" dur="1" fill="hold">
                                          <p:stCondLst>
                                            <p:cond delay="0"/>
                                          </p:stCondLst>
                                        </p:cTn>
                                        <p:tgtEl>
                                          <p:spTgt spid="154"/>
                                        </p:tgtEl>
                                        <p:attrNameLst>
                                          <p:attrName>style.visibility</p:attrName>
                                        </p:attrNameLst>
                                      </p:cBhvr>
                                      <p:to>
                                        <p:strVal val="visible"/>
                                      </p:to>
                                    </p:set>
                                    <p:animEffect transition="in" filter="fade">
                                      <p:cBhvr>
                                        <p:cTn id="70" dur="650"/>
                                        <p:tgtEl>
                                          <p:spTgt spid="1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31"/>
                                        </p:tgtEl>
                                        <p:attrNameLst>
                                          <p:attrName>style.visibility</p:attrName>
                                        </p:attrNameLst>
                                      </p:cBhvr>
                                      <p:to>
                                        <p:strVal val="visible"/>
                                      </p:to>
                                    </p:set>
                                    <p:animEffect transition="in" filter="fade">
                                      <p:cBhvr>
                                        <p:cTn id="73" dur="65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p:bldP spid="128" grpId="0"/>
      <p:bldP spid="129" grpId="0"/>
      <p:bldP spid="130" grpId="0"/>
      <p:bldP spid="1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圖片 16"/>
          <p:cNvPicPr>
            <a:picLocks noChangeAspect="1"/>
          </p:cNvPicPr>
          <p:nvPr/>
        </p:nvPicPr>
        <p:blipFill>
          <a:blip r:embed="rId3">
            <a:lum bright="70000" contrast="-70000"/>
          </a:blip>
          <a:stretch>
            <a:fillRect/>
          </a:stretch>
        </p:blipFill>
        <p:spPr>
          <a:xfrm>
            <a:off x="2333" y="104302"/>
            <a:ext cx="9144000" cy="5143500"/>
          </a:xfrm>
          <a:prstGeom prst="rect">
            <a:avLst/>
          </a:prstGeom>
        </p:spPr>
      </p:pic>
      <p:sp>
        <p:nvSpPr>
          <p:cNvPr id="16" name="文本框 15">
            <a:extLst>
              <a:ext uri="{FF2B5EF4-FFF2-40B4-BE49-F238E27FC236}">
                <a16:creationId xmlns:a16="http://schemas.microsoft.com/office/drawing/2014/main" xmlns="" id="{14B0FDD6-11A6-470B-B80E-74396EACD98D}"/>
              </a:ext>
            </a:extLst>
          </p:cNvPr>
          <p:cNvSpPr txBox="1"/>
          <p:nvPr/>
        </p:nvSpPr>
        <p:spPr>
          <a:xfrm>
            <a:off x="3433621" y="267494"/>
            <a:ext cx="1908664" cy="461665"/>
          </a:xfrm>
          <a:prstGeom prst="rect">
            <a:avLst/>
          </a:prstGeom>
          <a:noFill/>
        </p:spPr>
        <p:txBody>
          <a:bodyPr wrap="none" rtlCol="0">
            <a:spAutoFit/>
          </a:bodyPr>
          <a:lstStyle/>
          <a:p>
            <a:pPr algn="ctr"/>
            <a:r>
              <a:rPr lang="en-US" altLang="zh-CN" sz="2400" b="1" dirty="0" smtClean="0">
                <a:latin typeface="Microsoft YaHei UI" panose="020B0503020204020204" pitchFamily="34" charset="-122"/>
                <a:ea typeface="Microsoft YaHei UI" panose="020B0503020204020204" pitchFamily="34" charset="-122"/>
                <a:cs typeface="Arial Unicode MS" panose="020B0604020202020204" pitchFamily="34" charset="-120"/>
              </a:rPr>
              <a:t>CONTENTS</a:t>
            </a:r>
            <a:endParaRPr lang="zh-CN" altLang="en-US" sz="2400" b="1"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19" name="任意多边形: 形状 18">
            <a:extLst>
              <a:ext uri="{FF2B5EF4-FFF2-40B4-BE49-F238E27FC236}">
                <a16:creationId xmlns:a16="http://schemas.microsoft.com/office/drawing/2014/main" xmlns="" id="{A27A3CD4-7590-4C8B-92DE-22862F084536}"/>
              </a:ext>
            </a:extLst>
          </p:cNvPr>
          <p:cNvSpPr/>
          <p:nvPr/>
        </p:nvSpPr>
        <p:spPr>
          <a:xfrm>
            <a:off x="1139840" y="1417087"/>
            <a:ext cx="1258965"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Microsoft YaHei UI" panose="020B0503020204020204" pitchFamily="34" charset="-122"/>
                <a:ea typeface="Microsoft YaHei UI" panose="020B0503020204020204" pitchFamily="34" charset="-122"/>
                <a:cs typeface="Arial Unicode MS" panose="020B0604020202020204" pitchFamily="34" charset="-120"/>
              </a:rPr>
              <a:t>05</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21" name="TextBox 37">
            <a:extLst>
              <a:ext uri="{FF2B5EF4-FFF2-40B4-BE49-F238E27FC236}">
                <a16:creationId xmlns:a16="http://schemas.microsoft.com/office/drawing/2014/main" xmlns="" id="{155F6FB3-5CF0-4450-B170-B8EFF7ACE3FC}"/>
              </a:ext>
            </a:extLst>
          </p:cNvPr>
          <p:cNvSpPr txBox="1"/>
          <p:nvPr/>
        </p:nvSpPr>
        <p:spPr>
          <a:xfrm>
            <a:off x="907548" y="2982232"/>
            <a:ext cx="1723549" cy="40011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chemeClr val="accent1"/>
                </a:solidFill>
                <a:latin typeface="Microsoft YaHei UI" panose="020B0503020204020204" pitchFamily="34" charset="-122"/>
                <a:ea typeface="Microsoft YaHei UI" panose="020B0503020204020204" pitchFamily="34" charset="-122"/>
                <a:cs typeface="Arial Unicode MS" panose="020B0604020202020204" pitchFamily="34" charset="-120"/>
              </a:rPr>
              <a:t>波特五力分析</a:t>
            </a:r>
          </a:p>
        </p:txBody>
      </p:sp>
      <p:grpSp>
        <p:nvGrpSpPr>
          <p:cNvPr id="40" name="组合 39">
            <a:extLst>
              <a:ext uri="{FF2B5EF4-FFF2-40B4-BE49-F238E27FC236}">
                <a16:creationId xmlns:a16="http://schemas.microsoft.com/office/drawing/2014/main" xmlns="" id="{A0FED31D-D912-48B9-8187-FD466CEACF1F}"/>
              </a:ext>
            </a:extLst>
          </p:cNvPr>
          <p:cNvGrpSpPr/>
          <p:nvPr/>
        </p:nvGrpSpPr>
        <p:grpSpPr>
          <a:xfrm>
            <a:off x="2771892" y="2982232"/>
            <a:ext cx="1486369" cy="802826"/>
            <a:chOff x="3941254" y="4676546"/>
            <a:chExt cx="1981826" cy="1070434"/>
          </a:xfrm>
        </p:grpSpPr>
        <p:sp>
          <p:nvSpPr>
            <p:cNvPr id="24" name="TextBox 43">
              <a:extLst>
                <a:ext uri="{FF2B5EF4-FFF2-40B4-BE49-F238E27FC236}">
                  <a16:creationId xmlns:a16="http://schemas.microsoft.com/office/drawing/2014/main" xmlns="" id="{2F606119-7C02-49A4-8B47-79497CCECDC6}"/>
                </a:ext>
              </a:extLst>
            </p:cNvPr>
            <p:cNvSpPr txBox="1"/>
            <p:nvPr/>
          </p:nvSpPr>
          <p:spPr>
            <a:xfrm>
              <a:off x="3941254" y="4676546"/>
              <a:ext cx="1981826" cy="53348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en-US" altLang="zh-CN" sz="2000" b="1"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SWOT</a:t>
              </a:r>
              <a:r>
                <a:rPr lang="zh-CN" altLang="en-US" sz="2000" b="1"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分析</a:t>
              </a:r>
            </a:p>
          </p:txBody>
        </p:sp>
        <p:sp>
          <p:nvSpPr>
            <p:cNvPr id="25" name="TextBox 44">
              <a:extLst>
                <a:ext uri="{FF2B5EF4-FFF2-40B4-BE49-F238E27FC236}">
                  <a16:creationId xmlns:a16="http://schemas.microsoft.com/office/drawing/2014/main" xmlns="" id="{D9D8A6FE-E50A-4447-B98B-CCCE15766D2F}"/>
                </a:ext>
              </a:extLst>
            </p:cNvPr>
            <p:cNvSpPr txBox="1"/>
            <p:nvPr/>
          </p:nvSpPr>
          <p:spPr>
            <a:xfrm>
              <a:off x="4809010" y="5213500"/>
              <a:ext cx="246307" cy="53348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endParaRPr lang="zh-TW" altLang="en-US" sz="20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endParaRPr>
            </a:p>
          </p:txBody>
        </p:sp>
      </p:grpSp>
      <p:sp>
        <p:nvSpPr>
          <p:cNvPr id="32" name="任意多边形: 形状 31">
            <a:extLst>
              <a:ext uri="{FF2B5EF4-FFF2-40B4-BE49-F238E27FC236}">
                <a16:creationId xmlns:a16="http://schemas.microsoft.com/office/drawing/2014/main" xmlns="" id="{62E9FDE4-781F-4531-96AB-63170E6290EF}"/>
              </a:ext>
            </a:extLst>
          </p:cNvPr>
          <p:cNvSpPr/>
          <p:nvPr/>
        </p:nvSpPr>
        <p:spPr>
          <a:xfrm>
            <a:off x="2885594" y="1417087"/>
            <a:ext cx="1258965"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Microsoft YaHei UI" panose="020B0503020204020204" pitchFamily="34" charset="-122"/>
                <a:ea typeface="Microsoft YaHei UI" panose="020B0503020204020204" pitchFamily="34" charset="-122"/>
                <a:cs typeface="Arial Unicode MS" panose="020B0604020202020204" pitchFamily="34" charset="-120"/>
              </a:rPr>
              <a:t>06</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27" name="TextBox 46">
            <a:extLst>
              <a:ext uri="{FF2B5EF4-FFF2-40B4-BE49-F238E27FC236}">
                <a16:creationId xmlns:a16="http://schemas.microsoft.com/office/drawing/2014/main" xmlns="" id="{929EC9F9-827C-4707-9ADE-3B3A7375687B}"/>
              </a:ext>
            </a:extLst>
          </p:cNvPr>
          <p:cNvSpPr txBox="1"/>
          <p:nvPr/>
        </p:nvSpPr>
        <p:spPr>
          <a:xfrm>
            <a:off x="6739681" y="2982232"/>
            <a:ext cx="1210588" cy="400110"/>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個案分析</a:t>
            </a:r>
          </a:p>
        </p:txBody>
      </p:sp>
      <p:sp>
        <p:nvSpPr>
          <p:cNvPr id="33" name="任意多边形: 形状 32">
            <a:extLst>
              <a:ext uri="{FF2B5EF4-FFF2-40B4-BE49-F238E27FC236}">
                <a16:creationId xmlns:a16="http://schemas.microsoft.com/office/drawing/2014/main" xmlns="" id="{A5529C19-02AF-4D85-A3E5-5A9EE5854138}"/>
              </a:ext>
            </a:extLst>
          </p:cNvPr>
          <p:cNvSpPr/>
          <p:nvPr/>
        </p:nvSpPr>
        <p:spPr>
          <a:xfrm>
            <a:off x="4736424" y="1417087"/>
            <a:ext cx="1258965"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Microsoft YaHei UI" panose="020B0503020204020204" pitchFamily="34" charset="-122"/>
                <a:ea typeface="Microsoft YaHei UI" panose="020B0503020204020204" pitchFamily="34" charset="-122"/>
                <a:cs typeface="Arial Unicode MS" panose="020B0604020202020204" pitchFamily="34" charset="-120"/>
              </a:rPr>
              <a:t>07</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30" name="TextBox 49">
            <a:extLst>
              <a:ext uri="{FF2B5EF4-FFF2-40B4-BE49-F238E27FC236}">
                <a16:creationId xmlns:a16="http://schemas.microsoft.com/office/drawing/2014/main" xmlns="" id="{87EF6067-41DE-4B45-BFFA-565DE7BE8A17}"/>
              </a:ext>
            </a:extLst>
          </p:cNvPr>
          <p:cNvSpPr txBox="1"/>
          <p:nvPr/>
        </p:nvSpPr>
        <p:spPr>
          <a:xfrm>
            <a:off x="4197085" y="2957575"/>
            <a:ext cx="2337642" cy="400110"/>
          </a:xfrm>
          <a:prstGeom prst="rect">
            <a:avLst/>
          </a:prstGeom>
          <a:noFill/>
        </p:spPr>
        <p:txBody>
          <a:bodyPr wrap="squar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2000" b="1" dirty="0">
                <a:solidFill>
                  <a:srgbClr val="0070C0"/>
                </a:solidFill>
                <a:latin typeface="Microsoft YaHei UI" panose="020B0503020204020204" pitchFamily="34" charset="-122"/>
                <a:ea typeface="Microsoft YaHei UI" panose="020B0503020204020204" pitchFamily="34" charset="-122"/>
                <a:cs typeface="Arial Unicode MS" panose="020B0604020202020204" pitchFamily="34" charset="-120"/>
              </a:rPr>
              <a:t>結論</a:t>
            </a:r>
          </a:p>
        </p:txBody>
      </p:sp>
      <p:sp>
        <p:nvSpPr>
          <p:cNvPr id="34" name="任意多边形: 形状 33">
            <a:extLst>
              <a:ext uri="{FF2B5EF4-FFF2-40B4-BE49-F238E27FC236}">
                <a16:creationId xmlns:a16="http://schemas.microsoft.com/office/drawing/2014/main" xmlns="" id="{55BBA7C2-2A24-425C-831E-79264B63C571}"/>
              </a:ext>
            </a:extLst>
          </p:cNvPr>
          <p:cNvSpPr/>
          <p:nvPr/>
        </p:nvSpPr>
        <p:spPr>
          <a:xfrm>
            <a:off x="6639740" y="1419942"/>
            <a:ext cx="1258965" cy="1258965"/>
          </a:xfrm>
          <a:custGeom>
            <a:avLst/>
            <a:gdLst>
              <a:gd name="connsiteX0" fmla="*/ 839310 w 1678620"/>
              <a:gd name="connsiteY0" fmla="*/ 0 h 1678620"/>
              <a:gd name="connsiteX1" fmla="*/ 1092846 w 1678620"/>
              <a:gd name="connsiteY1" fmla="*/ 105018 h 1678620"/>
              <a:gd name="connsiteX2" fmla="*/ 1573602 w 1678620"/>
              <a:gd name="connsiteY2" fmla="*/ 585774 h 1678620"/>
              <a:gd name="connsiteX3" fmla="*/ 1573602 w 1678620"/>
              <a:gd name="connsiteY3" fmla="*/ 1092846 h 1678620"/>
              <a:gd name="connsiteX4" fmla="*/ 1092846 w 1678620"/>
              <a:gd name="connsiteY4" fmla="*/ 1573602 h 1678620"/>
              <a:gd name="connsiteX5" fmla="*/ 585774 w 1678620"/>
              <a:gd name="connsiteY5" fmla="*/ 1573602 h 1678620"/>
              <a:gd name="connsiteX6" fmla="*/ 105018 w 1678620"/>
              <a:gd name="connsiteY6" fmla="*/ 1092846 h 1678620"/>
              <a:gd name="connsiteX7" fmla="*/ 105018 w 1678620"/>
              <a:gd name="connsiteY7" fmla="*/ 585774 h 1678620"/>
              <a:gd name="connsiteX8" fmla="*/ 585774 w 1678620"/>
              <a:gd name="connsiteY8" fmla="*/ 105018 h 1678620"/>
              <a:gd name="connsiteX9" fmla="*/ 839310 w 1678620"/>
              <a:gd name="connsiteY9" fmla="*/ 0 h 167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620" h="1678620">
                <a:moveTo>
                  <a:pt x="839310" y="0"/>
                </a:moveTo>
                <a:cubicBezTo>
                  <a:pt x="931072" y="0"/>
                  <a:pt x="1022834" y="35006"/>
                  <a:pt x="1092846" y="105018"/>
                </a:cubicBezTo>
                <a:lnTo>
                  <a:pt x="1573602" y="585774"/>
                </a:lnTo>
                <a:cubicBezTo>
                  <a:pt x="1713626" y="725798"/>
                  <a:pt x="1713626" y="952822"/>
                  <a:pt x="1573602" y="1092846"/>
                </a:cubicBezTo>
                <a:lnTo>
                  <a:pt x="1092846" y="1573602"/>
                </a:lnTo>
                <a:cubicBezTo>
                  <a:pt x="952822" y="1713627"/>
                  <a:pt x="725798" y="1713627"/>
                  <a:pt x="585774" y="1573602"/>
                </a:cubicBezTo>
                <a:lnTo>
                  <a:pt x="105018" y="1092846"/>
                </a:lnTo>
                <a:cubicBezTo>
                  <a:pt x="-35006" y="952822"/>
                  <a:pt x="-35006" y="725798"/>
                  <a:pt x="105018" y="585774"/>
                </a:cubicBezTo>
                <a:lnTo>
                  <a:pt x="585774" y="105018"/>
                </a:lnTo>
                <a:cubicBezTo>
                  <a:pt x="655786" y="35006"/>
                  <a:pt x="747548" y="0"/>
                  <a:pt x="83931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Microsoft YaHei UI" panose="020B0503020204020204" pitchFamily="34" charset="-122"/>
                <a:ea typeface="Microsoft YaHei UI" panose="020B0503020204020204" pitchFamily="34" charset="-122"/>
                <a:cs typeface="Arial Unicode MS" panose="020B0604020202020204" pitchFamily="34" charset="-120"/>
              </a:rPr>
              <a:t>08</a:t>
            </a:r>
            <a:endParaRPr lang="zh-CN" altLang="en-US" sz="2000" dirty="0">
              <a:latin typeface="Microsoft YaHei UI" panose="020B0503020204020204" pitchFamily="34" charset="-122"/>
              <a:ea typeface="Microsoft YaHei UI" panose="020B0503020204020204" pitchFamily="34" charset="-122"/>
              <a:cs typeface="Arial Unicode MS" panose="020B0604020202020204" pitchFamily="34" charset="-120"/>
            </a:endParaRPr>
          </a:p>
        </p:txBody>
      </p:sp>
      <p:sp>
        <p:nvSpPr>
          <p:cNvPr id="15" name="TextBox 37">
            <a:extLst>
              <a:ext uri="{FF2B5EF4-FFF2-40B4-BE49-F238E27FC236}">
                <a16:creationId xmlns:a16="http://schemas.microsoft.com/office/drawing/2014/main" xmlns="" id="{155F6FB3-5CF0-4450-B170-B8EFF7ACE3FC}"/>
              </a:ext>
            </a:extLst>
          </p:cNvPr>
          <p:cNvSpPr txBox="1"/>
          <p:nvPr/>
        </p:nvSpPr>
        <p:spPr>
          <a:xfrm>
            <a:off x="6906393" y="3408738"/>
            <a:ext cx="877163" cy="369332"/>
          </a:xfrm>
          <a:prstGeom prst="rect">
            <a:avLst/>
          </a:prstGeom>
          <a:noFill/>
        </p:spPr>
        <p:txBody>
          <a:bodyPr wrap="none" rtlCol="0">
            <a:spAutoFit/>
          </a:bodyPr>
          <a:lstStyle>
            <a:defPPr>
              <a:defRPr lang="zh-CN"/>
            </a:defPPr>
            <a:lvl1pPr>
              <a:defRPr sz="2800">
                <a:gradFill>
                  <a:gsLst>
                    <a:gs pos="30000">
                      <a:srgbClr val="EAD3B8"/>
                    </a:gs>
                    <a:gs pos="100000">
                      <a:srgbClr val="C49766"/>
                    </a:gs>
                    <a:gs pos="0">
                      <a:srgbClr val="C49166"/>
                    </a:gs>
                    <a:gs pos="66000">
                      <a:srgbClr val="9B723B"/>
                    </a:gs>
                  </a:gsLst>
                  <a:lin ang="5400000" scaled="0"/>
                </a:gradFill>
                <a:latin typeface="HelveticaNeueLT Pro 55 Roman" pitchFamily="34" charset="0"/>
              </a:defRPr>
            </a:lvl1pPr>
          </a:lstStyle>
          <a:p>
            <a:pPr algn="ctr"/>
            <a:r>
              <a:rPr lang="zh-TW" altLang="en-US" sz="1800" dirty="0">
                <a:solidFill>
                  <a:srgbClr val="C00000"/>
                </a:solidFill>
                <a:latin typeface="Microsoft YaHei UI" panose="020B0503020204020204" pitchFamily="34" charset="-122"/>
                <a:ea typeface="Microsoft YaHei UI" panose="020B0503020204020204" pitchFamily="34" charset="-122"/>
                <a:cs typeface="Arial Unicode MS" panose="020B0604020202020204" pitchFamily="34" charset="-120"/>
              </a:rPr>
              <a:t>美麗華</a:t>
            </a:r>
          </a:p>
        </p:txBody>
      </p:sp>
      <p:sp>
        <p:nvSpPr>
          <p:cNvPr id="14" name="矩形 13"/>
          <p:cNvSpPr/>
          <p:nvPr/>
        </p:nvSpPr>
        <p:spPr>
          <a:xfrm>
            <a:off x="8733359" y="4902040"/>
            <a:ext cx="245580" cy="215444"/>
          </a:xfrm>
          <a:prstGeom prst="rect">
            <a:avLst/>
          </a:prstGeom>
        </p:spPr>
        <p:txBody>
          <a:bodyPr wrap="none">
            <a:spAutoFit/>
          </a:bodyPr>
          <a:lstStyle/>
          <a:p>
            <a:pPr lvl="0" algn="r" defTabSz="876377" latinLnBrk="0">
              <a:defRPr/>
            </a:pPr>
            <a:r>
              <a:rPr lang="en-US" altLang="zh-TW" sz="800" dirty="0" smtClean="0">
                <a:latin typeface="Microsoft YaHei UI" panose="020B0503020204020204" pitchFamily="34" charset="-122"/>
                <a:ea typeface="Microsoft YaHei UI" panose="020B0503020204020204" pitchFamily="34" charset="-122"/>
              </a:rPr>
              <a:t>3</a:t>
            </a:r>
            <a:endParaRPr lang="zh-TW" altLang="en-US" sz="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85120246"/>
      </p:ext>
    </p:extLst>
  </p:cSld>
  <p:clrMapOvr>
    <a:masterClrMapping/>
  </p:clrMapOvr>
  <mc:AlternateContent xmlns:mc="http://schemas.openxmlformats.org/markup-compatibility/2006" xmlns:p14="http://schemas.microsoft.com/office/powerpoint/2010/main">
    <mc:Choice Requires="p14">
      <p:transition p14:dur="25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iterate type="lt">
                                    <p:tmPct val="10000"/>
                                  </p:iterate>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p:cTn id="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6">
                                            <p:txEl>
                                              <p:pRg st="0" end="0"/>
                                            </p:txEl>
                                          </p:spTgt>
                                        </p:tgtEl>
                                        <p:attrNameLst>
                                          <p:attrName>ppt_h</p:attrName>
                                        </p:attrNameLst>
                                      </p:cBhvr>
                                      <p:tavLst>
                                        <p:tav tm="0">
                                          <p:val>
                                            <p:fltVal val="0"/>
                                          </p:val>
                                        </p:tav>
                                        <p:tav tm="100000">
                                          <p:val>
                                            <p:strVal val="#ppt_h"/>
                                          </p:val>
                                        </p:tav>
                                      </p:tavLst>
                                    </p:anim>
                                  </p:childTnLst>
                                </p:cTn>
                              </p:par>
                            </p:childTnLst>
                          </p:cTn>
                        </p:par>
                        <p:par>
                          <p:cTn id="9" fill="hold">
                            <p:stCondLst>
                              <p:cond delay="850"/>
                            </p:stCondLst>
                            <p:childTnLst>
                              <p:par>
                                <p:cTn id="10" presetID="53" presetClass="entr" presetSubtype="16"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par>
                          <p:cTn id="15" fill="hold">
                            <p:stCondLst>
                              <p:cond delay="1350"/>
                            </p:stCondLst>
                            <p:childTnLst>
                              <p:par>
                                <p:cTn id="16" presetID="5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childTnLst>
                          </p:cTn>
                        </p:par>
                        <p:par>
                          <p:cTn id="21" fill="hold">
                            <p:stCondLst>
                              <p:cond delay="1850"/>
                            </p:stCondLst>
                            <p:childTnLst>
                              <p:par>
                                <p:cTn id="22" presetID="53" presetClass="entr" presetSubtype="16"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235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2850"/>
                            </p:stCondLst>
                            <p:childTnLst>
                              <p:par>
                                <p:cTn id="34" presetID="2" presetClass="entr" presetSubtype="4"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1+#ppt_h/2"/>
                                          </p:val>
                                        </p:tav>
                                        <p:tav tm="100000">
                                          <p:val>
                                            <p:strVal val="#ppt_y"/>
                                          </p:val>
                                        </p:tav>
                                      </p:tavLst>
                                    </p:anim>
                                  </p:childTnLst>
                                </p:cTn>
                              </p:par>
                            </p:childTnLst>
                          </p:cTn>
                        </p:par>
                        <p:par>
                          <p:cTn id="38" fill="hold">
                            <p:stCondLst>
                              <p:cond delay="3350"/>
                            </p:stCondLst>
                            <p:childTnLst>
                              <p:par>
                                <p:cTn id="39" presetID="2" presetClass="entr" presetSubtype="4" decel="100000"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childTnLst>
                          </p:cTn>
                        </p:par>
                        <p:par>
                          <p:cTn id="43" fill="hold">
                            <p:stCondLst>
                              <p:cond delay="3850"/>
                            </p:stCondLst>
                            <p:childTnLst>
                              <p:par>
                                <p:cTn id="44" presetID="2" presetClass="entr" presetSubtype="4"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additive="base">
                                        <p:cTn id="46" dur="500" fill="hold"/>
                                        <p:tgtEl>
                                          <p:spTgt spid="27"/>
                                        </p:tgtEl>
                                        <p:attrNameLst>
                                          <p:attrName>ppt_x</p:attrName>
                                        </p:attrNameLst>
                                      </p:cBhvr>
                                      <p:tavLst>
                                        <p:tav tm="0">
                                          <p:val>
                                            <p:strVal val="#ppt_x"/>
                                          </p:val>
                                        </p:tav>
                                        <p:tav tm="100000">
                                          <p:val>
                                            <p:strVal val="#ppt_x"/>
                                          </p:val>
                                        </p:tav>
                                      </p:tavLst>
                                    </p:anim>
                                    <p:anim calcmode="lin" valueType="num">
                                      <p:cBhvr additive="base">
                                        <p:cTn id="47" dur="500" fill="hold"/>
                                        <p:tgtEl>
                                          <p:spTgt spid="27"/>
                                        </p:tgtEl>
                                        <p:attrNameLst>
                                          <p:attrName>ppt_y</p:attrName>
                                        </p:attrNameLst>
                                      </p:cBhvr>
                                      <p:tavLst>
                                        <p:tav tm="0">
                                          <p:val>
                                            <p:strVal val="1+#ppt_h/2"/>
                                          </p:val>
                                        </p:tav>
                                        <p:tav tm="100000">
                                          <p:val>
                                            <p:strVal val="#ppt_y"/>
                                          </p:val>
                                        </p:tav>
                                      </p:tavLst>
                                    </p:anim>
                                  </p:childTnLst>
                                </p:cTn>
                              </p:par>
                            </p:childTnLst>
                          </p:cTn>
                        </p:par>
                        <p:par>
                          <p:cTn id="48" fill="hold">
                            <p:stCondLst>
                              <p:cond delay="4350"/>
                            </p:stCondLst>
                            <p:childTnLst>
                              <p:par>
                                <p:cTn id="49" presetID="42"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1000"/>
                                        <p:tgtEl>
                                          <p:spTgt spid="15"/>
                                        </p:tgtEl>
                                      </p:cBhvr>
                                    </p:animEffect>
                                    <p:anim calcmode="lin" valueType="num">
                                      <p:cBhvr>
                                        <p:cTn id="52" dur="1000" fill="hold"/>
                                        <p:tgtEl>
                                          <p:spTgt spid="15"/>
                                        </p:tgtEl>
                                        <p:attrNameLst>
                                          <p:attrName>ppt_x</p:attrName>
                                        </p:attrNameLst>
                                      </p:cBhvr>
                                      <p:tavLst>
                                        <p:tav tm="0">
                                          <p:val>
                                            <p:strVal val="#ppt_x"/>
                                          </p:val>
                                        </p:tav>
                                        <p:tav tm="100000">
                                          <p:val>
                                            <p:strVal val="#ppt_x"/>
                                          </p:val>
                                        </p:tav>
                                      </p:tavLst>
                                    </p:anim>
                                    <p:anim calcmode="lin" valueType="num">
                                      <p:cBhvr>
                                        <p:cTn id="53" dur="1000" fill="hold"/>
                                        <p:tgtEl>
                                          <p:spTgt spid="15"/>
                                        </p:tgtEl>
                                        <p:attrNameLst>
                                          <p:attrName>ppt_y</p:attrName>
                                        </p:attrNameLst>
                                      </p:cBhvr>
                                      <p:tavLst>
                                        <p:tav tm="0">
                                          <p:val>
                                            <p:strVal val="#ppt_y+.1"/>
                                          </p:val>
                                        </p:tav>
                                        <p:tav tm="100000">
                                          <p:val>
                                            <p:strVal val="#ppt_y"/>
                                          </p:val>
                                        </p:tav>
                                      </p:tavLst>
                                    </p:anim>
                                  </p:childTnLst>
                                </p:cTn>
                              </p:par>
                            </p:childTnLst>
                          </p:cTn>
                        </p:par>
                        <p:par>
                          <p:cTn id="54" fill="hold">
                            <p:stCondLst>
                              <p:cond delay="5350"/>
                            </p:stCondLst>
                            <p:childTnLst>
                              <p:par>
                                <p:cTn id="55" presetID="2" presetClass="entr" presetSubtype="4"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p:bldP spid="32" grpId="0" animBg="1"/>
      <p:bldP spid="27" grpId="0"/>
      <p:bldP spid="33" grpId="0" animBg="1"/>
      <p:bldP spid="30" grpId="0"/>
      <p:bldP spid="34" grpId="0" animBg="1"/>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皇家影城</a:t>
            </a:r>
            <a:endParaRPr lang="zh-CN" altLang="en-US" sz="2400" b="1" dirty="0">
              <a:solidFill>
                <a:srgbClr val="272727"/>
              </a:solidFill>
              <a:latin typeface="Microsoft YaHei" charset="-122"/>
              <a:ea typeface="Microsoft YaHei" charset="-122"/>
              <a:cs typeface="Microsoft YaHei" charset="-122"/>
            </a:endParaRPr>
          </a:p>
        </p:txBody>
      </p:sp>
      <p:sp>
        <p:nvSpPr>
          <p:cNvPr id="66" name="矩形 65">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矩形 53"/>
          <p:cNvSpPr/>
          <p:nvPr/>
        </p:nvSpPr>
        <p:spPr>
          <a:xfrm>
            <a:off x="0" y="3009606"/>
            <a:ext cx="9144000" cy="2127617"/>
          </a:xfrm>
          <a:prstGeom prst="rect">
            <a:avLst/>
          </a:prstGeom>
          <a:gradFill>
            <a:gsLst>
              <a:gs pos="0">
                <a:schemeClr val="dk1">
                  <a:tint val="50000"/>
                  <a:satMod val="300000"/>
                  <a:alpha val="26000"/>
                </a:schemeClr>
              </a:gs>
              <a:gs pos="35000">
                <a:schemeClr val="dk1">
                  <a:tint val="37000"/>
                  <a:satMod val="300000"/>
                  <a:alpha val="44000"/>
                </a:schemeClr>
              </a:gs>
              <a:gs pos="100000">
                <a:schemeClr val="dk1">
                  <a:tint val="15000"/>
                  <a:satMod val="350000"/>
                  <a:alpha val="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55" name="Oval 5"/>
          <p:cNvSpPr/>
          <p:nvPr/>
        </p:nvSpPr>
        <p:spPr>
          <a:xfrm>
            <a:off x="536451" y="3147403"/>
            <a:ext cx="656681" cy="648073"/>
          </a:xfrm>
          <a:prstGeom prst="ellipse">
            <a:avLst/>
          </a:prstGeom>
          <a:solidFill>
            <a:schemeClr val="bg1"/>
          </a:solidFill>
          <a:ln w="317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6" name="Oval 6"/>
          <p:cNvSpPr/>
          <p:nvPr/>
        </p:nvSpPr>
        <p:spPr>
          <a:xfrm>
            <a:off x="5141134" y="1149410"/>
            <a:ext cx="581140" cy="574952"/>
          </a:xfrm>
          <a:prstGeom prst="ellipse">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7" name="Oval 8"/>
          <p:cNvSpPr/>
          <p:nvPr/>
        </p:nvSpPr>
        <p:spPr>
          <a:xfrm>
            <a:off x="5165034" y="2133667"/>
            <a:ext cx="581140" cy="606985"/>
          </a:xfrm>
          <a:prstGeom prst="ellipse">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58" name="Teardrop 6"/>
          <p:cNvSpPr/>
          <p:nvPr/>
        </p:nvSpPr>
        <p:spPr>
          <a:xfrm rot="8100000">
            <a:off x="708814" y="3312150"/>
            <a:ext cx="311953" cy="31857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9" name="Group 13"/>
          <p:cNvGrpSpPr/>
          <p:nvPr/>
        </p:nvGrpSpPr>
        <p:grpSpPr>
          <a:xfrm>
            <a:off x="5896958" y="2065503"/>
            <a:ext cx="3190154" cy="649734"/>
            <a:chOff x="803639" y="3417836"/>
            <a:chExt cx="2059658" cy="616635"/>
          </a:xfrm>
        </p:grpSpPr>
        <p:sp>
          <p:nvSpPr>
            <p:cNvPr id="60" name="TextBox 14"/>
            <p:cNvSpPr txBox="1"/>
            <p:nvPr/>
          </p:nvSpPr>
          <p:spPr>
            <a:xfrm>
              <a:off x="803640" y="3771583"/>
              <a:ext cx="2059657" cy="262888"/>
            </a:xfrm>
            <a:prstGeom prst="rect">
              <a:avLst/>
            </a:prstGeom>
            <a:noFill/>
          </p:spPr>
          <p:txBody>
            <a:bodyPr wrap="square" rtlCol="0" anchor="ctr">
              <a:spAutoFit/>
            </a:bodyPr>
            <a:lstStyle/>
            <a:p>
              <a:endParaRPr lang="ko-KR" altLang="en-US" sz="1200" dirty="0">
                <a:solidFill>
                  <a:schemeClr val="tx1">
                    <a:lumMod val="75000"/>
                    <a:lumOff val="25000"/>
                  </a:schemeClr>
                </a:solidFill>
                <a:cs typeface="Arial" pitchFamily="34" charset="0"/>
              </a:endParaRPr>
            </a:p>
          </p:txBody>
        </p:sp>
        <p:sp>
          <p:nvSpPr>
            <p:cNvPr id="61" name="TextBox 15"/>
            <p:cNvSpPr txBox="1"/>
            <p:nvPr/>
          </p:nvSpPr>
          <p:spPr>
            <a:xfrm>
              <a:off x="803639" y="3417836"/>
              <a:ext cx="2059657" cy="321308"/>
            </a:xfrm>
            <a:prstGeom prst="rect">
              <a:avLst/>
            </a:prstGeom>
            <a:noFill/>
          </p:spPr>
          <p:txBody>
            <a:bodyPr wrap="square" rtlCol="0" anchor="ctr">
              <a:spAutoFit/>
            </a:bodyPr>
            <a:lstStyle/>
            <a:p>
              <a:r>
                <a:rPr lang="zh-TW" altLang="en-US" sz="1600" dirty="0" smtClean="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餐廳</a:t>
              </a:r>
              <a:endParaRPr lang="ko-KR"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grpSp>
        <p:nvGrpSpPr>
          <p:cNvPr id="62" name="Group 16"/>
          <p:cNvGrpSpPr/>
          <p:nvPr/>
        </p:nvGrpSpPr>
        <p:grpSpPr>
          <a:xfrm>
            <a:off x="5873220" y="1010845"/>
            <a:ext cx="3189992" cy="1056853"/>
            <a:chOff x="794793" y="3365736"/>
            <a:chExt cx="2068504" cy="887809"/>
          </a:xfrm>
        </p:grpSpPr>
        <p:sp>
          <p:nvSpPr>
            <p:cNvPr id="63" name="TextBox 17"/>
            <p:cNvSpPr txBox="1"/>
            <p:nvPr/>
          </p:nvSpPr>
          <p:spPr>
            <a:xfrm>
              <a:off x="803640" y="3552510"/>
              <a:ext cx="2059657" cy="701035"/>
            </a:xfrm>
            <a:prstGeom prst="rect">
              <a:avLst/>
            </a:prstGeom>
            <a:noFill/>
          </p:spPr>
          <p:txBody>
            <a:bodyPr wrap="square" rtlCol="0" anchor="ctr">
              <a:spAutoFit/>
            </a:bodyPr>
            <a:lstStyle/>
            <a:p>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廳內採用寬敞舒適的電動可調式高級沙發躺椅，並有專人送餐、毛毯</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等貼心服務</a:t>
              </a:r>
              <a:endParaRPr lang="ko-KR"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4" name="TextBox 18"/>
            <p:cNvSpPr txBox="1"/>
            <p:nvPr/>
          </p:nvSpPr>
          <p:spPr>
            <a:xfrm>
              <a:off x="794793" y="3365736"/>
              <a:ext cx="2059657" cy="292098"/>
            </a:xfrm>
            <a:prstGeom prst="rect">
              <a:avLst/>
            </a:prstGeom>
            <a:noFill/>
          </p:spPr>
          <p:txBody>
            <a:bodyPr wrap="square" rtlCol="0" anchor="ctr">
              <a:spAutoFit/>
            </a:bodyPr>
            <a:lstStyle/>
            <a:p>
              <a:r>
                <a:rPr lang="zh-TW" altLang="en-US" sz="1600" dirty="0" smtClean="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影廳設備</a:t>
              </a:r>
              <a:endParaRPr lang="ko-KR"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grpSp>
        <p:nvGrpSpPr>
          <p:cNvPr id="67" name="Group 19"/>
          <p:cNvGrpSpPr/>
          <p:nvPr/>
        </p:nvGrpSpPr>
        <p:grpSpPr>
          <a:xfrm>
            <a:off x="1193132" y="4011907"/>
            <a:ext cx="3657236" cy="639694"/>
            <a:chOff x="807475" y="3287890"/>
            <a:chExt cx="2074975" cy="556180"/>
          </a:xfrm>
        </p:grpSpPr>
        <p:sp>
          <p:nvSpPr>
            <p:cNvPr id="68" name="TextBox 20"/>
            <p:cNvSpPr txBox="1"/>
            <p:nvPr/>
          </p:nvSpPr>
          <p:spPr>
            <a:xfrm>
              <a:off x="822793" y="3576474"/>
              <a:ext cx="2059657" cy="267596"/>
            </a:xfrm>
            <a:prstGeom prst="rect">
              <a:avLst/>
            </a:prstGeom>
            <a:noFill/>
          </p:spPr>
          <p:txBody>
            <a:bodyPr wrap="square" rtlCol="0" anchor="ctr">
              <a:spAutoFit/>
            </a:bodyPr>
            <a:lstStyle/>
            <a:p>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桃園市蘆竹區南崁路一段</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112</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號</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7</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樓</a:t>
              </a:r>
              <a:endParaRPr lang="ko-KR"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69" name="TextBox 21"/>
            <p:cNvSpPr txBox="1"/>
            <p:nvPr/>
          </p:nvSpPr>
          <p:spPr>
            <a:xfrm>
              <a:off x="807475" y="3287890"/>
              <a:ext cx="2059657" cy="276184"/>
            </a:xfrm>
            <a:prstGeom prst="rect">
              <a:avLst/>
            </a:prstGeom>
            <a:noFill/>
          </p:spPr>
          <p:txBody>
            <a:bodyPr wrap="square" rtlCol="0" anchor="ctr">
              <a:spAutoFit/>
            </a:bodyPr>
            <a:lstStyle/>
            <a:p>
              <a:r>
                <a:rPr lang="zh-TW" altLang="en-US" sz="1600" dirty="0" smtClean="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台</a:t>
              </a:r>
              <a:r>
                <a:rPr lang="zh-TW"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茂</a:t>
              </a:r>
              <a:r>
                <a:rPr lang="zh-TW" altLang="en-US" sz="1600" dirty="0" smtClean="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皇家</a:t>
              </a:r>
              <a:r>
                <a:rPr lang="zh-TW"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影城地址</a:t>
              </a:r>
              <a:endParaRPr lang="ko-KR"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grpSp>
        <p:nvGrpSpPr>
          <p:cNvPr id="70" name="Group 22"/>
          <p:cNvGrpSpPr/>
          <p:nvPr/>
        </p:nvGrpSpPr>
        <p:grpSpPr>
          <a:xfrm>
            <a:off x="1193133" y="3079041"/>
            <a:ext cx="3630239" cy="716435"/>
            <a:chOff x="803639" y="3353384"/>
            <a:chExt cx="2059658" cy="626176"/>
          </a:xfrm>
        </p:grpSpPr>
        <p:sp>
          <p:nvSpPr>
            <p:cNvPr id="71" name="TextBox 23"/>
            <p:cNvSpPr txBox="1"/>
            <p:nvPr/>
          </p:nvSpPr>
          <p:spPr>
            <a:xfrm>
              <a:off x="803639" y="3683658"/>
              <a:ext cx="2059657" cy="295902"/>
            </a:xfrm>
            <a:prstGeom prst="rect">
              <a:avLst/>
            </a:prstGeom>
            <a:noFill/>
          </p:spPr>
          <p:txBody>
            <a:bodyPr wrap="square" rtlCol="0" anchor="ctr">
              <a:spAutoFit/>
            </a:bodyPr>
            <a:lstStyle/>
            <a:p>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台北市中山區北安路</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780</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號</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B2</a:t>
              </a:r>
              <a:r>
                <a:rPr lang="en-US" altLang="ko-KR"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endParaRPr lang="ko-KR"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72" name="TextBox 24"/>
            <p:cNvSpPr txBox="1"/>
            <p:nvPr/>
          </p:nvSpPr>
          <p:spPr>
            <a:xfrm>
              <a:off x="803640" y="3353384"/>
              <a:ext cx="2059657" cy="295902"/>
            </a:xfrm>
            <a:prstGeom prst="rect">
              <a:avLst/>
            </a:prstGeom>
            <a:noFill/>
          </p:spPr>
          <p:txBody>
            <a:bodyPr wrap="square" rtlCol="0" anchor="ctr">
              <a:spAutoFit/>
            </a:bodyPr>
            <a:lstStyle/>
            <a:p>
              <a:r>
                <a:rPr lang="zh-TW" altLang="en-US" sz="1600" dirty="0" smtClean="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rPr>
                <a:t>大直皇家影城地址</a:t>
              </a:r>
              <a:endParaRPr lang="ko-KR" altLang="en-US" sz="1600" dirty="0">
                <a:solidFill>
                  <a:schemeClr val="tx1">
                    <a:lumMod val="75000"/>
                    <a:lumOff val="25000"/>
                  </a:schemeClr>
                </a:solidFill>
                <a:effectLst>
                  <a:outerShdw blurRad="38100" dist="38100" dir="2700000" algn="tl">
                    <a:srgbClr val="000000">
                      <a:alpha val="43137"/>
                    </a:srgbClr>
                  </a:outerShdw>
                </a:effectLst>
                <a:latin typeface="Arial Unicode MS" panose="020B0604020202020204" pitchFamily="34" charset="-120"/>
                <a:ea typeface="Arial Unicode MS" panose="020B0604020202020204" pitchFamily="34" charset="-120"/>
                <a:cs typeface="Arial Unicode MS" panose="020B0604020202020204" pitchFamily="34" charset="-120"/>
              </a:endParaRPr>
            </a:p>
          </p:txBody>
        </p:sp>
      </p:grpSp>
      <p:pic>
        <p:nvPicPr>
          <p:cNvPr id="73" name="Picture 4" descr="ãmovie theater iconãçåçæå°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75" y="1023165"/>
            <a:ext cx="3179444" cy="192116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6" descr="ãmovie theater icon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3015883"/>
            <a:ext cx="3456383" cy="1905000"/>
          </a:xfrm>
          <a:prstGeom prst="rect">
            <a:avLst/>
          </a:prstGeom>
          <a:noFill/>
          <a:extLst>
            <a:ext uri="{909E8E84-426E-40DD-AFC4-6F175D3DCCD1}">
              <a14:hiddenFill xmlns:a14="http://schemas.microsoft.com/office/drawing/2010/main">
                <a:solidFill>
                  <a:srgbClr val="FFFFFF"/>
                </a:solidFill>
              </a14:hiddenFill>
            </a:ext>
          </a:extLst>
        </p:spPr>
      </p:pic>
      <p:sp>
        <p:nvSpPr>
          <p:cNvPr id="75" name="Rounded Rectangle 7">
            <a:extLst>
              <a:ext uri="{FF2B5EF4-FFF2-40B4-BE49-F238E27FC236}">
                <a16:creationId xmlns:a16="http://schemas.microsoft.com/office/drawing/2014/main" xmlns="" id="{AC7C72A2-2FE7-4882-AB58-4CFCC60AA9CF}"/>
              </a:ext>
            </a:extLst>
          </p:cNvPr>
          <p:cNvSpPr/>
          <p:nvPr/>
        </p:nvSpPr>
        <p:spPr>
          <a:xfrm>
            <a:off x="5292080" y="1259597"/>
            <a:ext cx="309195" cy="304041"/>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76" name="Oval 5"/>
          <p:cNvSpPr/>
          <p:nvPr/>
        </p:nvSpPr>
        <p:spPr>
          <a:xfrm>
            <a:off x="536451" y="4005525"/>
            <a:ext cx="656681" cy="648073"/>
          </a:xfrm>
          <a:prstGeom prst="ellipse">
            <a:avLst/>
          </a:prstGeom>
          <a:solidFill>
            <a:schemeClr val="bg1"/>
          </a:solidFill>
          <a:ln w="317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77" name="Teardrop 6"/>
          <p:cNvSpPr/>
          <p:nvPr/>
        </p:nvSpPr>
        <p:spPr>
          <a:xfrm rot="8100000">
            <a:off x="708814" y="4170272"/>
            <a:ext cx="311953" cy="318578"/>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8" name="TextBox 17"/>
          <p:cNvSpPr txBox="1"/>
          <p:nvPr/>
        </p:nvSpPr>
        <p:spPr>
          <a:xfrm>
            <a:off x="5903862" y="2334856"/>
            <a:ext cx="3176348" cy="738664"/>
          </a:xfrm>
          <a:prstGeom prst="rect">
            <a:avLst/>
          </a:prstGeom>
          <a:noFill/>
        </p:spPr>
        <p:txBody>
          <a:bodyPr wrap="square" rtlCol="0" anchor="ctr">
            <a:spAutoFit/>
          </a:bodyPr>
          <a:lstStyle/>
          <a:p>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餐點方面則與</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CJ bistro</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品牌合作， 提供專人現點現做的多樣化精緻美味餐點</a:t>
            </a:r>
            <a:endParaRPr lang="ko-KR"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79" name="Oval 26">
            <a:extLst>
              <a:ext uri="{FF2B5EF4-FFF2-40B4-BE49-F238E27FC236}">
                <a16:creationId xmlns:a16="http://schemas.microsoft.com/office/drawing/2014/main" xmlns="" id="{3E792609-C8B4-4730-9139-B07604248CA6}"/>
              </a:ext>
            </a:extLst>
          </p:cNvPr>
          <p:cNvSpPr/>
          <p:nvPr/>
        </p:nvSpPr>
        <p:spPr>
          <a:xfrm>
            <a:off x="5294271" y="2238522"/>
            <a:ext cx="322665" cy="385063"/>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80" name="圖片 79"/>
          <p:cNvPicPr>
            <a:picLocks noChangeAspect="1"/>
          </p:cNvPicPr>
          <p:nvPr/>
        </p:nvPicPr>
        <p:blipFill>
          <a:blip r:embed="rId4"/>
          <a:stretch>
            <a:fillRect/>
          </a:stretch>
        </p:blipFill>
        <p:spPr>
          <a:xfrm>
            <a:off x="764968" y="1084543"/>
            <a:ext cx="3050258" cy="916480"/>
          </a:xfrm>
          <a:prstGeom prst="rect">
            <a:avLst/>
          </a:prstGeom>
        </p:spPr>
      </p:pic>
      <p:pic>
        <p:nvPicPr>
          <p:cNvPr id="81" name="圖片 80"/>
          <p:cNvPicPr>
            <a:picLocks noChangeAspect="1"/>
          </p:cNvPicPr>
          <p:nvPr/>
        </p:nvPicPr>
        <p:blipFill rotWithShape="1">
          <a:blip r:embed="rId5"/>
          <a:srcRect l="1380" t="2206" r="3523" b="12094"/>
          <a:stretch/>
        </p:blipFill>
        <p:spPr>
          <a:xfrm>
            <a:off x="5999128" y="3236379"/>
            <a:ext cx="2029255" cy="1032630"/>
          </a:xfrm>
          <a:prstGeom prst="rect">
            <a:avLst/>
          </a:prstGeom>
        </p:spPr>
      </p:pic>
      <p:sp>
        <p:nvSpPr>
          <p:cNvPr id="30"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30</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889864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randombar(horizontal)">
                                      <p:cBhvr>
                                        <p:cTn id="7" dur="500"/>
                                        <p:tgtEl>
                                          <p:spTgt spid="80"/>
                                        </p:tgtEl>
                                      </p:cBhvr>
                                    </p:animEffect>
                                  </p:childTnLst>
                                </p:cTn>
                              </p:par>
                              <p:par>
                                <p:cTn id="8" presetID="14" presetClass="entr" presetSubtype="1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randombar(horizontal)">
                                      <p:cBhvr>
                                        <p:cTn id="10" dur="500"/>
                                        <p:tgtEl>
                                          <p:spTgt spid="73"/>
                                        </p:tgtEl>
                                      </p:cBhvr>
                                    </p:animEffect>
                                  </p:childTnLst>
                                </p:cTn>
                              </p:par>
                              <p:par>
                                <p:cTn id="11" presetID="53" presetClass="entr" presetSubtype="16"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 calcmode="lin" valueType="num">
                                      <p:cBhvr>
                                        <p:cTn id="13" dur="250" fill="hold"/>
                                        <p:tgtEl>
                                          <p:spTgt spid="81"/>
                                        </p:tgtEl>
                                        <p:attrNameLst>
                                          <p:attrName>ppt_w</p:attrName>
                                        </p:attrNameLst>
                                      </p:cBhvr>
                                      <p:tavLst>
                                        <p:tav tm="0">
                                          <p:val>
                                            <p:fltVal val="0"/>
                                          </p:val>
                                        </p:tav>
                                        <p:tav tm="100000">
                                          <p:val>
                                            <p:strVal val="#ppt_w"/>
                                          </p:val>
                                        </p:tav>
                                      </p:tavLst>
                                    </p:anim>
                                    <p:anim calcmode="lin" valueType="num">
                                      <p:cBhvr>
                                        <p:cTn id="14" dur="250" fill="hold"/>
                                        <p:tgtEl>
                                          <p:spTgt spid="81"/>
                                        </p:tgtEl>
                                        <p:attrNameLst>
                                          <p:attrName>ppt_h</p:attrName>
                                        </p:attrNameLst>
                                      </p:cBhvr>
                                      <p:tavLst>
                                        <p:tav tm="0">
                                          <p:val>
                                            <p:fltVal val="0"/>
                                          </p:val>
                                        </p:tav>
                                        <p:tav tm="100000">
                                          <p:val>
                                            <p:strVal val="#ppt_h"/>
                                          </p:val>
                                        </p:tav>
                                      </p:tavLst>
                                    </p:anim>
                                    <p:animEffect transition="in" filter="fade">
                                      <p:cBhvr>
                                        <p:cTn id="15" dur="250"/>
                                        <p:tgtEl>
                                          <p:spTgt spid="81"/>
                                        </p:tgtEl>
                                      </p:cBhvr>
                                    </p:animEffect>
                                  </p:childTnLst>
                                </p:cTn>
                              </p:par>
                              <p:par>
                                <p:cTn id="16" presetID="53" presetClass="entr" presetSubtype="16"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 calcmode="lin" valueType="num">
                                      <p:cBhvr>
                                        <p:cTn id="18" dur="250" fill="hold"/>
                                        <p:tgtEl>
                                          <p:spTgt spid="74"/>
                                        </p:tgtEl>
                                        <p:attrNameLst>
                                          <p:attrName>ppt_w</p:attrName>
                                        </p:attrNameLst>
                                      </p:cBhvr>
                                      <p:tavLst>
                                        <p:tav tm="0">
                                          <p:val>
                                            <p:fltVal val="0"/>
                                          </p:val>
                                        </p:tav>
                                        <p:tav tm="100000">
                                          <p:val>
                                            <p:strVal val="#ppt_w"/>
                                          </p:val>
                                        </p:tav>
                                      </p:tavLst>
                                    </p:anim>
                                    <p:anim calcmode="lin" valueType="num">
                                      <p:cBhvr>
                                        <p:cTn id="19" dur="250" fill="hold"/>
                                        <p:tgtEl>
                                          <p:spTgt spid="74"/>
                                        </p:tgtEl>
                                        <p:attrNameLst>
                                          <p:attrName>ppt_h</p:attrName>
                                        </p:attrNameLst>
                                      </p:cBhvr>
                                      <p:tavLst>
                                        <p:tav tm="0">
                                          <p:val>
                                            <p:fltVal val="0"/>
                                          </p:val>
                                        </p:tav>
                                        <p:tav tm="100000">
                                          <p:val>
                                            <p:strVal val="#ppt_h"/>
                                          </p:val>
                                        </p:tav>
                                      </p:tavLst>
                                    </p:anim>
                                    <p:animEffect transition="in" filter="fade">
                                      <p:cBhvr>
                                        <p:cTn id="20" dur="250"/>
                                        <p:tgtEl>
                                          <p:spTgt spid="74"/>
                                        </p:tgtEl>
                                      </p:cBhvr>
                                    </p:animEffect>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250" fill="hold"/>
                                        <p:tgtEl>
                                          <p:spTgt spid="55"/>
                                        </p:tgtEl>
                                        <p:attrNameLst>
                                          <p:attrName>ppt_x</p:attrName>
                                        </p:attrNameLst>
                                      </p:cBhvr>
                                      <p:tavLst>
                                        <p:tav tm="0">
                                          <p:val>
                                            <p:strVal val="#ppt_x"/>
                                          </p:val>
                                        </p:tav>
                                        <p:tav tm="100000">
                                          <p:val>
                                            <p:strVal val="#ppt_x"/>
                                          </p:val>
                                        </p:tav>
                                      </p:tavLst>
                                    </p:anim>
                                    <p:anim calcmode="lin" valueType="num">
                                      <p:cBhvr additive="base">
                                        <p:cTn id="25" dur="250" fill="hold"/>
                                        <p:tgtEl>
                                          <p:spTgt spid="55"/>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 calcmode="lin" valueType="num">
                                      <p:cBhvr additive="base">
                                        <p:cTn id="28" dur="250" fill="hold"/>
                                        <p:tgtEl>
                                          <p:spTgt spid="58"/>
                                        </p:tgtEl>
                                        <p:attrNameLst>
                                          <p:attrName>ppt_x</p:attrName>
                                        </p:attrNameLst>
                                      </p:cBhvr>
                                      <p:tavLst>
                                        <p:tav tm="0">
                                          <p:val>
                                            <p:strVal val="#ppt_x"/>
                                          </p:val>
                                        </p:tav>
                                        <p:tav tm="100000">
                                          <p:val>
                                            <p:strVal val="#ppt_x"/>
                                          </p:val>
                                        </p:tav>
                                      </p:tavLst>
                                    </p:anim>
                                    <p:anim calcmode="lin" valueType="num">
                                      <p:cBhvr additive="base">
                                        <p:cTn id="29" dur="250" fill="hold"/>
                                        <p:tgtEl>
                                          <p:spTgt spid="58"/>
                                        </p:tgtEl>
                                        <p:attrNameLst>
                                          <p:attrName>ppt_y</p:attrName>
                                        </p:attrNameLst>
                                      </p:cBhvr>
                                      <p:tavLst>
                                        <p:tav tm="0">
                                          <p:val>
                                            <p:strVal val="1+#ppt_h/2"/>
                                          </p:val>
                                        </p:tav>
                                        <p:tav tm="100000">
                                          <p:val>
                                            <p:strVal val="#ppt_y"/>
                                          </p:val>
                                        </p:tav>
                                      </p:tavLst>
                                    </p:anim>
                                  </p:childTnLst>
                                </p:cTn>
                              </p:par>
                            </p:childTnLst>
                          </p:cTn>
                        </p:par>
                        <p:par>
                          <p:cTn id="30" fill="hold">
                            <p:stCondLst>
                              <p:cond delay="750"/>
                            </p:stCondLst>
                            <p:childTnLst>
                              <p:par>
                                <p:cTn id="31" presetID="42"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250"/>
                                        <p:tgtEl>
                                          <p:spTgt spid="70"/>
                                        </p:tgtEl>
                                      </p:cBhvr>
                                    </p:animEffect>
                                    <p:anim calcmode="lin" valueType="num">
                                      <p:cBhvr>
                                        <p:cTn id="34" dur="250" fill="hold"/>
                                        <p:tgtEl>
                                          <p:spTgt spid="70"/>
                                        </p:tgtEl>
                                        <p:attrNameLst>
                                          <p:attrName>ppt_x</p:attrName>
                                        </p:attrNameLst>
                                      </p:cBhvr>
                                      <p:tavLst>
                                        <p:tav tm="0">
                                          <p:val>
                                            <p:strVal val="#ppt_x"/>
                                          </p:val>
                                        </p:tav>
                                        <p:tav tm="100000">
                                          <p:val>
                                            <p:strVal val="#ppt_x"/>
                                          </p:val>
                                        </p:tav>
                                      </p:tavLst>
                                    </p:anim>
                                    <p:anim calcmode="lin" valueType="num">
                                      <p:cBhvr>
                                        <p:cTn id="35" dur="250" fill="hold"/>
                                        <p:tgtEl>
                                          <p:spTgt spid="70"/>
                                        </p:tgtEl>
                                        <p:attrNameLst>
                                          <p:attrName>ppt_y</p:attrName>
                                        </p:attrNameLst>
                                      </p:cBhvr>
                                      <p:tavLst>
                                        <p:tav tm="0">
                                          <p:val>
                                            <p:strVal val="#ppt_y+.1"/>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 calcmode="lin" valueType="num">
                                      <p:cBhvr additive="base">
                                        <p:cTn id="38" dur="250" fill="hold"/>
                                        <p:tgtEl>
                                          <p:spTgt spid="76"/>
                                        </p:tgtEl>
                                        <p:attrNameLst>
                                          <p:attrName>ppt_x</p:attrName>
                                        </p:attrNameLst>
                                      </p:cBhvr>
                                      <p:tavLst>
                                        <p:tav tm="0">
                                          <p:val>
                                            <p:strVal val="#ppt_x"/>
                                          </p:val>
                                        </p:tav>
                                        <p:tav tm="100000">
                                          <p:val>
                                            <p:strVal val="#ppt_x"/>
                                          </p:val>
                                        </p:tav>
                                      </p:tavLst>
                                    </p:anim>
                                    <p:anim calcmode="lin" valueType="num">
                                      <p:cBhvr additive="base">
                                        <p:cTn id="39" dur="250" fill="hold"/>
                                        <p:tgtEl>
                                          <p:spTgt spid="7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77"/>
                                        </p:tgtEl>
                                        <p:attrNameLst>
                                          <p:attrName>style.visibility</p:attrName>
                                        </p:attrNameLst>
                                      </p:cBhvr>
                                      <p:to>
                                        <p:strVal val="visible"/>
                                      </p:to>
                                    </p:set>
                                    <p:anim calcmode="lin" valueType="num">
                                      <p:cBhvr additive="base">
                                        <p:cTn id="42" dur="250" fill="hold"/>
                                        <p:tgtEl>
                                          <p:spTgt spid="77"/>
                                        </p:tgtEl>
                                        <p:attrNameLst>
                                          <p:attrName>ppt_x</p:attrName>
                                        </p:attrNameLst>
                                      </p:cBhvr>
                                      <p:tavLst>
                                        <p:tav tm="0">
                                          <p:val>
                                            <p:strVal val="#ppt_x"/>
                                          </p:val>
                                        </p:tav>
                                        <p:tav tm="100000">
                                          <p:val>
                                            <p:strVal val="#ppt_x"/>
                                          </p:val>
                                        </p:tav>
                                      </p:tavLst>
                                    </p:anim>
                                    <p:anim calcmode="lin" valueType="num">
                                      <p:cBhvr additive="base">
                                        <p:cTn id="43" dur="250" fill="hold"/>
                                        <p:tgtEl>
                                          <p:spTgt spid="77"/>
                                        </p:tgtEl>
                                        <p:attrNameLst>
                                          <p:attrName>ppt_y</p:attrName>
                                        </p:attrNameLst>
                                      </p:cBhvr>
                                      <p:tavLst>
                                        <p:tav tm="0">
                                          <p:val>
                                            <p:strVal val="1+#ppt_h/2"/>
                                          </p:val>
                                        </p:tav>
                                        <p:tav tm="100000">
                                          <p:val>
                                            <p:strVal val="#ppt_y"/>
                                          </p:val>
                                        </p:tav>
                                      </p:tavLst>
                                    </p:anim>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250"/>
                                        <p:tgtEl>
                                          <p:spTgt spid="67"/>
                                        </p:tgtEl>
                                      </p:cBhvr>
                                    </p:animEffect>
                                    <p:anim calcmode="lin" valueType="num">
                                      <p:cBhvr>
                                        <p:cTn id="48" dur="250" fill="hold"/>
                                        <p:tgtEl>
                                          <p:spTgt spid="67"/>
                                        </p:tgtEl>
                                        <p:attrNameLst>
                                          <p:attrName>ppt_x</p:attrName>
                                        </p:attrNameLst>
                                      </p:cBhvr>
                                      <p:tavLst>
                                        <p:tav tm="0">
                                          <p:val>
                                            <p:strVal val="#ppt_x"/>
                                          </p:val>
                                        </p:tav>
                                        <p:tav tm="100000">
                                          <p:val>
                                            <p:strVal val="#ppt_x"/>
                                          </p:val>
                                        </p:tav>
                                      </p:tavLst>
                                    </p:anim>
                                    <p:anim calcmode="lin" valueType="num">
                                      <p:cBhvr>
                                        <p:cTn id="49" dur="250" fill="hold"/>
                                        <p:tgtEl>
                                          <p:spTgt spid="67"/>
                                        </p:tgtEl>
                                        <p:attrNameLst>
                                          <p:attrName>ppt_y</p:attrName>
                                        </p:attrNameLst>
                                      </p:cBhvr>
                                      <p:tavLst>
                                        <p:tav tm="0">
                                          <p:val>
                                            <p:strVal val="#ppt_y+.1"/>
                                          </p:val>
                                        </p:tav>
                                        <p:tav tm="100000">
                                          <p:val>
                                            <p:strVal val="#ppt_y"/>
                                          </p:val>
                                        </p:tav>
                                      </p:tavLst>
                                    </p:anim>
                                  </p:childTnLst>
                                </p:cTn>
                              </p:par>
                            </p:childTnLst>
                          </p:cTn>
                        </p:par>
                        <p:par>
                          <p:cTn id="50" fill="hold">
                            <p:stCondLst>
                              <p:cond delay="1250"/>
                            </p:stCondLst>
                            <p:childTnLst>
                              <p:par>
                                <p:cTn id="51" presetID="31" presetClass="entr" presetSubtype="0" fill="hold" grpId="0" nodeType="afterEffect">
                                  <p:stCondLst>
                                    <p:cond delay="0"/>
                                  </p:stCondLst>
                                  <p:childTnLst>
                                    <p:set>
                                      <p:cBhvr>
                                        <p:cTn id="52" dur="1" fill="hold">
                                          <p:stCondLst>
                                            <p:cond delay="0"/>
                                          </p:stCondLst>
                                        </p:cTn>
                                        <p:tgtEl>
                                          <p:spTgt spid="75"/>
                                        </p:tgtEl>
                                        <p:attrNameLst>
                                          <p:attrName>style.visibility</p:attrName>
                                        </p:attrNameLst>
                                      </p:cBhvr>
                                      <p:to>
                                        <p:strVal val="visible"/>
                                      </p:to>
                                    </p:set>
                                    <p:anim calcmode="lin" valueType="num">
                                      <p:cBhvr>
                                        <p:cTn id="53" dur="250" fill="hold"/>
                                        <p:tgtEl>
                                          <p:spTgt spid="75"/>
                                        </p:tgtEl>
                                        <p:attrNameLst>
                                          <p:attrName>ppt_w</p:attrName>
                                        </p:attrNameLst>
                                      </p:cBhvr>
                                      <p:tavLst>
                                        <p:tav tm="0">
                                          <p:val>
                                            <p:fltVal val="0"/>
                                          </p:val>
                                        </p:tav>
                                        <p:tav tm="100000">
                                          <p:val>
                                            <p:strVal val="#ppt_w"/>
                                          </p:val>
                                        </p:tav>
                                      </p:tavLst>
                                    </p:anim>
                                    <p:anim calcmode="lin" valueType="num">
                                      <p:cBhvr>
                                        <p:cTn id="54" dur="250" fill="hold"/>
                                        <p:tgtEl>
                                          <p:spTgt spid="75"/>
                                        </p:tgtEl>
                                        <p:attrNameLst>
                                          <p:attrName>ppt_h</p:attrName>
                                        </p:attrNameLst>
                                      </p:cBhvr>
                                      <p:tavLst>
                                        <p:tav tm="0">
                                          <p:val>
                                            <p:fltVal val="0"/>
                                          </p:val>
                                        </p:tav>
                                        <p:tav tm="100000">
                                          <p:val>
                                            <p:strVal val="#ppt_h"/>
                                          </p:val>
                                        </p:tav>
                                      </p:tavLst>
                                    </p:anim>
                                    <p:anim calcmode="lin" valueType="num">
                                      <p:cBhvr>
                                        <p:cTn id="55" dur="250" fill="hold"/>
                                        <p:tgtEl>
                                          <p:spTgt spid="75"/>
                                        </p:tgtEl>
                                        <p:attrNameLst>
                                          <p:attrName>style.rotation</p:attrName>
                                        </p:attrNameLst>
                                      </p:cBhvr>
                                      <p:tavLst>
                                        <p:tav tm="0">
                                          <p:val>
                                            <p:fltVal val="90"/>
                                          </p:val>
                                        </p:tav>
                                        <p:tav tm="100000">
                                          <p:val>
                                            <p:fltVal val="0"/>
                                          </p:val>
                                        </p:tav>
                                      </p:tavLst>
                                    </p:anim>
                                    <p:animEffect transition="in" filter="fade">
                                      <p:cBhvr>
                                        <p:cTn id="56" dur="250"/>
                                        <p:tgtEl>
                                          <p:spTgt spid="75"/>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p:cTn id="59" dur="250" fill="hold"/>
                                        <p:tgtEl>
                                          <p:spTgt spid="56"/>
                                        </p:tgtEl>
                                        <p:attrNameLst>
                                          <p:attrName>ppt_w</p:attrName>
                                        </p:attrNameLst>
                                      </p:cBhvr>
                                      <p:tavLst>
                                        <p:tav tm="0">
                                          <p:val>
                                            <p:fltVal val="0"/>
                                          </p:val>
                                        </p:tav>
                                        <p:tav tm="100000">
                                          <p:val>
                                            <p:strVal val="#ppt_w"/>
                                          </p:val>
                                        </p:tav>
                                      </p:tavLst>
                                    </p:anim>
                                    <p:anim calcmode="lin" valueType="num">
                                      <p:cBhvr>
                                        <p:cTn id="60" dur="250" fill="hold"/>
                                        <p:tgtEl>
                                          <p:spTgt spid="56"/>
                                        </p:tgtEl>
                                        <p:attrNameLst>
                                          <p:attrName>ppt_h</p:attrName>
                                        </p:attrNameLst>
                                      </p:cBhvr>
                                      <p:tavLst>
                                        <p:tav tm="0">
                                          <p:val>
                                            <p:fltVal val="0"/>
                                          </p:val>
                                        </p:tav>
                                        <p:tav tm="100000">
                                          <p:val>
                                            <p:strVal val="#ppt_h"/>
                                          </p:val>
                                        </p:tav>
                                      </p:tavLst>
                                    </p:anim>
                                    <p:anim calcmode="lin" valueType="num">
                                      <p:cBhvr>
                                        <p:cTn id="61" dur="250" fill="hold"/>
                                        <p:tgtEl>
                                          <p:spTgt spid="56"/>
                                        </p:tgtEl>
                                        <p:attrNameLst>
                                          <p:attrName>style.rotation</p:attrName>
                                        </p:attrNameLst>
                                      </p:cBhvr>
                                      <p:tavLst>
                                        <p:tav tm="0">
                                          <p:val>
                                            <p:fltVal val="90"/>
                                          </p:val>
                                        </p:tav>
                                        <p:tav tm="100000">
                                          <p:val>
                                            <p:fltVal val="0"/>
                                          </p:val>
                                        </p:tav>
                                      </p:tavLst>
                                    </p:anim>
                                    <p:animEffect transition="in" filter="fade">
                                      <p:cBhvr>
                                        <p:cTn id="62" dur="250"/>
                                        <p:tgtEl>
                                          <p:spTgt spid="56"/>
                                        </p:tgtEl>
                                      </p:cBhvr>
                                    </p:animEffect>
                                  </p:childTnLst>
                                </p:cTn>
                              </p:par>
                            </p:childTnLst>
                          </p:cTn>
                        </p:par>
                        <p:par>
                          <p:cTn id="63" fill="hold">
                            <p:stCondLst>
                              <p:cond delay="1500"/>
                            </p:stCondLst>
                            <p:childTnLst>
                              <p:par>
                                <p:cTn id="64" presetID="53" presetClass="entr" presetSubtype="16" fill="hold" nodeType="afterEffect">
                                  <p:stCondLst>
                                    <p:cond delay="0"/>
                                  </p:stCondLst>
                                  <p:childTnLst>
                                    <p:set>
                                      <p:cBhvr>
                                        <p:cTn id="65" dur="1" fill="hold">
                                          <p:stCondLst>
                                            <p:cond delay="0"/>
                                          </p:stCondLst>
                                        </p:cTn>
                                        <p:tgtEl>
                                          <p:spTgt spid="62"/>
                                        </p:tgtEl>
                                        <p:attrNameLst>
                                          <p:attrName>style.visibility</p:attrName>
                                        </p:attrNameLst>
                                      </p:cBhvr>
                                      <p:to>
                                        <p:strVal val="visible"/>
                                      </p:to>
                                    </p:set>
                                    <p:anim calcmode="lin" valueType="num">
                                      <p:cBhvr>
                                        <p:cTn id="66" dur="250" fill="hold"/>
                                        <p:tgtEl>
                                          <p:spTgt spid="62"/>
                                        </p:tgtEl>
                                        <p:attrNameLst>
                                          <p:attrName>ppt_w</p:attrName>
                                        </p:attrNameLst>
                                      </p:cBhvr>
                                      <p:tavLst>
                                        <p:tav tm="0">
                                          <p:val>
                                            <p:fltVal val="0"/>
                                          </p:val>
                                        </p:tav>
                                        <p:tav tm="100000">
                                          <p:val>
                                            <p:strVal val="#ppt_w"/>
                                          </p:val>
                                        </p:tav>
                                      </p:tavLst>
                                    </p:anim>
                                    <p:anim calcmode="lin" valueType="num">
                                      <p:cBhvr>
                                        <p:cTn id="67" dur="250" fill="hold"/>
                                        <p:tgtEl>
                                          <p:spTgt spid="62"/>
                                        </p:tgtEl>
                                        <p:attrNameLst>
                                          <p:attrName>ppt_h</p:attrName>
                                        </p:attrNameLst>
                                      </p:cBhvr>
                                      <p:tavLst>
                                        <p:tav tm="0">
                                          <p:val>
                                            <p:fltVal val="0"/>
                                          </p:val>
                                        </p:tav>
                                        <p:tav tm="100000">
                                          <p:val>
                                            <p:strVal val="#ppt_h"/>
                                          </p:val>
                                        </p:tav>
                                      </p:tavLst>
                                    </p:anim>
                                    <p:animEffect transition="in" filter="fade">
                                      <p:cBhvr>
                                        <p:cTn id="68" dur="250"/>
                                        <p:tgtEl>
                                          <p:spTgt spid="62"/>
                                        </p:tgtEl>
                                      </p:cBhvr>
                                    </p:animEffect>
                                  </p:childTnLst>
                                </p:cTn>
                              </p:par>
                            </p:childTnLst>
                          </p:cTn>
                        </p:par>
                        <p:par>
                          <p:cTn id="69" fill="hold">
                            <p:stCondLst>
                              <p:cond delay="1750"/>
                            </p:stCondLst>
                            <p:childTnLst>
                              <p:par>
                                <p:cTn id="70" presetID="31" presetClass="entr" presetSubtype="0" fill="hold" grpId="0" nodeType="afterEffect">
                                  <p:stCondLst>
                                    <p:cond delay="0"/>
                                  </p:stCondLst>
                                  <p:childTnLst>
                                    <p:set>
                                      <p:cBhvr>
                                        <p:cTn id="71" dur="1" fill="hold">
                                          <p:stCondLst>
                                            <p:cond delay="0"/>
                                          </p:stCondLst>
                                        </p:cTn>
                                        <p:tgtEl>
                                          <p:spTgt spid="79"/>
                                        </p:tgtEl>
                                        <p:attrNameLst>
                                          <p:attrName>style.visibility</p:attrName>
                                        </p:attrNameLst>
                                      </p:cBhvr>
                                      <p:to>
                                        <p:strVal val="visible"/>
                                      </p:to>
                                    </p:set>
                                    <p:anim calcmode="lin" valueType="num">
                                      <p:cBhvr>
                                        <p:cTn id="72" dur="250" fill="hold"/>
                                        <p:tgtEl>
                                          <p:spTgt spid="79"/>
                                        </p:tgtEl>
                                        <p:attrNameLst>
                                          <p:attrName>ppt_w</p:attrName>
                                        </p:attrNameLst>
                                      </p:cBhvr>
                                      <p:tavLst>
                                        <p:tav tm="0">
                                          <p:val>
                                            <p:fltVal val="0"/>
                                          </p:val>
                                        </p:tav>
                                        <p:tav tm="100000">
                                          <p:val>
                                            <p:strVal val="#ppt_w"/>
                                          </p:val>
                                        </p:tav>
                                      </p:tavLst>
                                    </p:anim>
                                    <p:anim calcmode="lin" valueType="num">
                                      <p:cBhvr>
                                        <p:cTn id="73" dur="250" fill="hold"/>
                                        <p:tgtEl>
                                          <p:spTgt spid="79"/>
                                        </p:tgtEl>
                                        <p:attrNameLst>
                                          <p:attrName>ppt_h</p:attrName>
                                        </p:attrNameLst>
                                      </p:cBhvr>
                                      <p:tavLst>
                                        <p:tav tm="0">
                                          <p:val>
                                            <p:fltVal val="0"/>
                                          </p:val>
                                        </p:tav>
                                        <p:tav tm="100000">
                                          <p:val>
                                            <p:strVal val="#ppt_h"/>
                                          </p:val>
                                        </p:tav>
                                      </p:tavLst>
                                    </p:anim>
                                    <p:anim calcmode="lin" valueType="num">
                                      <p:cBhvr>
                                        <p:cTn id="74" dur="250" fill="hold"/>
                                        <p:tgtEl>
                                          <p:spTgt spid="79"/>
                                        </p:tgtEl>
                                        <p:attrNameLst>
                                          <p:attrName>style.rotation</p:attrName>
                                        </p:attrNameLst>
                                      </p:cBhvr>
                                      <p:tavLst>
                                        <p:tav tm="0">
                                          <p:val>
                                            <p:fltVal val="90"/>
                                          </p:val>
                                        </p:tav>
                                        <p:tav tm="100000">
                                          <p:val>
                                            <p:fltVal val="0"/>
                                          </p:val>
                                        </p:tav>
                                      </p:tavLst>
                                    </p:anim>
                                    <p:animEffect transition="in" filter="fade">
                                      <p:cBhvr>
                                        <p:cTn id="75" dur="250"/>
                                        <p:tgtEl>
                                          <p:spTgt spid="79"/>
                                        </p:tgtEl>
                                      </p:cBhvr>
                                    </p:animEffect>
                                  </p:childTnLst>
                                </p:cTn>
                              </p:par>
                              <p:par>
                                <p:cTn id="76" presetID="31" presetClass="entr" presetSubtype="0" fill="hold" grpId="0" nodeType="withEffect">
                                  <p:stCondLst>
                                    <p:cond delay="0"/>
                                  </p:stCondLst>
                                  <p:childTnLst>
                                    <p:set>
                                      <p:cBhvr>
                                        <p:cTn id="77" dur="1" fill="hold">
                                          <p:stCondLst>
                                            <p:cond delay="0"/>
                                          </p:stCondLst>
                                        </p:cTn>
                                        <p:tgtEl>
                                          <p:spTgt spid="57"/>
                                        </p:tgtEl>
                                        <p:attrNameLst>
                                          <p:attrName>style.visibility</p:attrName>
                                        </p:attrNameLst>
                                      </p:cBhvr>
                                      <p:to>
                                        <p:strVal val="visible"/>
                                      </p:to>
                                    </p:set>
                                    <p:anim calcmode="lin" valueType="num">
                                      <p:cBhvr>
                                        <p:cTn id="78" dur="250" fill="hold"/>
                                        <p:tgtEl>
                                          <p:spTgt spid="57"/>
                                        </p:tgtEl>
                                        <p:attrNameLst>
                                          <p:attrName>ppt_w</p:attrName>
                                        </p:attrNameLst>
                                      </p:cBhvr>
                                      <p:tavLst>
                                        <p:tav tm="0">
                                          <p:val>
                                            <p:fltVal val="0"/>
                                          </p:val>
                                        </p:tav>
                                        <p:tav tm="100000">
                                          <p:val>
                                            <p:strVal val="#ppt_w"/>
                                          </p:val>
                                        </p:tav>
                                      </p:tavLst>
                                    </p:anim>
                                    <p:anim calcmode="lin" valueType="num">
                                      <p:cBhvr>
                                        <p:cTn id="79" dur="250" fill="hold"/>
                                        <p:tgtEl>
                                          <p:spTgt spid="57"/>
                                        </p:tgtEl>
                                        <p:attrNameLst>
                                          <p:attrName>ppt_h</p:attrName>
                                        </p:attrNameLst>
                                      </p:cBhvr>
                                      <p:tavLst>
                                        <p:tav tm="0">
                                          <p:val>
                                            <p:fltVal val="0"/>
                                          </p:val>
                                        </p:tav>
                                        <p:tav tm="100000">
                                          <p:val>
                                            <p:strVal val="#ppt_h"/>
                                          </p:val>
                                        </p:tav>
                                      </p:tavLst>
                                    </p:anim>
                                    <p:anim calcmode="lin" valueType="num">
                                      <p:cBhvr>
                                        <p:cTn id="80" dur="250" fill="hold"/>
                                        <p:tgtEl>
                                          <p:spTgt spid="57"/>
                                        </p:tgtEl>
                                        <p:attrNameLst>
                                          <p:attrName>style.rotation</p:attrName>
                                        </p:attrNameLst>
                                      </p:cBhvr>
                                      <p:tavLst>
                                        <p:tav tm="0">
                                          <p:val>
                                            <p:fltVal val="90"/>
                                          </p:val>
                                        </p:tav>
                                        <p:tav tm="100000">
                                          <p:val>
                                            <p:fltVal val="0"/>
                                          </p:val>
                                        </p:tav>
                                      </p:tavLst>
                                    </p:anim>
                                    <p:animEffect transition="in" filter="fade">
                                      <p:cBhvr>
                                        <p:cTn id="81" dur="250"/>
                                        <p:tgtEl>
                                          <p:spTgt spid="57"/>
                                        </p:tgtEl>
                                      </p:cBhvr>
                                    </p:animEffect>
                                  </p:childTnLst>
                                </p:cTn>
                              </p:par>
                            </p:childTnLst>
                          </p:cTn>
                        </p:par>
                        <p:par>
                          <p:cTn id="82" fill="hold">
                            <p:stCondLst>
                              <p:cond delay="2000"/>
                            </p:stCondLst>
                            <p:childTnLst>
                              <p:par>
                                <p:cTn id="83" presetID="53" presetClass="entr" presetSubtype="16"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 calcmode="lin" valueType="num">
                                      <p:cBhvr>
                                        <p:cTn id="85" dur="250" fill="hold"/>
                                        <p:tgtEl>
                                          <p:spTgt spid="78"/>
                                        </p:tgtEl>
                                        <p:attrNameLst>
                                          <p:attrName>ppt_w</p:attrName>
                                        </p:attrNameLst>
                                      </p:cBhvr>
                                      <p:tavLst>
                                        <p:tav tm="0">
                                          <p:val>
                                            <p:fltVal val="0"/>
                                          </p:val>
                                        </p:tav>
                                        <p:tav tm="100000">
                                          <p:val>
                                            <p:strVal val="#ppt_w"/>
                                          </p:val>
                                        </p:tav>
                                      </p:tavLst>
                                    </p:anim>
                                    <p:anim calcmode="lin" valueType="num">
                                      <p:cBhvr>
                                        <p:cTn id="86" dur="250" fill="hold"/>
                                        <p:tgtEl>
                                          <p:spTgt spid="78"/>
                                        </p:tgtEl>
                                        <p:attrNameLst>
                                          <p:attrName>ppt_h</p:attrName>
                                        </p:attrNameLst>
                                      </p:cBhvr>
                                      <p:tavLst>
                                        <p:tav tm="0">
                                          <p:val>
                                            <p:fltVal val="0"/>
                                          </p:val>
                                        </p:tav>
                                        <p:tav tm="100000">
                                          <p:val>
                                            <p:strVal val="#ppt_h"/>
                                          </p:val>
                                        </p:tav>
                                      </p:tavLst>
                                    </p:anim>
                                    <p:animEffect transition="in" filter="fade">
                                      <p:cBhvr>
                                        <p:cTn id="87" dur="250"/>
                                        <p:tgtEl>
                                          <p:spTgt spid="78"/>
                                        </p:tgtEl>
                                      </p:cBhvr>
                                    </p:animEffect>
                                  </p:childTnLst>
                                </p:cTn>
                              </p:par>
                              <p:par>
                                <p:cTn id="88" presetID="53" presetClass="entr" presetSubtype="16" fill="hold" nodeType="withEffect">
                                  <p:stCondLst>
                                    <p:cond delay="0"/>
                                  </p:stCondLst>
                                  <p:childTnLst>
                                    <p:set>
                                      <p:cBhvr>
                                        <p:cTn id="89" dur="1" fill="hold">
                                          <p:stCondLst>
                                            <p:cond delay="0"/>
                                          </p:stCondLst>
                                        </p:cTn>
                                        <p:tgtEl>
                                          <p:spTgt spid="59"/>
                                        </p:tgtEl>
                                        <p:attrNameLst>
                                          <p:attrName>style.visibility</p:attrName>
                                        </p:attrNameLst>
                                      </p:cBhvr>
                                      <p:to>
                                        <p:strVal val="visible"/>
                                      </p:to>
                                    </p:set>
                                    <p:anim calcmode="lin" valueType="num">
                                      <p:cBhvr>
                                        <p:cTn id="90" dur="250" fill="hold"/>
                                        <p:tgtEl>
                                          <p:spTgt spid="59"/>
                                        </p:tgtEl>
                                        <p:attrNameLst>
                                          <p:attrName>ppt_w</p:attrName>
                                        </p:attrNameLst>
                                      </p:cBhvr>
                                      <p:tavLst>
                                        <p:tav tm="0">
                                          <p:val>
                                            <p:fltVal val="0"/>
                                          </p:val>
                                        </p:tav>
                                        <p:tav tm="100000">
                                          <p:val>
                                            <p:strVal val="#ppt_w"/>
                                          </p:val>
                                        </p:tav>
                                      </p:tavLst>
                                    </p:anim>
                                    <p:anim calcmode="lin" valueType="num">
                                      <p:cBhvr>
                                        <p:cTn id="91" dur="250" fill="hold"/>
                                        <p:tgtEl>
                                          <p:spTgt spid="59"/>
                                        </p:tgtEl>
                                        <p:attrNameLst>
                                          <p:attrName>ppt_h</p:attrName>
                                        </p:attrNameLst>
                                      </p:cBhvr>
                                      <p:tavLst>
                                        <p:tav tm="0">
                                          <p:val>
                                            <p:fltVal val="0"/>
                                          </p:val>
                                        </p:tav>
                                        <p:tav tm="100000">
                                          <p:val>
                                            <p:strVal val="#ppt_h"/>
                                          </p:val>
                                        </p:tav>
                                      </p:tavLst>
                                    </p:anim>
                                    <p:animEffect transition="in" filter="fade">
                                      <p:cBhvr>
                                        <p:cTn id="92"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75" grpId="0" animBg="1"/>
      <p:bldP spid="76" grpId="0" animBg="1"/>
      <p:bldP spid="77" grpId="0" animBg="1"/>
      <p:bldP spid="78" grpId="0"/>
      <p:bldP spid="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311052" y="106936"/>
            <a:ext cx="4044924" cy="535531"/>
          </a:xfrm>
          <a:prstGeom prst="rect">
            <a:avLst/>
          </a:prstGeom>
        </p:spPr>
        <p:txBody>
          <a:bodyPr wrap="square">
            <a:spAutoFit/>
            <a:scene3d>
              <a:camera prst="orthographicFront"/>
              <a:lightRig rig="threePt" dir="t"/>
            </a:scene3d>
            <a:sp3d contourW="12700"/>
          </a:bodyPr>
          <a:lstStyle/>
          <a:p>
            <a:pPr>
              <a:lnSpc>
                <a:spcPct val="120000"/>
              </a:lnSpc>
            </a:pPr>
            <a:r>
              <a:rPr lang="zh-TW" altLang="en-US" sz="2400" b="1" dirty="0">
                <a:solidFill>
                  <a:srgbClr val="272727"/>
                </a:solidFill>
                <a:latin typeface="Microsoft YaHei" charset="-122"/>
                <a:ea typeface="Microsoft YaHei" charset="-122"/>
                <a:cs typeface="Microsoft YaHei" charset="-122"/>
              </a:rPr>
              <a:t>皇家影城 </a:t>
            </a:r>
            <a:r>
              <a:rPr lang="en-US" altLang="zh-TW" sz="2400" b="1" dirty="0">
                <a:solidFill>
                  <a:srgbClr val="272727"/>
                </a:solidFill>
                <a:latin typeface="Microsoft YaHei" charset="-122"/>
                <a:ea typeface="Microsoft YaHei" charset="-122"/>
                <a:cs typeface="Microsoft YaHei" charset="-122"/>
              </a:rPr>
              <a:t>vs </a:t>
            </a:r>
            <a:r>
              <a:rPr lang="zh-TW" altLang="en-US" sz="2400" b="1" dirty="0">
                <a:solidFill>
                  <a:srgbClr val="272727"/>
                </a:solidFill>
                <a:latin typeface="Microsoft YaHei" charset="-122"/>
                <a:ea typeface="Microsoft YaHei" charset="-122"/>
                <a:cs typeface="Microsoft YaHei" charset="-122"/>
              </a:rPr>
              <a:t>阿拉摩電影院</a:t>
            </a:r>
            <a:endParaRPr lang="zh-CN" altLang="en-US" sz="2400" b="1" dirty="0">
              <a:solidFill>
                <a:srgbClr val="272727"/>
              </a:solidFill>
              <a:latin typeface="Microsoft YaHei" charset="-122"/>
              <a:ea typeface="Microsoft YaHei" charset="-122"/>
              <a:cs typeface="Microsoft YaHei" charset="-122"/>
            </a:endParaRPr>
          </a:p>
        </p:txBody>
      </p:sp>
      <p:sp>
        <p:nvSpPr>
          <p:cNvPr id="66" name="矩形 65">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矩形 53"/>
          <p:cNvSpPr/>
          <p:nvPr/>
        </p:nvSpPr>
        <p:spPr>
          <a:xfrm>
            <a:off x="0" y="915566"/>
            <a:ext cx="9144000" cy="4221657"/>
          </a:xfrm>
          <a:prstGeom prst="rect">
            <a:avLst/>
          </a:prstGeom>
          <a:gradFill>
            <a:gsLst>
              <a:gs pos="0">
                <a:schemeClr val="dk1">
                  <a:tint val="50000"/>
                  <a:satMod val="300000"/>
                  <a:alpha val="26000"/>
                </a:schemeClr>
              </a:gs>
              <a:gs pos="35000">
                <a:schemeClr val="dk1">
                  <a:tint val="37000"/>
                  <a:satMod val="300000"/>
                  <a:alpha val="44000"/>
                </a:schemeClr>
              </a:gs>
              <a:gs pos="100000">
                <a:schemeClr val="dk1">
                  <a:tint val="15000"/>
                  <a:satMod val="350000"/>
                  <a:alpha val="50000"/>
                </a:schemeClr>
              </a:gs>
            </a:gsLst>
          </a:gra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solidFill>
                <a:prstClr val="black"/>
              </a:solidFill>
            </a:endParaRPr>
          </a:p>
        </p:txBody>
      </p:sp>
      <p:graphicFrame>
        <p:nvGraphicFramePr>
          <p:cNvPr id="30" name="Table Placeholder 5">
            <a:extLst>
              <a:ext uri="{FF2B5EF4-FFF2-40B4-BE49-F238E27FC236}">
                <a16:creationId xmlns:a16="http://schemas.microsoft.com/office/drawing/2014/main" xmlns="" id="{E22F5A09-B7CE-4E9E-B474-868AA682A33D}"/>
              </a:ext>
            </a:extLst>
          </p:cNvPr>
          <p:cNvGraphicFramePr>
            <a:graphicFrameLocks/>
          </p:cNvGraphicFramePr>
          <p:nvPr>
            <p:extLst>
              <p:ext uri="{D42A27DB-BD31-4B8C-83A1-F6EECF244321}">
                <p14:modId xmlns:p14="http://schemas.microsoft.com/office/powerpoint/2010/main" val="876598810"/>
              </p:ext>
            </p:extLst>
          </p:nvPr>
        </p:nvGraphicFramePr>
        <p:xfrm>
          <a:off x="225536" y="1518087"/>
          <a:ext cx="8666944" cy="1927950"/>
        </p:xfrm>
        <a:graphic>
          <a:graphicData uri="http://schemas.openxmlformats.org/drawingml/2006/table">
            <a:tbl>
              <a:tblPr firstRow="1" lastCol="1" bandRow="1" bandCol="1">
                <a:effectLst/>
              </a:tblPr>
              <a:tblGrid>
                <a:gridCol w="3095337">
                  <a:extLst>
                    <a:ext uri="{9D8B030D-6E8A-4147-A177-3AD203B41FA5}">
                      <a16:colId xmlns:a16="http://schemas.microsoft.com/office/drawing/2014/main" xmlns="" val="20000"/>
                    </a:ext>
                  </a:extLst>
                </a:gridCol>
                <a:gridCol w="2863187">
                  <a:extLst>
                    <a:ext uri="{9D8B030D-6E8A-4147-A177-3AD203B41FA5}">
                      <a16:colId xmlns:a16="http://schemas.microsoft.com/office/drawing/2014/main" xmlns="" val="20001"/>
                    </a:ext>
                  </a:extLst>
                </a:gridCol>
                <a:gridCol w="2708420">
                  <a:extLst>
                    <a:ext uri="{9D8B030D-6E8A-4147-A177-3AD203B41FA5}">
                      <a16:colId xmlns:a16="http://schemas.microsoft.com/office/drawing/2014/main" xmlns="" val="20002"/>
                    </a:ext>
                  </a:extLst>
                </a:gridCol>
              </a:tblGrid>
              <a:tr h="325089">
                <a:tc>
                  <a:txBody>
                    <a:bodyPr/>
                    <a:lstStyle>
                      <a:lvl1pPr marL="0" algn="l" defTabSz="914400" rtl="0" eaLnBrk="1" latinLnBrk="1" hangingPunct="1">
                        <a:defRPr sz="1800" b="1" kern="1200">
                          <a:solidFill>
                            <a:schemeClr val="lt1"/>
                          </a:solidFill>
                          <a:latin typeface="Arial"/>
                          <a:ea typeface="Arial Unicode MS"/>
                        </a:defRPr>
                      </a:lvl1pPr>
                      <a:lvl2pPr marL="457200" algn="l" defTabSz="914400" rtl="0" eaLnBrk="1" latinLnBrk="1" hangingPunct="1">
                        <a:defRPr sz="1800" b="1" kern="1200">
                          <a:solidFill>
                            <a:schemeClr val="lt1"/>
                          </a:solidFill>
                          <a:latin typeface="Arial"/>
                          <a:ea typeface="Arial Unicode MS"/>
                        </a:defRPr>
                      </a:lvl2pPr>
                      <a:lvl3pPr marL="914400" algn="l" defTabSz="914400" rtl="0" eaLnBrk="1" latinLnBrk="1" hangingPunct="1">
                        <a:defRPr sz="1800" b="1" kern="1200">
                          <a:solidFill>
                            <a:schemeClr val="lt1"/>
                          </a:solidFill>
                          <a:latin typeface="Arial"/>
                          <a:ea typeface="Arial Unicode MS"/>
                        </a:defRPr>
                      </a:lvl3pPr>
                      <a:lvl4pPr marL="1371600" algn="l" defTabSz="914400" rtl="0" eaLnBrk="1" latinLnBrk="1" hangingPunct="1">
                        <a:defRPr sz="1800" b="1" kern="1200">
                          <a:solidFill>
                            <a:schemeClr val="lt1"/>
                          </a:solidFill>
                          <a:latin typeface="Arial"/>
                          <a:ea typeface="Arial Unicode MS"/>
                        </a:defRPr>
                      </a:lvl4pPr>
                      <a:lvl5pPr marL="1828800" algn="l" defTabSz="914400" rtl="0" eaLnBrk="1" latinLnBrk="1" hangingPunct="1">
                        <a:defRPr sz="1800" b="1" kern="1200">
                          <a:solidFill>
                            <a:schemeClr val="lt1"/>
                          </a:solidFill>
                          <a:latin typeface="Arial"/>
                          <a:ea typeface="Arial Unicode MS"/>
                        </a:defRPr>
                      </a:lvl5pPr>
                      <a:lvl6pPr marL="2286000" algn="l" defTabSz="914400" rtl="0" eaLnBrk="1" latinLnBrk="1" hangingPunct="1">
                        <a:defRPr sz="1800" b="1" kern="1200">
                          <a:solidFill>
                            <a:schemeClr val="lt1"/>
                          </a:solidFill>
                          <a:latin typeface="Arial"/>
                          <a:ea typeface="Arial Unicode MS"/>
                        </a:defRPr>
                      </a:lvl6pPr>
                      <a:lvl7pPr marL="2743200" algn="l" defTabSz="914400" rtl="0" eaLnBrk="1" latinLnBrk="1" hangingPunct="1">
                        <a:defRPr sz="1800" b="1" kern="1200">
                          <a:solidFill>
                            <a:schemeClr val="lt1"/>
                          </a:solidFill>
                          <a:latin typeface="Arial"/>
                          <a:ea typeface="Arial Unicode MS"/>
                        </a:defRPr>
                      </a:lvl7pPr>
                      <a:lvl8pPr marL="3200400" algn="l" defTabSz="914400" rtl="0" eaLnBrk="1" latinLnBrk="1" hangingPunct="1">
                        <a:defRPr sz="1800" b="1" kern="1200">
                          <a:solidFill>
                            <a:schemeClr val="lt1"/>
                          </a:solidFill>
                          <a:latin typeface="Arial"/>
                          <a:ea typeface="Arial Unicode MS"/>
                        </a:defRPr>
                      </a:lvl8pPr>
                      <a:lvl9pPr marL="3657600" algn="l" defTabSz="914400" rtl="0" eaLnBrk="1" latinLnBrk="1" hangingPunct="1">
                        <a:defRPr sz="1800" b="1" kern="1200">
                          <a:solidFill>
                            <a:schemeClr val="lt1"/>
                          </a:solidFill>
                          <a:latin typeface="Arial"/>
                          <a:ea typeface="Arial Unicode MS"/>
                        </a:defRPr>
                      </a:lvl9pPr>
                    </a:lstStyle>
                    <a:p>
                      <a:pPr lvl="0" algn="ctr">
                        <a:lnSpc>
                          <a:spcPct val="100000"/>
                        </a:lnSpc>
                      </a:pPr>
                      <a:endParaRPr lang="en-JM" altLang="ko-KR" sz="1400" b="1" spc="0" dirty="0">
                        <a:solidFill>
                          <a:schemeClr val="bg1"/>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solidFill>
                  </a:tcPr>
                </a:tc>
                <a:tc>
                  <a:txBody>
                    <a:bodyPr/>
                    <a:lstStyle>
                      <a:lvl1pPr marL="0" algn="l" defTabSz="914400" rtl="0" eaLnBrk="1" latinLnBrk="1" hangingPunct="1">
                        <a:defRPr sz="1800" b="1" kern="1200">
                          <a:solidFill>
                            <a:schemeClr val="lt1"/>
                          </a:solidFill>
                          <a:latin typeface="Arial"/>
                          <a:ea typeface="Arial Unicode MS"/>
                        </a:defRPr>
                      </a:lvl1pPr>
                      <a:lvl2pPr marL="457200" algn="l" defTabSz="914400" rtl="0" eaLnBrk="1" latinLnBrk="1" hangingPunct="1">
                        <a:defRPr sz="1800" b="1" kern="1200">
                          <a:solidFill>
                            <a:schemeClr val="lt1"/>
                          </a:solidFill>
                          <a:latin typeface="Arial"/>
                          <a:ea typeface="Arial Unicode MS"/>
                        </a:defRPr>
                      </a:lvl2pPr>
                      <a:lvl3pPr marL="914400" algn="l" defTabSz="914400" rtl="0" eaLnBrk="1" latinLnBrk="1" hangingPunct="1">
                        <a:defRPr sz="1800" b="1" kern="1200">
                          <a:solidFill>
                            <a:schemeClr val="lt1"/>
                          </a:solidFill>
                          <a:latin typeface="Arial"/>
                          <a:ea typeface="Arial Unicode MS"/>
                        </a:defRPr>
                      </a:lvl3pPr>
                      <a:lvl4pPr marL="1371600" algn="l" defTabSz="914400" rtl="0" eaLnBrk="1" latinLnBrk="1" hangingPunct="1">
                        <a:defRPr sz="1800" b="1" kern="1200">
                          <a:solidFill>
                            <a:schemeClr val="lt1"/>
                          </a:solidFill>
                          <a:latin typeface="Arial"/>
                          <a:ea typeface="Arial Unicode MS"/>
                        </a:defRPr>
                      </a:lvl4pPr>
                      <a:lvl5pPr marL="1828800" algn="l" defTabSz="914400" rtl="0" eaLnBrk="1" latinLnBrk="1" hangingPunct="1">
                        <a:defRPr sz="1800" b="1" kern="1200">
                          <a:solidFill>
                            <a:schemeClr val="lt1"/>
                          </a:solidFill>
                          <a:latin typeface="Arial"/>
                          <a:ea typeface="Arial Unicode MS"/>
                        </a:defRPr>
                      </a:lvl5pPr>
                      <a:lvl6pPr marL="2286000" algn="l" defTabSz="914400" rtl="0" eaLnBrk="1" latinLnBrk="1" hangingPunct="1">
                        <a:defRPr sz="1800" b="1" kern="1200">
                          <a:solidFill>
                            <a:schemeClr val="lt1"/>
                          </a:solidFill>
                          <a:latin typeface="Arial"/>
                          <a:ea typeface="Arial Unicode MS"/>
                        </a:defRPr>
                      </a:lvl6pPr>
                      <a:lvl7pPr marL="2743200" algn="l" defTabSz="914400" rtl="0" eaLnBrk="1" latinLnBrk="1" hangingPunct="1">
                        <a:defRPr sz="1800" b="1" kern="1200">
                          <a:solidFill>
                            <a:schemeClr val="lt1"/>
                          </a:solidFill>
                          <a:latin typeface="Arial"/>
                          <a:ea typeface="Arial Unicode MS"/>
                        </a:defRPr>
                      </a:lvl7pPr>
                      <a:lvl8pPr marL="3200400" algn="l" defTabSz="914400" rtl="0" eaLnBrk="1" latinLnBrk="1" hangingPunct="1">
                        <a:defRPr sz="1800" b="1" kern="1200">
                          <a:solidFill>
                            <a:schemeClr val="lt1"/>
                          </a:solidFill>
                          <a:latin typeface="Arial"/>
                          <a:ea typeface="Arial Unicode MS"/>
                        </a:defRPr>
                      </a:lvl8pPr>
                      <a:lvl9pPr marL="3657600" algn="l" defTabSz="914400" rtl="0" eaLnBrk="1" latinLnBrk="1" hangingPunct="1">
                        <a:defRPr sz="1800" b="1" kern="1200">
                          <a:solidFill>
                            <a:schemeClr val="lt1"/>
                          </a:solidFill>
                          <a:latin typeface="Arial"/>
                          <a:ea typeface="Arial Unicode MS"/>
                        </a:defRPr>
                      </a:lvl9pPr>
                    </a:lstStyle>
                    <a:p>
                      <a:pPr lvl="0" algn="ctr">
                        <a:lnSpc>
                          <a:spcPct val="100000"/>
                        </a:lnSpc>
                      </a:pPr>
                      <a:r>
                        <a:rPr lang="zh-TW" altLang="en-US" sz="1600" b="0" spc="0" dirty="0" smtClean="0">
                          <a:solidFill>
                            <a:schemeClr val="bg1"/>
                          </a:solidFill>
                          <a:effectLst>
                            <a:outerShdw blurRad="38100" dist="38100" dir="2700000" algn="tl">
                              <a:srgbClr val="000000">
                                <a:alpha val="43137"/>
                              </a:srgbClr>
                            </a:outerShdw>
                          </a:effectLst>
                          <a:latin typeface="+mn-lt"/>
                          <a:cs typeface="Arial" pitchFamily="34" charset="0"/>
                        </a:rPr>
                        <a:t>皇家影城</a:t>
                      </a:r>
                      <a:endParaRPr lang="en-JM" altLang="ko-KR" sz="1600" b="0" spc="0" dirty="0">
                        <a:solidFill>
                          <a:schemeClr val="bg1"/>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solidFill>
                  </a:tcPr>
                </a:tc>
                <a:tc>
                  <a:txBody>
                    <a:bodyPr/>
                    <a:lstStyle>
                      <a:lvl1pPr marL="0" algn="l" defTabSz="914400" rtl="0" eaLnBrk="1" latinLnBrk="1" hangingPunct="1">
                        <a:defRPr sz="1800" b="1" kern="1200">
                          <a:solidFill>
                            <a:schemeClr val="lt1"/>
                          </a:solidFill>
                          <a:latin typeface="Arial"/>
                          <a:ea typeface="Arial Unicode MS"/>
                        </a:defRPr>
                      </a:lvl1pPr>
                      <a:lvl2pPr marL="457200" algn="l" defTabSz="914400" rtl="0" eaLnBrk="1" latinLnBrk="1" hangingPunct="1">
                        <a:defRPr sz="1800" b="1" kern="1200">
                          <a:solidFill>
                            <a:schemeClr val="lt1"/>
                          </a:solidFill>
                          <a:latin typeface="Arial"/>
                          <a:ea typeface="Arial Unicode MS"/>
                        </a:defRPr>
                      </a:lvl2pPr>
                      <a:lvl3pPr marL="914400" algn="l" defTabSz="914400" rtl="0" eaLnBrk="1" latinLnBrk="1" hangingPunct="1">
                        <a:defRPr sz="1800" b="1" kern="1200">
                          <a:solidFill>
                            <a:schemeClr val="lt1"/>
                          </a:solidFill>
                          <a:latin typeface="Arial"/>
                          <a:ea typeface="Arial Unicode MS"/>
                        </a:defRPr>
                      </a:lvl3pPr>
                      <a:lvl4pPr marL="1371600" algn="l" defTabSz="914400" rtl="0" eaLnBrk="1" latinLnBrk="1" hangingPunct="1">
                        <a:defRPr sz="1800" b="1" kern="1200">
                          <a:solidFill>
                            <a:schemeClr val="lt1"/>
                          </a:solidFill>
                          <a:latin typeface="Arial"/>
                          <a:ea typeface="Arial Unicode MS"/>
                        </a:defRPr>
                      </a:lvl4pPr>
                      <a:lvl5pPr marL="1828800" algn="l" defTabSz="914400" rtl="0" eaLnBrk="1" latinLnBrk="1" hangingPunct="1">
                        <a:defRPr sz="1800" b="1" kern="1200">
                          <a:solidFill>
                            <a:schemeClr val="lt1"/>
                          </a:solidFill>
                          <a:latin typeface="Arial"/>
                          <a:ea typeface="Arial Unicode MS"/>
                        </a:defRPr>
                      </a:lvl5pPr>
                      <a:lvl6pPr marL="2286000" algn="l" defTabSz="914400" rtl="0" eaLnBrk="1" latinLnBrk="1" hangingPunct="1">
                        <a:defRPr sz="1800" b="1" kern="1200">
                          <a:solidFill>
                            <a:schemeClr val="lt1"/>
                          </a:solidFill>
                          <a:latin typeface="Arial"/>
                          <a:ea typeface="Arial Unicode MS"/>
                        </a:defRPr>
                      </a:lvl6pPr>
                      <a:lvl7pPr marL="2743200" algn="l" defTabSz="914400" rtl="0" eaLnBrk="1" latinLnBrk="1" hangingPunct="1">
                        <a:defRPr sz="1800" b="1" kern="1200">
                          <a:solidFill>
                            <a:schemeClr val="lt1"/>
                          </a:solidFill>
                          <a:latin typeface="Arial"/>
                          <a:ea typeface="Arial Unicode MS"/>
                        </a:defRPr>
                      </a:lvl7pPr>
                      <a:lvl8pPr marL="3200400" algn="l" defTabSz="914400" rtl="0" eaLnBrk="1" latinLnBrk="1" hangingPunct="1">
                        <a:defRPr sz="1800" b="1" kern="1200">
                          <a:solidFill>
                            <a:schemeClr val="lt1"/>
                          </a:solidFill>
                          <a:latin typeface="Arial"/>
                          <a:ea typeface="Arial Unicode MS"/>
                        </a:defRPr>
                      </a:lvl8pPr>
                      <a:lvl9pPr marL="3657600" algn="l" defTabSz="914400" rtl="0" eaLnBrk="1" latinLnBrk="1" hangingPunct="1">
                        <a:defRPr sz="1800" b="1" kern="1200">
                          <a:solidFill>
                            <a:schemeClr val="lt1"/>
                          </a:solidFill>
                          <a:latin typeface="Arial"/>
                          <a:ea typeface="Arial Unicode MS"/>
                        </a:defRPr>
                      </a:lvl9pPr>
                    </a:lstStyle>
                    <a:p>
                      <a:pPr lvl="0" algn="ctr">
                        <a:lnSpc>
                          <a:spcPct val="100000"/>
                        </a:lnSpc>
                      </a:pPr>
                      <a:r>
                        <a:rPr lang="zh-TW" altLang="en-US" sz="1600" b="0" spc="0" dirty="0" smtClean="0">
                          <a:solidFill>
                            <a:schemeClr val="bg1"/>
                          </a:solidFill>
                          <a:effectLst>
                            <a:outerShdw blurRad="38100" dist="38100" dir="2700000" algn="tl">
                              <a:srgbClr val="000000">
                                <a:alpha val="43137"/>
                              </a:srgbClr>
                            </a:outerShdw>
                          </a:effectLst>
                          <a:latin typeface="+mn-lt"/>
                          <a:cs typeface="Arial" pitchFamily="34" charset="0"/>
                        </a:rPr>
                        <a:t>阿拉摩電影院</a:t>
                      </a:r>
                      <a:endParaRPr lang="en-JM" altLang="ko-KR" sz="1600" b="0" spc="0" dirty="0">
                        <a:solidFill>
                          <a:schemeClr val="bg1"/>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solidFill>
                  </a:tcPr>
                </a:tc>
                <a:extLst>
                  <a:ext uri="{0D108BD9-81ED-4DB2-BD59-A6C34878D82A}">
                    <a16:rowId xmlns:a16="http://schemas.microsoft.com/office/drawing/2014/main" xmlns="" val="10000"/>
                  </a:ext>
                </a:extLst>
              </a:tr>
              <a:tr h="455888">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票價</a:t>
                      </a:r>
                      <a:endParaRPr lang="en-JM"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chemeClr val="tx1">
                              <a:lumMod val="75000"/>
                              <a:lumOff val="25000"/>
                            </a:schemeClr>
                          </a:solidFill>
                          <a:latin typeface="+mn-lt"/>
                          <a:cs typeface="Arial" pitchFamily="34" charset="0"/>
                        </a:rPr>
                        <a:t>較</a:t>
                      </a:r>
                      <a:r>
                        <a:rPr lang="zh-TW" altLang="en-US" sz="1400" dirty="0" smtClean="0">
                          <a:solidFill>
                            <a:srgbClr val="FF0000"/>
                          </a:solidFill>
                          <a:latin typeface="+mn-lt"/>
                          <a:cs typeface="Arial" pitchFamily="34" charset="0"/>
                        </a:rPr>
                        <a:t>高</a:t>
                      </a:r>
                      <a:r>
                        <a:rPr lang="en-US" altLang="zh-TW" sz="1400" dirty="0" smtClean="0">
                          <a:solidFill>
                            <a:schemeClr val="tx1">
                              <a:lumMod val="75000"/>
                              <a:lumOff val="25000"/>
                            </a:schemeClr>
                          </a:solidFill>
                          <a:latin typeface="+mn-lt"/>
                          <a:cs typeface="Arial" pitchFamily="34" charset="0"/>
                        </a:rPr>
                        <a:t>(</a:t>
                      </a:r>
                      <a:r>
                        <a:rPr lang="zh-TW" altLang="en-US" sz="1400" dirty="0" smtClean="0">
                          <a:solidFill>
                            <a:schemeClr val="tx1">
                              <a:lumMod val="75000"/>
                              <a:lumOff val="25000"/>
                            </a:schemeClr>
                          </a:solidFill>
                          <a:latin typeface="+mn-lt"/>
                          <a:cs typeface="Arial" pitchFamily="34" charset="0"/>
                        </a:rPr>
                        <a:t>約台</a:t>
                      </a:r>
                      <a:r>
                        <a:rPr lang="zh-TW" altLang="en-US" sz="1400" kern="1200" dirty="0" smtClean="0">
                          <a:solidFill>
                            <a:schemeClr val="tx1">
                              <a:lumMod val="75000"/>
                              <a:lumOff val="25000"/>
                            </a:schemeClr>
                          </a:solidFill>
                          <a:latin typeface="Arial"/>
                          <a:ea typeface="Arial Unicode MS"/>
                          <a:cs typeface="Arial" pitchFamily="34" charset="0"/>
                        </a:rPr>
                        <a:t>幣</a:t>
                      </a:r>
                      <a:r>
                        <a:rPr lang="en-US" altLang="zh-TW" sz="1400" kern="1200" dirty="0" smtClean="0">
                          <a:solidFill>
                            <a:schemeClr val="tx1">
                              <a:lumMod val="75000"/>
                              <a:lumOff val="25000"/>
                            </a:schemeClr>
                          </a:solidFill>
                          <a:latin typeface="Arial"/>
                          <a:ea typeface="Arial Unicode MS"/>
                          <a:cs typeface="Arial" pitchFamily="34" charset="0"/>
                        </a:rPr>
                        <a:t>650</a:t>
                      </a:r>
                      <a:r>
                        <a:rPr lang="zh-TW" altLang="en-US" sz="1400" kern="1200" dirty="0" smtClean="0">
                          <a:solidFill>
                            <a:schemeClr val="tx1">
                              <a:lumMod val="75000"/>
                              <a:lumOff val="25000"/>
                            </a:schemeClr>
                          </a:solidFill>
                          <a:latin typeface="Arial"/>
                          <a:ea typeface="Arial Unicode MS"/>
                          <a:cs typeface="Arial" pitchFamily="34" charset="0"/>
                        </a:rPr>
                        <a:t>元</a:t>
                      </a:r>
                      <a:r>
                        <a:rPr lang="en-US" altLang="zh-TW" sz="1400" kern="1200" dirty="0" smtClean="0">
                          <a:solidFill>
                            <a:schemeClr val="tx1">
                              <a:lumMod val="75000"/>
                              <a:lumOff val="25000"/>
                            </a:schemeClr>
                          </a:solidFill>
                          <a:latin typeface="Arial"/>
                          <a:ea typeface="Arial Unicode MS"/>
                          <a:cs typeface="Arial" pitchFamily="34" charset="0"/>
                        </a:rPr>
                        <a:t>)</a:t>
                      </a:r>
                      <a:endParaRPr lang="en-JM" altLang="zh-TW" sz="1400" kern="1200" dirty="0" smtClean="0">
                        <a:solidFill>
                          <a:schemeClr val="tx1">
                            <a:lumMod val="75000"/>
                            <a:lumOff val="25000"/>
                          </a:schemeClr>
                        </a:solidFill>
                        <a:latin typeface="Arial"/>
                        <a:ea typeface="Arial Unicode MS"/>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Arial"/>
                          <a:ea typeface="Arial Unicode MS"/>
                          <a:cs typeface="Arial" pitchFamily="34" charset="0"/>
                        </a:rPr>
                        <a:t>較</a:t>
                      </a:r>
                      <a:r>
                        <a:rPr lang="zh-TW" altLang="en-US" sz="1400" kern="1200" dirty="0" smtClean="0">
                          <a:solidFill>
                            <a:srgbClr val="FF0000"/>
                          </a:solidFill>
                          <a:latin typeface="Arial"/>
                          <a:ea typeface="Arial Unicode MS"/>
                          <a:cs typeface="Arial" pitchFamily="34" charset="0"/>
                        </a:rPr>
                        <a:t>低</a:t>
                      </a:r>
                      <a:r>
                        <a:rPr lang="en-US" altLang="zh-TW" sz="1400" kern="1200" dirty="0" smtClean="0">
                          <a:solidFill>
                            <a:schemeClr val="tx1">
                              <a:lumMod val="75000"/>
                              <a:lumOff val="25000"/>
                            </a:schemeClr>
                          </a:solidFill>
                          <a:latin typeface="Arial"/>
                          <a:ea typeface="Arial Unicode MS"/>
                          <a:cs typeface="Arial" pitchFamily="34" charset="0"/>
                        </a:rPr>
                        <a:t>(</a:t>
                      </a:r>
                      <a:r>
                        <a:rPr lang="zh-TW" altLang="en-US" sz="1400" kern="1200" dirty="0" smtClean="0">
                          <a:solidFill>
                            <a:schemeClr val="tx1">
                              <a:lumMod val="75000"/>
                              <a:lumOff val="25000"/>
                            </a:schemeClr>
                          </a:solidFill>
                          <a:latin typeface="Arial"/>
                          <a:ea typeface="Arial Unicode MS"/>
                          <a:cs typeface="Arial" pitchFamily="34" charset="0"/>
                        </a:rPr>
                        <a:t>美幣</a:t>
                      </a:r>
                      <a:r>
                        <a:rPr lang="en-US" altLang="zh-TW" sz="1400" kern="1200" dirty="0" smtClean="0">
                          <a:solidFill>
                            <a:schemeClr val="tx1">
                              <a:lumMod val="75000"/>
                              <a:lumOff val="25000"/>
                            </a:schemeClr>
                          </a:solidFill>
                          <a:latin typeface="Arial"/>
                          <a:ea typeface="Arial Unicode MS"/>
                          <a:cs typeface="Arial" pitchFamily="34" charset="0"/>
                        </a:rPr>
                        <a:t>4</a:t>
                      </a:r>
                      <a:r>
                        <a:rPr lang="zh-TW" altLang="en-US" sz="1400" kern="1200" dirty="0" smtClean="0">
                          <a:solidFill>
                            <a:schemeClr val="tx1">
                              <a:lumMod val="75000"/>
                              <a:lumOff val="25000"/>
                            </a:schemeClr>
                          </a:solidFill>
                          <a:latin typeface="Arial"/>
                          <a:ea typeface="Arial Unicode MS"/>
                          <a:cs typeface="Arial" pitchFamily="34" charset="0"/>
                        </a:rPr>
                        <a:t>元</a:t>
                      </a:r>
                      <a:r>
                        <a:rPr lang="en-US" altLang="zh-TW" sz="1400" kern="1200" dirty="0" smtClean="0">
                          <a:solidFill>
                            <a:schemeClr val="tx1">
                              <a:lumMod val="75000"/>
                              <a:lumOff val="25000"/>
                            </a:schemeClr>
                          </a:solidFill>
                          <a:latin typeface="Arial"/>
                          <a:ea typeface="Arial Unicode MS"/>
                          <a:cs typeface="Arial" pitchFamily="34" charset="0"/>
                        </a:rPr>
                        <a:t>,</a:t>
                      </a:r>
                      <a:r>
                        <a:rPr lang="zh-TW" altLang="en-US" sz="1400" kern="1200" dirty="0" smtClean="0">
                          <a:solidFill>
                            <a:schemeClr val="tx1">
                              <a:lumMod val="75000"/>
                              <a:lumOff val="25000"/>
                            </a:schemeClr>
                          </a:solidFill>
                          <a:latin typeface="Arial"/>
                          <a:ea typeface="Arial Unicode MS"/>
                          <a:cs typeface="Arial" pitchFamily="34" charset="0"/>
                        </a:rPr>
                        <a:t>約台幣</a:t>
                      </a:r>
                      <a:r>
                        <a:rPr lang="en-US" altLang="zh-TW" sz="1400" kern="1200" dirty="0" smtClean="0">
                          <a:solidFill>
                            <a:schemeClr val="tx1">
                              <a:lumMod val="75000"/>
                              <a:lumOff val="25000"/>
                            </a:schemeClr>
                          </a:solidFill>
                          <a:latin typeface="Arial"/>
                          <a:ea typeface="Arial Unicode MS"/>
                          <a:cs typeface="Arial" pitchFamily="34" charset="0"/>
                        </a:rPr>
                        <a:t>160</a:t>
                      </a:r>
                      <a:r>
                        <a:rPr lang="zh-TW" altLang="en-US" sz="1400" kern="1200" dirty="0" smtClean="0">
                          <a:solidFill>
                            <a:schemeClr val="tx1">
                              <a:lumMod val="75000"/>
                              <a:lumOff val="25000"/>
                            </a:schemeClr>
                          </a:solidFill>
                          <a:latin typeface="Arial"/>
                          <a:ea typeface="Arial Unicode MS"/>
                          <a:cs typeface="Arial" pitchFamily="34" charset="0"/>
                        </a:rPr>
                        <a:t>元</a:t>
                      </a:r>
                      <a:r>
                        <a:rPr lang="en-US" altLang="zh-TW" sz="1400" kern="1200" dirty="0" smtClean="0">
                          <a:solidFill>
                            <a:schemeClr val="tx1">
                              <a:lumMod val="75000"/>
                              <a:lumOff val="25000"/>
                            </a:schemeClr>
                          </a:solidFill>
                          <a:latin typeface="Arial"/>
                          <a:ea typeface="Arial Unicode MS"/>
                          <a:cs typeface="Arial" pitchFamily="34" charset="0"/>
                        </a:rPr>
                        <a:t>)</a:t>
                      </a:r>
                      <a:endParaRPr lang="en-JM" altLang="zh-TW" sz="1400" kern="1200" dirty="0" smtClean="0">
                        <a:solidFill>
                          <a:schemeClr val="tx1">
                            <a:lumMod val="75000"/>
                            <a:lumOff val="25000"/>
                          </a:schemeClr>
                        </a:solidFill>
                        <a:latin typeface="Arial"/>
                        <a:ea typeface="Arial Unicode MS"/>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extLst>
                  <a:ext uri="{0D108BD9-81ED-4DB2-BD59-A6C34878D82A}">
                    <a16:rowId xmlns:a16="http://schemas.microsoft.com/office/drawing/2014/main" xmlns="" val="10001"/>
                  </a:ext>
                </a:extLst>
              </a:tr>
              <a:tr h="340447">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b="0" kern="12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電影種類</a:t>
                      </a:r>
                      <a:endParaRPr lang="en-JM" sz="1400" b="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mn-lt"/>
                          <a:cs typeface="Arial" pitchFamily="34" charset="0"/>
                        </a:rPr>
                        <a:t>大眾化、熱門電影</a:t>
                      </a:r>
                      <a:endParaRPr lang="en-JM" sz="140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75000"/>
                              <a:lumOff val="25000"/>
                            </a:schemeClr>
                          </a:solidFill>
                          <a:latin typeface="+mn-lt"/>
                          <a:cs typeface="Arial" pitchFamily="34" charset="0"/>
                        </a:rPr>
                        <a:t>二輪電影、特殊主題電影</a:t>
                      </a:r>
                      <a:endParaRPr lang="en-JM" altLang="ko-KR" sz="14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455888">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交通方面</a:t>
                      </a:r>
                      <a:r>
                        <a:rPr lang="en-US" altLang="ko-KR"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 </a:t>
                      </a:r>
                      <a:endParaRPr lang="en-JM" altLang="ko-KR"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chemeClr val="tx1">
                              <a:lumMod val="75000"/>
                              <a:lumOff val="25000"/>
                            </a:schemeClr>
                          </a:solidFill>
                          <a:latin typeface="+mn-lt"/>
                          <a:cs typeface="Arial" pitchFamily="34" charset="0"/>
                        </a:rPr>
                        <a:t>較方便停車</a:t>
                      </a:r>
                      <a:endParaRPr lang="en-JM" altLang="ko-KR" sz="140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tx1">
                              <a:lumMod val="75000"/>
                              <a:lumOff val="25000"/>
                            </a:schemeClr>
                          </a:solidFill>
                          <a:latin typeface="+mn-lt"/>
                          <a:cs typeface="Arial" pitchFamily="34" charset="0"/>
                        </a:rPr>
                        <a:t>位於市中心</a:t>
                      </a:r>
                      <a:r>
                        <a:rPr lang="en-US" altLang="zh-TW" sz="1400" b="0" dirty="0" smtClean="0">
                          <a:solidFill>
                            <a:schemeClr val="tx1">
                              <a:lumMod val="75000"/>
                              <a:lumOff val="25000"/>
                            </a:schemeClr>
                          </a:solidFill>
                          <a:latin typeface="+mn-lt"/>
                          <a:cs typeface="Arial" pitchFamily="34" charset="0"/>
                        </a:rPr>
                        <a:t>，</a:t>
                      </a:r>
                      <a:r>
                        <a:rPr lang="zh-TW" altLang="en-US" sz="1400" b="0" dirty="0" smtClean="0">
                          <a:solidFill>
                            <a:schemeClr val="tx1">
                              <a:lumMod val="75000"/>
                              <a:lumOff val="25000"/>
                            </a:schemeClr>
                          </a:solidFill>
                          <a:latin typeface="+mn-lt"/>
                          <a:cs typeface="Arial" pitchFamily="34" charset="0"/>
                        </a:rPr>
                        <a:t>較不方便停車</a:t>
                      </a:r>
                      <a:endParaRPr lang="en-JM" altLang="ko-KR" sz="14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extLst>
                  <a:ext uri="{0D108BD9-81ED-4DB2-BD59-A6C34878D82A}">
                    <a16:rowId xmlns:a16="http://schemas.microsoft.com/office/drawing/2014/main" xmlns="" val="10003"/>
                  </a:ext>
                </a:extLst>
              </a:tr>
              <a:tr h="340447">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kern="12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影廳設備</a:t>
                      </a:r>
                      <a:endParaRPr lang="en-JM" altLang="ko-KR"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mn-lt"/>
                          <a:cs typeface="Arial" pitchFamily="34" charset="0"/>
                        </a:rPr>
                        <a:t>座椅較豪華、寬敞</a:t>
                      </a:r>
                      <a:r>
                        <a:rPr lang="en-US" altLang="zh-TW" sz="1400" kern="1200" dirty="0" smtClean="0">
                          <a:solidFill>
                            <a:schemeClr val="tx1">
                              <a:lumMod val="75000"/>
                              <a:lumOff val="25000"/>
                            </a:schemeClr>
                          </a:solidFill>
                          <a:latin typeface="+mn-lt"/>
                          <a:cs typeface="Arial" pitchFamily="34" charset="0"/>
                        </a:rPr>
                        <a:t>(</a:t>
                      </a:r>
                      <a:r>
                        <a:rPr lang="zh-TW" altLang="en-US" sz="1400" kern="1200" dirty="0" smtClean="0">
                          <a:solidFill>
                            <a:schemeClr val="tx1">
                              <a:lumMod val="75000"/>
                              <a:lumOff val="25000"/>
                            </a:schemeClr>
                          </a:solidFill>
                          <a:latin typeface="+mn-lt"/>
                          <a:cs typeface="Arial" pitchFamily="34" charset="0"/>
                        </a:rPr>
                        <a:t>可躺平</a:t>
                      </a:r>
                      <a:r>
                        <a:rPr lang="en-US" altLang="zh-TW" sz="1400" kern="1200" dirty="0" smtClean="0">
                          <a:solidFill>
                            <a:schemeClr val="tx1">
                              <a:lumMod val="75000"/>
                              <a:lumOff val="25000"/>
                            </a:schemeClr>
                          </a:solidFill>
                          <a:latin typeface="+mn-lt"/>
                          <a:cs typeface="Arial" pitchFamily="34" charset="0"/>
                        </a:rPr>
                        <a:t>)</a:t>
                      </a:r>
                      <a:endParaRPr lang="en-JM" altLang="ko-KR" sz="140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Arial"/>
                          <a:ea typeface="Arial Unicode MS"/>
                          <a:cs typeface="Arial" pitchFamily="34" charset="0"/>
                        </a:rPr>
                        <a:t>座椅較壅擠</a:t>
                      </a:r>
                      <a:endParaRPr lang="en-JM" altLang="ko-KR" sz="1400" kern="1200" dirty="0">
                        <a:solidFill>
                          <a:schemeClr val="tx1">
                            <a:lumMod val="75000"/>
                            <a:lumOff val="25000"/>
                          </a:schemeClr>
                        </a:solidFill>
                        <a:latin typeface="Arial"/>
                        <a:ea typeface="Arial Unicode MS"/>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4"/>
                  </a:ext>
                </a:extLst>
              </a:tr>
            </a:tbl>
          </a:graphicData>
        </a:graphic>
      </p:graphicFrame>
      <p:grpSp>
        <p:nvGrpSpPr>
          <p:cNvPr id="31" name="Group 3">
            <a:extLst>
              <a:ext uri="{FF2B5EF4-FFF2-40B4-BE49-F238E27FC236}">
                <a16:creationId xmlns:a16="http://schemas.microsoft.com/office/drawing/2014/main" xmlns="" id="{74BED088-EE79-4E79-A2C0-5DB141F8BDD8}"/>
              </a:ext>
            </a:extLst>
          </p:cNvPr>
          <p:cNvGrpSpPr/>
          <p:nvPr/>
        </p:nvGrpSpPr>
        <p:grpSpPr>
          <a:xfrm flipH="1">
            <a:off x="140438" y="1091436"/>
            <a:ext cx="1983290" cy="558306"/>
            <a:chOff x="1991588" y="2017033"/>
            <a:chExt cx="2448272" cy="376914"/>
          </a:xfrm>
          <a:solidFill>
            <a:schemeClr val="tx1">
              <a:lumMod val="65000"/>
              <a:lumOff val="35000"/>
            </a:schemeClr>
          </a:solidFill>
        </p:grpSpPr>
        <p:sp>
          <p:nvSpPr>
            <p:cNvPr id="32" name="Rectangle 9">
              <a:extLst>
                <a:ext uri="{FF2B5EF4-FFF2-40B4-BE49-F238E27FC236}">
                  <a16:creationId xmlns:a16="http://schemas.microsoft.com/office/drawing/2014/main" xmlns="" id="{B8353E25-C2AA-4908-8F46-BF576869C36F}"/>
                </a:ext>
              </a:extLst>
            </p:cNvPr>
            <p:cNvSpPr/>
            <p:nvPr/>
          </p:nvSpPr>
          <p:spPr>
            <a:xfrm>
              <a:off x="4319543" y="2027138"/>
              <a:ext cx="115353" cy="366809"/>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292963 h 1207363"/>
                <a:gd name="connsiteX1" fmla="*/ 914400 w 914400"/>
                <a:gd name="connsiteY1" fmla="*/ 0 h 1207363"/>
                <a:gd name="connsiteX2" fmla="*/ 914400 w 914400"/>
                <a:gd name="connsiteY2" fmla="*/ 1207363 h 1207363"/>
                <a:gd name="connsiteX3" fmla="*/ 0 w 914400"/>
                <a:gd name="connsiteY3" fmla="*/ 1207363 h 1207363"/>
                <a:gd name="connsiteX4" fmla="*/ 0 w 914400"/>
                <a:gd name="connsiteY4" fmla="*/ 292963 h 1207363"/>
                <a:gd name="connsiteX0" fmla="*/ 612559 w 914400"/>
                <a:gd name="connsiteY0" fmla="*/ 8877 h 1207363"/>
                <a:gd name="connsiteX1" fmla="*/ 914400 w 914400"/>
                <a:gd name="connsiteY1" fmla="*/ 0 h 1207363"/>
                <a:gd name="connsiteX2" fmla="*/ 914400 w 914400"/>
                <a:gd name="connsiteY2" fmla="*/ 1207363 h 1207363"/>
                <a:gd name="connsiteX3" fmla="*/ 0 w 914400"/>
                <a:gd name="connsiteY3" fmla="*/ 1207363 h 1207363"/>
                <a:gd name="connsiteX4" fmla="*/ 612559 w 914400"/>
                <a:gd name="connsiteY4" fmla="*/ 8877 h 1207363"/>
                <a:gd name="connsiteX0" fmla="*/ 0 w 301841"/>
                <a:gd name="connsiteY0" fmla="*/ 8877 h 1207363"/>
                <a:gd name="connsiteX1" fmla="*/ 301841 w 301841"/>
                <a:gd name="connsiteY1" fmla="*/ 0 h 1207363"/>
                <a:gd name="connsiteX2" fmla="*/ 301841 w 301841"/>
                <a:gd name="connsiteY2" fmla="*/ 1207363 h 1207363"/>
                <a:gd name="connsiteX3" fmla="*/ 186432 w 301841"/>
                <a:gd name="connsiteY3" fmla="*/ 408372 h 1207363"/>
                <a:gd name="connsiteX4" fmla="*/ 0 w 301841"/>
                <a:gd name="connsiteY4" fmla="*/ 8877 h 1207363"/>
                <a:gd name="connsiteX0" fmla="*/ 0 w 133166"/>
                <a:gd name="connsiteY0" fmla="*/ 0 h 1207364"/>
                <a:gd name="connsiteX1" fmla="*/ 133166 w 133166"/>
                <a:gd name="connsiteY1" fmla="*/ 1 h 1207364"/>
                <a:gd name="connsiteX2" fmla="*/ 133166 w 133166"/>
                <a:gd name="connsiteY2" fmla="*/ 1207364 h 1207364"/>
                <a:gd name="connsiteX3" fmla="*/ 17757 w 133166"/>
                <a:gd name="connsiteY3" fmla="*/ 408373 h 1207364"/>
                <a:gd name="connsiteX4" fmla="*/ 0 w 133166"/>
                <a:gd name="connsiteY4" fmla="*/ 0 h 1207364"/>
                <a:gd name="connsiteX0" fmla="*/ 0 w 142044"/>
                <a:gd name="connsiteY0" fmla="*/ 0 h 408373"/>
                <a:gd name="connsiteX1" fmla="*/ 133166 w 142044"/>
                <a:gd name="connsiteY1" fmla="*/ 1 h 408373"/>
                <a:gd name="connsiteX2" fmla="*/ 142044 w 142044"/>
                <a:gd name="connsiteY2" fmla="*/ 301842 h 408373"/>
                <a:gd name="connsiteX3" fmla="*/ 17757 w 142044"/>
                <a:gd name="connsiteY3" fmla="*/ 408373 h 408373"/>
                <a:gd name="connsiteX4" fmla="*/ 0 w 142044"/>
                <a:gd name="connsiteY4" fmla="*/ 0 h 408373"/>
                <a:gd name="connsiteX0" fmla="*/ 0 w 133166"/>
                <a:gd name="connsiteY0" fmla="*/ 0 h 408373"/>
                <a:gd name="connsiteX1" fmla="*/ 133166 w 133166"/>
                <a:gd name="connsiteY1" fmla="*/ 1 h 408373"/>
                <a:gd name="connsiteX2" fmla="*/ 118293 w 133166"/>
                <a:gd name="connsiteY2" fmla="*/ 313717 h 408373"/>
                <a:gd name="connsiteX3" fmla="*/ 17757 w 133166"/>
                <a:gd name="connsiteY3" fmla="*/ 408373 h 408373"/>
                <a:gd name="connsiteX4" fmla="*/ 0 w 133166"/>
                <a:gd name="connsiteY4" fmla="*/ 0 h 408373"/>
                <a:gd name="connsiteX0" fmla="*/ 0 w 118293"/>
                <a:gd name="connsiteY0" fmla="*/ 5937 h 414310"/>
                <a:gd name="connsiteX1" fmla="*/ 115353 w 118293"/>
                <a:gd name="connsiteY1" fmla="*/ 0 h 414310"/>
                <a:gd name="connsiteX2" fmla="*/ 118293 w 118293"/>
                <a:gd name="connsiteY2" fmla="*/ 319654 h 414310"/>
                <a:gd name="connsiteX3" fmla="*/ 17757 w 118293"/>
                <a:gd name="connsiteY3" fmla="*/ 414310 h 414310"/>
                <a:gd name="connsiteX4" fmla="*/ 0 w 118293"/>
                <a:gd name="connsiteY4" fmla="*/ 5937 h 414310"/>
                <a:gd name="connsiteX0" fmla="*/ 0 w 118293"/>
                <a:gd name="connsiteY0" fmla="*/ 5937 h 366809"/>
                <a:gd name="connsiteX1" fmla="*/ 115353 w 118293"/>
                <a:gd name="connsiteY1" fmla="*/ 0 h 366809"/>
                <a:gd name="connsiteX2" fmla="*/ 118293 w 118293"/>
                <a:gd name="connsiteY2" fmla="*/ 319654 h 366809"/>
                <a:gd name="connsiteX3" fmla="*/ 5882 w 118293"/>
                <a:gd name="connsiteY3" fmla="*/ 366809 h 366809"/>
                <a:gd name="connsiteX4" fmla="*/ 0 w 118293"/>
                <a:gd name="connsiteY4" fmla="*/ 5937 h 366809"/>
                <a:gd name="connsiteX0" fmla="*/ 0 w 115353"/>
                <a:gd name="connsiteY0" fmla="*/ 5937 h 366809"/>
                <a:gd name="connsiteX1" fmla="*/ 115353 w 115353"/>
                <a:gd name="connsiteY1" fmla="*/ 0 h 366809"/>
                <a:gd name="connsiteX2" fmla="*/ 112356 w 115353"/>
                <a:gd name="connsiteY2" fmla="*/ 278091 h 366809"/>
                <a:gd name="connsiteX3" fmla="*/ 5882 w 115353"/>
                <a:gd name="connsiteY3" fmla="*/ 366809 h 366809"/>
                <a:gd name="connsiteX4" fmla="*/ 0 w 115353"/>
                <a:gd name="connsiteY4" fmla="*/ 5937 h 366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353" h="366809">
                  <a:moveTo>
                    <a:pt x="0" y="5937"/>
                  </a:moveTo>
                  <a:lnTo>
                    <a:pt x="115353" y="0"/>
                  </a:lnTo>
                  <a:lnTo>
                    <a:pt x="112356" y="278091"/>
                  </a:lnTo>
                  <a:lnTo>
                    <a:pt x="5882" y="366809"/>
                  </a:lnTo>
                  <a:cubicBezTo>
                    <a:pt x="3921" y="246518"/>
                    <a:pt x="1961" y="126228"/>
                    <a:pt x="0" y="5937"/>
                  </a:cubicBezTo>
                  <a:close/>
                </a:path>
              </a:pathLst>
            </a:custGeom>
            <a:grp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white"/>
                </a:solidFill>
                <a:effectLst/>
                <a:uLnTx/>
                <a:uFillTx/>
                <a:latin typeface="Arial"/>
                <a:ea typeface="Arial Unicode MS"/>
                <a:cs typeface="Arial" pitchFamily="34" charset="0"/>
              </a:endParaRPr>
            </a:p>
          </p:txBody>
        </p:sp>
        <p:sp>
          <p:nvSpPr>
            <p:cNvPr id="33" name="Rectangle 6">
              <a:extLst>
                <a:ext uri="{FF2B5EF4-FFF2-40B4-BE49-F238E27FC236}">
                  <a16:creationId xmlns:a16="http://schemas.microsoft.com/office/drawing/2014/main" xmlns="" id="{AB54C5C1-B8DE-466A-8430-34E5E941AADD}"/>
                </a:ext>
              </a:extLst>
            </p:cNvPr>
            <p:cNvSpPr/>
            <p:nvPr/>
          </p:nvSpPr>
          <p:spPr>
            <a:xfrm flipH="1">
              <a:off x="1991588" y="2017033"/>
              <a:ext cx="2448272" cy="288033"/>
            </a:xfrm>
            <a:custGeom>
              <a:avLst/>
              <a:gdLst>
                <a:gd name="connsiteX0" fmla="*/ 0 w 5285462"/>
                <a:gd name="connsiteY0" fmla="*/ 0 h 576064"/>
                <a:gd name="connsiteX1" fmla="*/ 4724629 w 5285462"/>
                <a:gd name="connsiteY1" fmla="*/ 0 h 576064"/>
                <a:gd name="connsiteX2" fmla="*/ 5285462 w 5285462"/>
                <a:gd name="connsiteY2" fmla="*/ 576064 h 576064"/>
                <a:gd name="connsiteX3" fmla="*/ 0 w 5285462"/>
                <a:gd name="connsiteY3" fmla="*/ 576064 h 576064"/>
                <a:gd name="connsiteX4" fmla="*/ 0 w 5285462"/>
                <a:gd name="connsiteY4" fmla="*/ 0 h 576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462" h="576064">
                  <a:moveTo>
                    <a:pt x="0" y="0"/>
                  </a:moveTo>
                  <a:lnTo>
                    <a:pt x="4724629" y="0"/>
                  </a:lnTo>
                  <a:lnTo>
                    <a:pt x="5285462" y="576064"/>
                  </a:lnTo>
                  <a:lnTo>
                    <a:pt x="0" y="576064"/>
                  </a:lnTo>
                  <a:lnTo>
                    <a:pt x="0" y="0"/>
                  </a:lnTo>
                  <a:close/>
                </a:path>
              </a:pathLst>
            </a:custGeom>
            <a:solidFill>
              <a:schemeClr val="accent5">
                <a:lumMod val="50000"/>
              </a:schemeClr>
            </a:solidFill>
            <a:ln w="12700" cap="flat" cmpd="sng" algn="ctr">
              <a:no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white"/>
                </a:solidFill>
                <a:effectLst/>
                <a:uLnTx/>
                <a:uFillTx/>
                <a:latin typeface="Arial"/>
                <a:ea typeface="Arial Unicode MS"/>
                <a:cs typeface="Arial" pitchFamily="34" charset="0"/>
              </a:endParaRPr>
            </a:p>
          </p:txBody>
        </p:sp>
      </p:grpSp>
      <p:graphicFrame>
        <p:nvGraphicFramePr>
          <p:cNvPr id="34" name="表格 33"/>
          <p:cNvGraphicFramePr>
            <a:graphicFrameLocks noGrp="1"/>
          </p:cNvGraphicFramePr>
          <p:nvPr>
            <p:extLst>
              <p:ext uri="{D42A27DB-BD31-4B8C-83A1-F6EECF244321}">
                <p14:modId xmlns:p14="http://schemas.microsoft.com/office/powerpoint/2010/main" val="2853790826"/>
              </p:ext>
            </p:extLst>
          </p:nvPr>
        </p:nvGraphicFramePr>
        <p:xfrm>
          <a:off x="238528" y="3446037"/>
          <a:ext cx="8666944" cy="1160341"/>
        </p:xfrm>
        <a:graphic>
          <a:graphicData uri="http://schemas.openxmlformats.org/drawingml/2006/table">
            <a:tbl>
              <a:tblPr firstRow="1" lastCol="1" bandRow="1" bandCol="1">
                <a:effectLst/>
              </a:tblPr>
              <a:tblGrid>
                <a:gridCol w="3095337">
                  <a:extLst>
                    <a:ext uri="{9D8B030D-6E8A-4147-A177-3AD203B41FA5}">
                      <a16:colId xmlns:a16="http://schemas.microsoft.com/office/drawing/2014/main" xmlns="" val="20000"/>
                    </a:ext>
                  </a:extLst>
                </a:gridCol>
                <a:gridCol w="2863187">
                  <a:extLst>
                    <a:ext uri="{9D8B030D-6E8A-4147-A177-3AD203B41FA5}">
                      <a16:colId xmlns:a16="http://schemas.microsoft.com/office/drawing/2014/main" xmlns="" val="20001"/>
                    </a:ext>
                  </a:extLst>
                </a:gridCol>
                <a:gridCol w="2708420">
                  <a:extLst>
                    <a:ext uri="{9D8B030D-6E8A-4147-A177-3AD203B41FA5}">
                      <a16:colId xmlns:a16="http://schemas.microsoft.com/office/drawing/2014/main" xmlns="" val="20002"/>
                    </a:ext>
                  </a:extLst>
                </a:gridCol>
              </a:tblGrid>
              <a:tr h="422437">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餐點價格</a:t>
                      </a:r>
                      <a:endParaRPr lang="en-JM"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較</a:t>
                      </a:r>
                      <a:r>
                        <a:rPr lang="zh-TW" altLang="en-US" sz="1400"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低</a:t>
                      </a:r>
                      <a:endParaRPr lang="en-JM" altLang="zh-TW" sz="1400" kern="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Arial"/>
                          <a:ea typeface="Arial Unicode MS"/>
                          <a:cs typeface="Arial" pitchFamily="34" charset="0"/>
                        </a:rPr>
                        <a:t>較</a:t>
                      </a:r>
                      <a:r>
                        <a:rPr lang="zh-TW" altLang="en-US" sz="1400" kern="1200" dirty="0" smtClean="0">
                          <a:solidFill>
                            <a:srgbClr val="FF0000"/>
                          </a:solidFill>
                          <a:latin typeface="Arial"/>
                          <a:ea typeface="Arial Unicode MS"/>
                          <a:cs typeface="Arial" pitchFamily="34" charset="0"/>
                        </a:rPr>
                        <a:t>高</a:t>
                      </a:r>
                      <a:endParaRPr lang="en-JM" altLang="zh-TW" sz="1400" kern="1200" dirty="0" smtClean="0">
                        <a:solidFill>
                          <a:schemeClr val="tx1">
                            <a:lumMod val="75000"/>
                            <a:lumOff val="25000"/>
                          </a:schemeClr>
                        </a:solidFill>
                        <a:latin typeface="Arial"/>
                        <a:ea typeface="Arial Unicode MS"/>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extLst>
                  <a:ext uri="{0D108BD9-81ED-4DB2-BD59-A6C34878D82A}">
                    <a16:rowId xmlns:a16="http://schemas.microsoft.com/office/drawing/2014/main" xmlns="" val="10000"/>
                  </a:ext>
                </a:extLst>
              </a:tr>
              <a:tr h="315467">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kern="12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廣告方式</a:t>
                      </a:r>
                      <a:endParaRPr lang="en-JM"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chemeClr val="tx1">
                              <a:lumMod val="75000"/>
                              <a:lumOff val="25000"/>
                            </a:schemeClr>
                          </a:solidFill>
                          <a:latin typeface="+mn-lt"/>
                          <a:cs typeface="Arial" pitchFamily="34" charset="0"/>
                        </a:rPr>
                        <a:t>網路、口碑</a:t>
                      </a:r>
                      <a:endParaRPr lang="en-JM" sz="140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75000"/>
                              <a:lumOff val="25000"/>
                            </a:schemeClr>
                          </a:solidFill>
                          <a:latin typeface="+mn-lt"/>
                          <a:cs typeface="Arial" pitchFamily="34" charset="0"/>
                        </a:rPr>
                        <a:t>報紙、特殊活動</a:t>
                      </a:r>
                      <a:endParaRPr lang="en-JM" altLang="ko-KR" sz="1400" b="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422437">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algn="ctr"/>
                      <a:r>
                        <a:rPr lang="zh-TW" altLang="en-US"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管理方式</a:t>
                      </a:r>
                      <a:r>
                        <a:rPr lang="en-US" altLang="ko-KR" sz="1400" dirty="0" smtClean="0">
                          <a:solidFill>
                            <a:schemeClr val="tx1">
                              <a:lumMod val="75000"/>
                              <a:lumOff val="25000"/>
                            </a:schemeClr>
                          </a:solidFill>
                          <a:effectLst>
                            <a:outerShdw blurRad="38100" dist="38100" dir="2700000" algn="tl">
                              <a:srgbClr val="000000">
                                <a:alpha val="43137"/>
                              </a:srgbClr>
                            </a:outerShdw>
                          </a:effectLst>
                          <a:latin typeface="+mn-lt"/>
                          <a:cs typeface="Arial" pitchFamily="34" charset="0"/>
                        </a:rPr>
                        <a:t> </a:t>
                      </a:r>
                      <a:endParaRPr lang="en-JM" altLang="ko-KR" sz="1400" dirty="0">
                        <a:solidFill>
                          <a:schemeClr val="tx1">
                            <a:lumMod val="75000"/>
                            <a:lumOff val="25000"/>
                          </a:schemeClr>
                        </a:solidFill>
                        <a:effectLst>
                          <a:outerShdw blurRad="38100" dist="38100" dir="2700000" algn="tl">
                            <a:srgbClr val="000000">
                              <a:alpha val="43137"/>
                            </a:srgbClr>
                          </a:outerShdw>
                        </a:effectLst>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dirty="0" smtClean="0">
                          <a:solidFill>
                            <a:srgbClr val="FF0000"/>
                          </a:solidFill>
                          <a:latin typeface="+mn-lt"/>
                          <a:cs typeface="Arial" pitchFamily="34" charset="0"/>
                        </a:rPr>
                        <a:t>非</a:t>
                      </a:r>
                      <a:r>
                        <a:rPr lang="zh-TW" altLang="en-US" sz="1400" dirty="0" smtClean="0">
                          <a:solidFill>
                            <a:schemeClr val="tx1">
                              <a:lumMod val="75000"/>
                              <a:lumOff val="25000"/>
                            </a:schemeClr>
                          </a:solidFill>
                          <a:latin typeface="+mn-lt"/>
                          <a:cs typeface="Arial" pitchFamily="34" charset="0"/>
                        </a:rPr>
                        <a:t>老闆直接回應客戶</a:t>
                      </a:r>
                      <a:endParaRPr lang="en-JM" altLang="ko-KR" sz="1400" dirty="0">
                        <a:solidFill>
                          <a:schemeClr val="tx1">
                            <a:lumMod val="75000"/>
                            <a:lumOff val="25000"/>
                          </a:schemeClr>
                        </a:solidFill>
                        <a:latin typeface="+mn-lt"/>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tc>
                  <a:txBody>
                    <a:bodyPr/>
                    <a:lstStyle>
                      <a:lvl1pPr marL="0" algn="l" defTabSz="914400" rtl="0" eaLnBrk="1" latinLnBrk="1" hangingPunct="1">
                        <a:defRPr sz="1800" kern="1200">
                          <a:solidFill>
                            <a:schemeClr val="dk1"/>
                          </a:solidFill>
                          <a:latin typeface="Arial"/>
                          <a:ea typeface="Arial Unicode MS"/>
                        </a:defRPr>
                      </a:lvl1pPr>
                      <a:lvl2pPr marL="457200" algn="l" defTabSz="914400" rtl="0" eaLnBrk="1" latinLnBrk="1" hangingPunct="1">
                        <a:defRPr sz="1800" kern="1200">
                          <a:solidFill>
                            <a:schemeClr val="dk1"/>
                          </a:solidFill>
                          <a:latin typeface="Arial"/>
                          <a:ea typeface="Arial Unicode MS"/>
                        </a:defRPr>
                      </a:lvl2pPr>
                      <a:lvl3pPr marL="914400" algn="l" defTabSz="914400" rtl="0" eaLnBrk="1" latinLnBrk="1" hangingPunct="1">
                        <a:defRPr sz="1800" kern="1200">
                          <a:solidFill>
                            <a:schemeClr val="dk1"/>
                          </a:solidFill>
                          <a:latin typeface="Arial"/>
                          <a:ea typeface="Arial Unicode MS"/>
                        </a:defRPr>
                      </a:lvl3pPr>
                      <a:lvl4pPr marL="1371600" algn="l" defTabSz="914400" rtl="0" eaLnBrk="1" latinLnBrk="1" hangingPunct="1">
                        <a:defRPr sz="1800" kern="1200">
                          <a:solidFill>
                            <a:schemeClr val="dk1"/>
                          </a:solidFill>
                          <a:latin typeface="Arial"/>
                          <a:ea typeface="Arial Unicode MS"/>
                        </a:defRPr>
                      </a:lvl4pPr>
                      <a:lvl5pPr marL="1828800" algn="l" defTabSz="914400" rtl="0" eaLnBrk="1" latinLnBrk="1" hangingPunct="1">
                        <a:defRPr sz="1800" kern="1200">
                          <a:solidFill>
                            <a:schemeClr val="dk1"/>
                          </a:solidFill>
                          <a:latin typeface="Arial"/>
                          <a:ea typeface="Arial Unicode MS"/>
                        </a:defRPr>
                      </a:lvl5pPr>
                      <a:lvl6pPr marL="2286000" algn="l" defTabSz="914400" rtl="0" eaLnBrk="1" latinLnBrk="1" hangingPunct="1">
                        <a:defRPr sz="1800" kern="1200">
                          <a:solidFill>
                            <a:schemeClr val="dk1"/>
                          </a:solidFill>
                          <a:latin typeface="Arial"/>
                          <a:ea typeface="Arial Unicode MS"/>
                        </a:defRPr>
                      </a:lvl6pPr>
                      <a:lvl7pPr marL="2743200" algn="l" defTabSz="914400" rtl="0" eaLnBrk="1" latinLnBrk="1" hangingPunct="1">
                        <a:defRPr sz="1800" kern="1200">
                          <a:solidFill>
                            <a:schemeClr val="dk1"/>
                          </a:solidFill>
                          <a:latin typeface="Arial"/>
                          <a:ea typeface="Arial Unicode MS"/>
                        </a:defRPr>
                      </a:lvl7pPr>
                      <a:lvl8pPr marL="3200400" algn="l" defTabSz="914400" rtl="0" eaLnBrk="1" latinLnBrk="1" hangingPunct="1">
                        <a:defRPr sz="1800" kern="1200">
                          <a:solidFill>
                            <a:schemeClr val="dk1"/>
                          </a:solidFill>
                          <a:latin typeface="Arial"/>
                          <a:ea typeface="Arial Unicode MS"/>
                        </a:defRPr>
                      </a:lvl8pPr>
                      <a:lvl9pPr marL="3657600" algn="l" defTabSz="914400" rtl="0" eaLnBrk="1" latinLnBrk="1" hangingPunct="1">
                        <a:defRPr sz="1800" kern="1200">
                          <a:solidFill>
                            <a:schemeClr val="dk1"/>
                          </a:solidFill>
                          <a:latin typeface="Arial"/>
                          <a:ea typeface="Arial Unicode M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400" kern="1200" dirty="0" smtClean="0">
                          <a:solidFill>
                            <a:schemeClr val="tx1">
                              <a:lumMod val="75000"/>
                              <a:lumOff val="25000"/>
                            </a:schemeClr>
                          </a:solidFill>
                          <a:latin typeface="Arial"/>
                          <a:ea typeface="Arial Unicode MS"/>
                          <a:cs typeface="Arial" pitchFamily="34" charset="0"/>
                        </a:rPr>
                        <a:t>老闆直接回應客戶</a:t>
                      </a:r>
                      <a:endParaRPr lang="en-JM" altLang="ko-KR" sz="1400" kern="1200" dirty="0">
                        <a:solidFill>
                          <a:schemeClr val="tx1">
                            <a:lumMod val="75000"/>
                            <a:lumOff val="25000"/>
                          </a:schemeClr>
                        </a:solidFill>
                        <a:latin typeface="Arial"/>
                        <a:ea typeface="Arial Unicode MS"/>
                        <a:cs typeface="Arial"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07C89">
                        <a:lumMod val="20000"/>
                        <a:lumOff val="80000"/>
                      </a:srgbClr>
                    </a:solidFill>
                  </a:tcPr>
                </a:tc>
                <a:extLst>
                  <a:ext uri="{0D108BD9-81ED-4DB2-BD59-A6C34878D82A}">
                    <a16:rowId xmlns:a16="http://schemas.microsoft.com/office/drawing/2014/main" xmlns="" val="10002"/>
                  </a:ext>
                </a:extLst>
              </a:tr>
            </a:tbl>
          </a:graphicData>
        </a:graphic>
      </p:graphicFrame>
      <p:sp>
        <p:nvSpPr>
          <p:cNvPr id="2" name="矩形 1"/>
          <p:cNvSpPr/>
          <p:nvPr/>
        </p:nvSpPr>
        <p:spPr>
          <a:xfrm>
            <a:off x="318981" y="1148965"/>
            <a:ext cx="1107996" cy="369332"/>
          </a:xfrm>
          <a:prstGeom prst="rect">
            <a:avLst/>
          </a:prstGeom>
        </p:spPr>
        <p:txBody>
          <a:bodyPr wrap="none">
            <a:spAutoFit/>
          </a:bodyPr>
          <a:lstStyle/>
          <a:p>
            <a:pPr defTabSz="914286" latinLnBrk="0"/>
            <a:r>
              <a:rPr lang="zh-TW" altLang="en-US" dirty="0">
                <a:solidFill>
                  <a:prstClr val="white"/>
                </a:solidFill>
                <a:effectLst>
                  <a:outerShdw blurRad="38100" dist="38100" dir="2700000" algn="tl">
                    <a:srgbClr val="000000">
                      <a:alpha val="43137"/>
                    </a:srgbClr>
                  </a:outerShdw>
                </a:effectLst>
                <a:latin typeface="Arial"/>
                <a:ea typeface="Arial Unicode MS"/>
                <a:cs typeface="Arial" pitchFamily="34" charset="0"/>
              </a:rPr>
              <a:t>相異之處</a:t>
            </a:r>
            <a:endParaRPr lang="ko-KR" altLang="en-US" dirty="0">
              <a:solidFill>
                <a:prstClr val="white"/>
              </a:solidFill>
              <a:effectLst>
                <a:outerShdw blurRad="38100" dist="38100" dir="2700000" algn="tl">
                  <a:srgbClr val="000000">
                    <a:alpha val="43137"/>
                  </a:srgbClr>
                </a:outerShdw>
              </a:effectLst>
              <a:latin typeface="Arial"/>
              <a:ea typeface="Arial Unicode MS"/>
              <a:cs typeface="Arial" pitchFamily="34" charset="0"/>
            </a:endParaRPr>
          </a:p>
        </p:txBody>
      </p:sp>
      <p:sp>
        <p:nvSpPr>
          <p:cNvPr id="11"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31</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9320360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Forma libre 25"/>
          <p:cNvSpPr/>
          <p:nvPr/>
        </p:nvSpPr>
        <p:spPr>
          <a:xfrm rot="20143305">
            <a:off x="-1387222" y="-19672"/>
            <a:ext cx="13831398" cy="3726894"/>
          </a:xfrm>
          <a:custGeom>
            <a:avLst/>
            <a:gdLst>
              <a:gd name="connsiteX0" fmla="*/ 14631773 w 27871857"/>
              <a:gd name="connsiteY0" fmla="*/ 0 h 8868083"/>
              <a:gd name="connsiteX1" fmla="*/ 27871857 w 27871857"/>
              <a:gd name="connsiteY1" fmla="*/ 5972078 h 8868083"/>
              <a:gd name="connsiteX2" fmla="*/ 26565583 w 27871857"/>
              <a:gd name="connsiteY2" fmla="*/ 8868083 h 8868083"/>
              <a:gd name="connsiteX3" fmla="*/ 913824 w 27871857"/>
              <a:gd name="connsiteY3" fmla="*/ 8868083 h 8868083"/>
              <a:gd name="connsiteX4" fmla="*/ 0 w 27871857"/>
              <a:gd name="connsiteY4" fmla="*/ 8455893 h 8868083"/>
              <a:gd name="connsiteX5" fmla="*/ 3814118 w 27871857"/>
              <a:gd name="connsiteY5" fmla="*/ 0 h 886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7" h="8868083">
                <a:moveTo>
                  <a:pt x="14631773" y="0"/>
                </a:moveTo>
                <a:lnTo>
                  <a:pt x="27871857" y="5972078"/>
                </a:lnTo>
                <a:lnTo>
                  <a:pt x="26565583" y="8868083"/>
                </a:lnTo>
                <a:lnTo>
                  <a:pt x="913824" y="8868083"/>
                </a:lnTo>
                <a:lnTo>
                  <a:pt x="0" y="8455893"/>
                </a:lnTo>
                <a:lnTo>
                  <a:pt x="3814118" y="0"/>
                </a:lnTo>
                <a:close/>
              </a:path>
            </a:pathLst>
          </a:custGeom>
          <a:gradFill>
            <a:gsLst>
              <a:gs pos="4000">
                <a:schemeClr val="accent5">
                  <a:lumMod val="75000"/>
                  <a:alpha val="40000"/>
                </a:schemeClr>
              </a:gs>
              <a:gs pos="100000">
                <a:schemeClr val="accent6">
                  <a:lumMod val="75000"/>
                  <a:alpha val="40000"/>
                </a:schemeClr>
              </a:gs>
            </a:gsLst>
            <a:lin ang="0" scaled="1"/>
          </a:gradFill>
          <a:ln w="12700" cap="flat" cmpd="sng" algn="ctr">
            <a:noFill/>
            <a:prstDash val="solid"/>
            <a:miter lim="800000"/>
          </a:ln>
          <a:effectLst/>
        </p:spPr>
        <p:txBody>
          <a:bodyPr lIns="24674" tIns="12361" rIns="24674" bIns="12361" anchor="ctr"/>
          <a:lstStyle>
            <a:lvl1pPr defTabSz="866775">
              <a:defRPr>
                <a:solidFill>
                  <a:schemeClr val="tx1"/>
                </a:solidFill>
                <a:latin typeface="Calibri" panose="020F0502020204030204" pitchFamily="34" charset="0"/>
                <a:ea typeface="SimSun" panose="02010600030101010101" pitchFamily="2" charset="-122"/>
              </a:defRPr>
            </a:lvl1pPr>
            <a:lvl2pPr marL="742950" indent="-285750" defTabSz="866775">
              <a:defRPr>
                <a:solidFill>
                  <a:schemeClr val="tx1"/>
                </a:solidFill>
                <a:latin typeface="Calibri" panose="020F0502020204030204" pitchFamily="34" charset="0"/>
                <a:ea typeface="SimSun" panose="02010600030101010101" pitchFamily="2" charset="-122"/>
              </a:defRPr>
            </a:lvl2pPr>
            <a:lvl3pPr marL="1143000" indent="-228600" defTabSz="866775">
              <a:defRPr>
                <a:solidFill>
                  <a:schemeClr val="tx1"/>
                </a:solidFill>
                <a:latin typeface="Calibri" panose="020F0502020204030204" pitchFamily="34" charset="0"/>
                <a:ea typeface="SimSun" panose="02010600030101010101" pitchFamily="2" charset="-122"/>
              </a:defRPr>
            </a:lvl3pPr>
            <a:lvl4pPr marL="1600200" indent="-228600" defTabSz="866775">
              <a:defRPr>
                <a:solidFill>
                  <a:schemeClr val="tx1"/>
                </a:solidFill>
                <a:latin typeface="Calibri" panose="020F0502020204030204" pitchFamily="34" charset="0"/>
                <a:ea typeface="SimSun" panose="02010600030101010101" pitchFamily="2" charset="-122"/>
              </a:defRPr>
            </a:lvl4pPr>
            <a:lvl5pPr marL="2057400" indent="-228600" defTabSz="866775">
              <a:defRPr>
                <a:solidFill>
                  <a:schemeClr val="tx1"/>
                </a:solidFill>
                <a:latin typeface="Calibri" panose="020F0502020204030204" pitchFamily="34" charset="0"/>
                <a:ea typeface="SimSun" panose="02010600030101010101" pitchFamily="2" charset="-122"/>
              </a:defRPr>
            </a:lvl5pPr>
            <a:lvl6pPr marL="25146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fontAlgn="base" latinLnBrk="0">
              <a:spcBef>
                <a:spcPct val="0"/>
              </a:spcBef>
              <a:spcAft>
                <a:spcPct val="0"/>
              </a:spcAft>
              <a:defRPr/>
            </a:pPr>
            <a:endParaRPr lang="es-SV" altLang="zh-TW" sz="1350" kern="0">
              <a:solidFill>
                <a:srgbClr val="FFFFFF"/>
              </a:solidFill>
            </a:endParaRPr>
          </a:p>
        </p:txBody>
      </p:sp>
      <p:sp>
        <p:nvSpPr>
          <p:cNvPr id="4" name="Forma libre 26"/>
          <p:cNvSpPr/>
          <p:nvPr/>
        </p:nvSpPr>
        <p:spPr>
          <a:xfrm rot="1456695" flipH="1">
            <a:off x="-1194086" y="1417471"/>
            <a:ext cx="10653508" cy="3982796"/>
          </a:xfrm>
          <a:custGeom>
            <a:avLst/>
            <a:gdLst>
              <a:gd name="connsiteX0" fmla="*/ 27871858 w 27871858"/>
              <a:gd name="connsiteY0" fmla="*/ 1327660 h 8868085"/>
              <a:gd name="connsiteX1" fmla="*/ 24928440 w 27871858"/>
              <a:gd name="connsiteY1" fmla="*/ 1 h 8868085"/>
              <a:gd name="connsiteX2" fmla="*/ 1719206 w 27871858"/>
              <a:gd name="connsiteY2" fmla="*/ 0 h 8868085"/>
              <a:gd name="connsiteX3" fmla="*/ 0 w 27871858"/>
              <a:gd name="connsiteY3" fmla="*/ 3811476 h 8868085"/>
              <a:gd name="connsiteX4" fmla="*/ 11210493 w 27871858"/>
              <a:gd name="connsiteY4" fmla="*/ 8868085 h 8868085"/>
              <a:gd name="connsiteX5" fmla="*/ 24470670 w 27871858"/>
              <a:gd name="connsiteY5" fmla="*/ 8868085 h 88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1858" h="8868085">
                <a:moveTo>
                  <a:pt x="27871858" y="1327660"/>
                </a:moveTo>
                <a:lnTo>
                  <a:pt x="24928440" y="1"/>
                </a:lnTo>
                <a:lnTo>
                  <a:pt x="1719206" y="0"/>
                </a:lnTo>
                <a:lnTo>
                  <a:pt x="0" y="3811476"/>
                </a:lnTo>
                <a:lnTo>
                  <a:pt x="11210493" y="8868085"/>
                </a:lnTo>
                <a:lnTo>
                  <a:pt x="24470670" y="8868085"/>
                </a:lnTo>
                <a:close/>
              </a:path>
            </a:pathLst>
          </a:custGeom>
          <a:gradFill>
            <a:gsLst>
              <a:gs pos="4000">
                <a:schemeClr val="accent3">
                  <a:lumMod val="50000"/>
                </a:schemeClr>
              </a:gs>
              <a:gs pos="100000">
                <a:schemeClr val="accent6">
                  <a:lumMod val="50000"/>
                  <a:alpha val="40000"/>
                </a:schemeClr>
              </a:gs>
            </a:gsLst>
            <a:lin ang="0" scaled="1"/>
          </a:gradFill>
          <a:ln w="12700" cap="flat" cmpd="sng" algn="ctr">
            <a:noFill/>
            <a:prstDash val="solid"/>
            <a:miter lim="800000"/>
          </a:ln>
          <a:effectLst/>
        </p:spPr>
        <p:txBody>
          <a:bodyPr lIns="24674" tIns="12361" rIns="24674" bIns="12361" anchor="ctr"/>
          <a:lstStyle>
            <a:lvl1pPr defTabSz="866775">
              <a:defRPr>
                <a:solidFill>
                  <a:schemeClr val="tx1"/>
                </a:solidFill>
                <a:latin typeface="Calibri" panose="020F0502020204030204" pitchFamily="34" charset="0"/>
                <a:ea typeface="SimSun" panose="02010600030101010101" pitchFamily="2" charset="-122"/>
              </a:defRPr>
            </a:lvl1pPr>
            <a:lvl2pPr marL="742950" indent="-285750" defTabSz="866775">
              <a:defRPr>
                <a:solidFill>
                  <a:schemeClr val="tx1"/>
                </a:solidFill>
                <a:latin typeface="Calibri" panose="020F0502020204030204" pitchFamily="34" charset="0"/>
                <a:ea typeface="SimSun" panose="02010600030101010101" pitchFamily="2" charset="-122"/>
              </a:defRPr>
            </a:lvl2pPr>
            <a:lvl3pPr marL="1143000" indent="-228600" defTabSz="866775">
              <a:defRPr>
                <a:solidFill>
                  <a:schemeClr val="tx1"/>
                </a:solidFill>
                <a:latin typeface="Calibri" panose="020F0502020204030204" pitchFamily="34" charset="0"/>
                <a:ea typeface="SimSun" panose="02010600030101010101" pitchFamily="2" charset="-122"/>
              </a:defRPr>
            </a:lvl3pPr>
            <a:lvl4pPr marL="1600200" indent="-228600" defTabSz="866775">
              <a:defRPr>
                <a:solidFill>
                  <a:schemeClr val="tx1"/>
                </a:solidFill>
                <a:latin typeface="Calibri" panose="020F0502020204030204" pitchFamily="34" charset="0"/>
                <a:ea typeface="SimSun" panose="02010600030101010101" pitchFamily="2" charset="-122"/>
              </a:defRPr>
            </a:lvl4pPr>
            <a:lvl5pPr marL="2057400" indent="-228600" defTabSz="866775">
              <a:defRPr>
                <a:solidFill>
                  <a:schemeClr val="tx1"/>
                </a:solidFill>
                <a:latin typeface="Calibri" panose="020F0502020204030204" pitchFamily="34" charset="0"/>
                <a:ea typeface="SimSun" panose="02010600030101010101" pitchFamily="2" charset="-122"/>
              </a:defRPr>
            </a:lvl5pPr>
            <a:lvl6pPr marL="25146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defTabSz="866775"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fontAlgn="base" latinLnBrk="0">
              <a:spcBef>
                <a:spcPct val="0"/>
              </a:spcBef>
              <a:spcAft>
                <a:spcPct val="0"/>
              </a:spcAft>
              <a:defRPr/>
            </a:pPr>
            <a:endParaRPr lang="es-SV" altLang="zh-TW" sz="1350" kern="0" dirty="0">
              <a:solidFill>
                <a:srgbClr val="FFFFFF"/>
              </a:solidFill>
            </a:endParaRPr>
          </a:p>
        </p:txBody>
      </p:sp>
      <p:sp>
        <p:nvSpPr>
          <p:cNvPr id="5" name="MH_Entry_1">
            <a:hlinkClick r:id="rId6" action="ppaction://hlinksldjump"/>
          </p:cNvPr>
          <p:cNvSpPr>
            <a:spLocks noChangeArrowheads="1"/>
          </p:cNvSpPr>
          <p:nvPr>
            <p:custDataLst>
              <p:tags r:id="rId1"/>
            </p:custDataLst>
          </p:nvPr>
        </p:nvSpPr>
        <p:spPr bwMode="auto">
          <a:xfrm>
            <a:off x="-48217" y="492847"/>
            <a:ext cx="7179571" cy="69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4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atinLnBrk="0">
              <a:lnSpc>
                <a:spcPct val="130000"/>
              </a:lnSpc>
              <a:spcBef>
                <a:spcPct val="0"/>
              </a:spcBef>
              <a:buFont typeface="Arial" panose="020B0604020202020204" pitchFamily="34" charset="0"/>
              <a:buNone/>
            </a:pPr>
            <a:endParaRPr lang="en-US" altLang="zh-TW" sz="3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atinLnBrk="0">
              <a:lnSpc>
                <a:spcPct val="130000"/>
              </a:lnSpc>
              <a:spcBef>
                <a:spcPct val="0"/>
              </a:spcBef>
              <a:buFont typeface="Arial" panose="020B0604020202020204" pitchFamily="34" charset="0"/>
              <a:buNone/>
            </a:pPr>
            <a:endParaRPr lang="zh-TW" altLang="en-US" sz="33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MH_Entry_1">
            <a:hlinkClick r:id="rId6" action="ppaction://hlinksldjump"/>
          </p:cNvPr>
          <p:cNvSpPr>
            <a:spLocks noChangeArrowheads="1"/>
          </p:cNvSpPr>
          <p:nvPr>
            <p:custDataLst>
              <p:tags r:id="rId2"/>
            </p:custDataLst>
          </p:nvPr>
        </p:nvSpPr>
        <p:spPr bwMode="auto">
          <a:xfrm>
            <a:off x="-8668" y="364843"/>
            <a:ext cx="7179571" cy="69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4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atinLnBrk="0">
              <a:lnSpc>
                <a:spcPct val="130000"/>
              </a:lnSpc>
              <a:spcBef>
                <a:spcPct val="0"/>
              </a:spcBef>
              <a:buNone/>
            </a:pPr>
            <a:r>
              <a:rPr lang="zh-TW"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皇家影城 </a:t>
            </a:r>
            <a:r>
              <a:rPr lang="en-US" altLang="zh-TW"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vs </a:t>
            </a:r>
            <a:endParaRPr lang="en-US" altLang="zh-TW"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atinLnBrk="0">
              <a:lnSpc>
                <a:spcPct val="130000"/>
              </a:lnSpc>
              <a:spcBef>
                <a:spcPct val="0"/>
              </a:spcBef>
              <a:buNone/>
            </a:pPr>
            <a:r>
              <a:rPr lang="en-US" altLang="zh-TW"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TW"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TW" altLang="en-US" sz="2800" dirty="0" smtClean="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阿拉</a:t>
            </a:r>
            <a:r>
              <a:rPr lang="zh-TW" altLang="en-US" sz="280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摩電影院</a:t>
            </a:r>
          </a:p>
        </p:txBody>
      </p:sp>
      <p:sp>
        <p:nvSpPr>
          <p:cNvPr id="7" name="Rectángulo 7"/>
          <p:cNvSpPr/>
          <p:nvPr/>
        </p:nvSpPr>
        <p:spPr>
          <a:xfrm>
            <a:off x="107504" y="1843776"/>
            <a:ext cx="8640959" cy="2168134"/>
          </a:xfrm>
          <a:prstGeom prst="rect">
            <a:avLst/>
          </a:prstGeom>
          <a:noFill/>
          <a:ln w="127000" cap="flat" cmpd="sng" algn="ctr">
            <a:solidFill>
              <a:srgbClr val="FFFFFF"/>
            </a:solidFill>
            <a:prstDash val="solid"/>
            <a:miter lim="800000"/>
          </a:ln>
          <a:effectLst/>
        </p:spPr>
        <p:txBody>
          <a:bodyPr lIns="24679" tIns="12363" rIns="24679" bIns="12363" anchor="ctr"/>
          <a:lstStyle/>
          <a:p>
            <a:pPr algn="ctr" defTabSz="651228" latinLnBrk="0">
              <a:defRPr/>
            </a:pPr>
            <a:endParaRPr lang="es-SV" sz="3000" b="1" kern="0" dirty="0">
              <a:solidFill>
                <a:srgbClr val="FFFFFF"/>
              </a:solidFill>
              <a:latin typeface="華康歐陽詢體W5(P)" panose="03000500000000000000" pitchFamily="66" charset="-120"/>
              <a:ea typeface="華康歐陽詢體W5(P)" panose="03000500000000000000" pitchFamily="66" charset="-120"/>
              <a:cs typeface="Open Sans bold" panose="020B0806030504020204" pitchFamily="34" charset="0"/>
            </a:endParaRPr>
          </a:p>
        </p:txBody>
      </p:sp>
      <p:sp>
        <p:nvSpPr>
          <p:cNvPr id="8" name="MH_Entry_1">
            <a:hlinkClick r:id="rId6" action="ppaction://hlinksldjump"/>
          </p:cNvPr>
          <p:cNvSpPr>
            <a:spLocks noChangeArrowheads="1"/>
          </p:cNvSpPr>
          <p:nvPr>
            <p:custDataLst>
              <p:tags r:id="rId3"/>
            </p:custDataLst>
          </p:nvPr>
        </p:nvSpPr>
        <p:spPr bwMode="auto">
          <a:xfrm>
            <a:off x="1093401" y="2667507"/>
            <a:ext cx="7179571" cy="69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4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atinLnBrk="0">
              <a:lnSpc>
                <a:spcPct val="130000"/>
              </a:lnSpc>
              <a:spcBef>
                <a:spcPct val="0"/>
              </a:spcBef>
              <a:buFont typeface="Arial" panose="020B0604020202020204" pitchFamily="34" charset="0"/>
              <a:buNone/>
            </a:pPr>
            <a:endParaRPr lang="zh-TW" altLang="en-US"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4" name="群組 23"/>
          <p:cNvGrpSpPr/>
          <p:nvPr/>
        </p:nvGrpSpPr>
        <p:grpSpPr>
          <a:xfrm>
            <a:off x="1544045" y="2400392"/>
            <a:ext cx="1451933" cy="954341"/>
            <a:chOff x="1544045" y="2400392"/>
            <a:chExt cx="1451933" cy="954341"/>
          </a:xfrm>
        </p:grpSpPr>
        <p:cxnSp>
          <p:nvCxnSpPr>
            <p:cNvPr id="10" name="Straight Arrow Connector 7">
              <a:extLst>
                <a:ext uri="{FF2B5EF4-FFF2-40B4-BE49-F238E27FC236}">
                  <a16:creationId xmlns:a16="http://schemas.microsoft.com/office/drawing/2014/main" xmlns="" id="{1FA26BE6-B065-4B03-BBF6-DCDA42DC5B89}"/>
                </a:ext>
              </a:extLst>
            </p:cNvPr>
            <p:cNvCxnSpPr>
              <a:stCxn id="18" idx="1"/>
              <a:endCxn id="17" idx="6"/>
            </p:cNvCxnSpPr>
            <p:nvPr/>
          </p:nvCxnSpPr>
          <p:spPr>
            <a:xfrm flipH="1">
              <a:off x="1544045" y="2400392"/>
              <a:ext cx="1436540" cy="527451"/>
            </a:xfrm>
            <a:prstGeom prst="straightConnector1">
              <a:avLst/>
            </a:prstGeom>
            <a:noFill/>
            <a:ln w="12700" cap="flat" cmpd="sng" algn="ctr">
              <a:solidFill>
                <a:srgbClr val="8CBABE"/>
              </a:solidFill>
              <a:prstDash val="solid"/>
              <a:miter lim="800000"/>
              <a:tailEnd type="none"/>
            </a:ln>
            <a:effectLst/>
          </p:spPr>
        </p:cxnSp>
        <p:cxnSp>
          <p:nvCxnSpPr>
            <p:cNvPr id="11" name="Straight Arrow Connector 8">
              <a:extLst>
                <a:ext uri="{FF2B5EF4-FFF2-40B4-BE49-F238E27FC236}">
                  <a16:creationId xmlns:a16="http://schemas.microsoft.com/office/drawing/2014/main" xmlns="" id="{63291D8F-E0EE-4CB7-A309-7DDCA6B92E61}"/>
                </a:ext>
              </a:extLst>
            </p:cNvPr>
            <p:cNvCxnSpPr>
              <a:stCxn id="20" idx="1"/>
              <a:endCxn id="17" idx="6"/>
            </p:cNvCxnSpPr>
            <p:nvPr/>
          </p:nvCxnSpPr>
          <p:spPr>
            <a:xfrm flipH="1">
              <a:off x="1544045" y="2886049"/>
              <a:ext cx="1444437" cy="41794"/>
            </a:xfrm>
            <a:prstGeom prst="straightConnector1">
              <a:avLst/>
            </a:prstGeom>
            <a:noFill/>
            <a:ln w="12700" cap="flat" cmpd="sng" algn="ctr">
              <a:solidFill>
                <a:srgbClr val="9CCCD2"/>
              </a:solidFill>
              <a:prstDash val="solid"/>
              <a:miter lim="800000"/>
              <a:tailEnd type="none"/>
            </a:ln>
            <a:effectLst/>
          </p:spPr>
        </p:cxnSp>
        <p:cxnSp>
          <p:nvCxnSpPr>
            <p:cNvPr id="12" name="Straight Arrow Connector 9">
              <a:extLst>
                <a:ext uri="{FF2B5EF4-FFF2-40B4-BE49-F238E27FC236}">
                  <a16:creationId xmlns:a16="http://schemas.microsoft.com/office/drawing/2014/main" xmlns="" id="{60A8EA66-CDFD-4207-8925-43DDAE92C638}"/>
                </a:ext>
              </a:extLst>
            </p:cNvPr>
            <p:cNvCxnSpPr>
              <a:cxnSpLocks/>
              <a:stCxn id="19" idx="1"/>
              <a:endCxn id="17" idx="6"/>
            </p:cNvCxnSpPr>
            <p:nvPr/>
          </p:nvCxnSpPr>
          <p:spPr>
            <a:xfrm flipH="1" flipV="1">
              <a:off x="1544045" y="2927843"/>
              <a:ext cx="1451933" cy="426890"/>
            </a:xfrm>
            <a:prstGeom prst="straightConnector1">
              <a:avLst/>
            </a:prstGeom>
            <a:noFill/>
            <a:ln w="12700" cap="flat" cmpd="sng" algn="ctr">
              <a:solidFill>
                <a:srgbClr val="8CBABE"/>
              </a:solidFill>
              <a:prstDash val="solid"/>
              <a:miter lim="800000"/>
              <a:tailEnd type="none"/>
            </a:ln>
            <a:effectLst/>
          </p:spPr>
        </p:cxnSp>
      </p:grpSp>
      <p:sp>
        <p:nvSpPr>
          <p:cNvPr id="18" name="TextBox 15">
            <a:extLst>
              <a:ext uri="{FF2B5EF4-FFF2-40B4-BE49-F238E27FC236}">
                <a16:creationId xmlns:a16="http://schemas.microsoft.com/office/drawing/2014/main" xmlns="" id="{B0E2D564-BF25-4FD1-ABE3-DEA26D79E823}"/>
              </a:ext>
            </a:extLst>
          </p:cNvPr>
          <p:cNvSpPr txBox="1"/>
          <p:nvPr/>
        </p:nvSpPr>
        <p:spPr>
          <a:xfrm>
            <a:off x="2980585" y="2231115"/>
            <a:ext cx="2960784" cy="338554"/>
          </a:xfrm>
          <a:prstGeom prst="rect">
            <a:avLst/>
          </a:prstGeom>
          <a:solidFill>
            <a:srgbClr val="8CBABE"/>
          </a:solidFill>
        </p:spPr>
        <p:txBody>
          <a:bodyPr wrap="square" rtlCol="0">
            <a:spAutoFit/>
          </a:bodyPr>
          <a:lstStyle/>
          <a:p>
            <a:pPr algn="ctr" defTabSz="914286" latinLnBrk="0"/>
            <a:r>
              <a:rPr lang="zh-TW" altLang="en-US" sz="1600" b="1" kern="0" dirty="0">
                <a:solidFill>
                  <a:srgbClr val="FF0000"/>
                </a:solidFill>
                <a:latin typeface="Arial"/>
                <a:ea typeface="Arial Unicode MS"/>
                <a:cs typeface="Arial" pitchFamily="34" charset="0"/>
              </a:rPr>
              <a:t>同樣有銷售酒類及餐點</a:t>
            </a:r>
            <a:endParaRPr lang="ko-KR" altLang="en-US" sz="1600" b="1" kern="0" dirty="0" smtClean="0">
              <a:solidFill>
                <a:srgbClr val="FF0000"/>
              </a:solidFill>
              <a:latin typeface="Arial"/>
              <a:ea typeface="Arial Unicode MS"/>
            </a:endParaRPr>
          </a:p>
        </p:txBody>
      </p:sp>
      <p:sp>
        <p:nvSpPr>
          <p:cNvPr id="19" name="TextBox 16">
            <a:extLst>
              <a:ext uri="{FF2B5EF4-FFF2-40B4-BE49-F238E27FC236}">
                <a16:creationId xmlns:a16="http://schemas.microsoft.com/office/drawing/2014/main" xmlns="" id="{6B36699D-E6B5-414D-8A81-E0AE1D462D7B}"/>
              </a:ext>
            </a:extLst>
          </p:cNvPr>
          <p:cNvSpPr txBox="1"/>
          <p:nvPr/>
        </p:nvSpPr>
        <p:spPr>
          <a:xfrm>
            <a:off x="2995978" y="3185456"/>
            <a:ext cx="2960784" cy="338554"/>
          </a:xfrm>
          <a:prstGeom prst="rect">
            <a:avLst/>
          </a:prstGeom>
          <a:solidFill>
            <a:srgbClr val="8CBABE"/>
          </a:solidFill>
        </p:spPr>
        <p:txBody>
          <a:bodyPr wrap="square" rtlCol="0">
            <a:spAutoFit/>
          </a:bodyPr>
          <a:lstStyle/>
          <a:p>
            <a:pPr algn="ctr" defTabSz="914286" latinLnBrk="0"/>
            <a:r>
              <a:rPr lang="zh-TW" altLang="en-US" sz="1600" b="1" kern="0" dirty="0">
                <a:solidFill>
                  <a:srgbClr val="FF0000"/>
                </a:solidFill>
                <a:latin typeface="Arial"/>
                <a:ea typeface="Arial Unicode MS"/>
                <a:cs typeface="Arial" pitchFamily="34" charset="0"/>
              </a:rPr>
              <a:t>影廳內送餐方式不會打擾顧客</a:t>
            </a:r>
            <a:endParaRPr lang="ko-KR" altLang="en-US" sz="1600" b="1" kern="0" dirty="0" smtClean="0">
              <a:solidFill>
                <a:srgbClr val="FF0000"/>
              </a:solidFill>
              <a:latin typeface="Arial"/>
              <a:ea typeface="Arial Unicode MS"/>
            </a:endParaRPr>
          </a:p>
        </p:txBody>
      </p:sp>
      <p:sp>
        <p:nvSpPr>
          <p:cNvPr id="20" name="TextBox 17">
            <a:extLst>
              <a:ext uri="{FF2B5EF4-FFF2-40B4-BE49-F238E27FC236}">
                <a16:creationId xmlns:a16="http://schemas.microsoft.com/office/drawing/2014/main" xmlns="" id="{46F00987-42BC-48A5-85F5-DC83C8744767}"/>
              </a:ext>
            </a:extLst>
          </p:cNvPr>
          <p:cNvSpPr txBox="1"/>
          <p:nvPr/>
        </p:nvSpPr>
        <p:spPr>
          <a:xfrm>
            <a:off x="2988482" y="2716772"/>
            <a:ext cx="2960784" cy="338554"/>
          </a:xfrm>
          <a:prstGeom prst="rect">
            <a:avLst/>
          </a:prstGeom>
          <a:solidFill>
            <a:srgbClr val="9CCCD2"/>
          </a:solidFill>
        </p:spPr>
        <p:txBody>
          <a:bodyPr wrap="square" rtlCol="0">
            <a:spAutoFit/>
          </a:bodyPr>
          <a:lstStyle/>
          <a:p>
            <a:pPr algn="ctr" defTabSz="914286" latinLnBrk="0"/>
            <a:r>
              <a:rPr lang="zh-TW" altLang="en-US" sz="1600" b="1" kern="0" dirty="0">
                <a:solidFill>
                  <a:srgbClr val="FF0000"/>
                </a:solidFill>
                <a:latin typeface="Arial"/>
                <a:ea typeface="Arial Unicode MS"/>
                <a:cs typeface="Arial" pitchFamily="34" charset="0"/>
              </a:rPr>
              <a:t>影廳內座椅的設計很類似</a:t>
            </a:r>
            <a:endParaRPr lang="ko-KR" altLang="en-US" sz="1600" b="1" kern="0" dirty="0" smtClean="0">
              <a:solidFill>
                <a:srgbClr val="FF0000"/>
              </a:solidFill>
              <a:latin typeface="Arial"/>
              <a:ea typeface="Arial Unicode MS"/>
            </a:endParaRPr>
          </a:p>
        </p:txBody>
      </p:sp>
      <p:grpSp>
        <p:nvGrpSpPr>
          <p:cNvPr id="9" name="群組 8"/>
          <p:cNvGrpSpPr/>
          <p:nvPr/>
        </p:nvGrpSpPr>
        <p:grpSpPr>
          <a:xfrm>
            <a:off x="319909" y="2315775"/>
            <a:ext cx="1224136" cy="1224136"/>
            <a:chOff x="368717" y="2299874"/>
            <a:chExt cx="1224136" cy="1224136"/>
          </a:xfrm>
        </p:grpSpPr>
        <p:sp>
          <p:nvSpPr>
            <p:cNvPr id="17" name="Oval 14">
              <a:extLst>
                <a:ext uri="{FF2B5EF4-FFF2-40B4-BE49-F238E27FC236}">
                  <a16:creationId xmlns:a16="http://schemas.microsoft.com/office/drawing/2014/main" xmlns="" id="{C0DD7633-F0D6-4DB9-B8C2-F3AECA81B6EE}"/>
                </a:ext>
              </a:extLst>
            </p:cNvPr>
            <p:cNvSpPr/>
            <p:nvPr/>
          </p:nvSpPr>
          <p:spPr>
            <a:xfrm>
              <a:off x="368717" y="2299874"/>
              <a:ext cx="1224136" cy="1224136"/>
            </a:xfrm>
            <a:prstGeom prst="ellipse">
              <a:avLst/>
            </a:prstGeom>
            <a:solidFill>
              <a:srgbClr val="9BBB59">
                <a:lumMod val="20000"/>
                <a:lumOff val="80000"/>
              </a:srgbClr>
            </a:solidFill>
            <a:ln w="120650" cap="flat" cmpd="sng" algn="ctr">
              <a:solidFill>
                <a:srgbClr val="8CBABE"/>
              </a:solid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white"/>
                </a:solidFill>
                <a:effectLst/>
                <a:uLnTx/>
                <a:uFillTx/>
                <a:latin typeface="Arial"/>
                <a:ea typeface="Arial Unicode MS"/>
              </a:endParaRPr>
            </a:p>
          </p:txBody>
        </p:sp>
        <p:sp>
          <p:nvSpPr>
            <p:cNvPr id="21" name="TextBox 18">
              <a:extLst>
                <a:ext uri="{FF2B5EF4-FFF2-40B4-BE49-F238E27FC236}">
                  <a16:creationId xmlns:a16="http://schemas.microsoft.com/office/drawing/2014/main" xmlns="" id="{684D7BF3-3559-494B-873C-02BD784A60FF}"/>
                </a:ext>
              </a:extLst>
            </p:cNvPr>
            <p:cNvSpPr txBox="1"/>
            <p:nvPr/>
          </p:nvSpPr>
          <p:spPr>
            <a:xfrm>
              <a:off x="442888" y="2509274"/>
              <a:ext cx="1021580" cy="830997"/>
            </a:xfrm>
            <a:prstGeom prst="rect">
              <a:avLst/>
            </a:prstGeom>
            <a:noFill/>
          </p:spPr>
          <p:txBody>
            <a:bodyPr wrap="square" rtlCol="0">
              <a:spAutoFit/>
            </a:bodyPr>
            <a:lstStyle/>
            <a:p>
              <a:pPr algn="ctr" defTabSz="914286" latinLnBrk="0"/>
              <a:r>
                <a:rPr lang="zh-TW" altLang="en-US" sz="2400" b="1" dirty="0">
                  <a:solidFill>
                    <a:prstClr val="black">
                      <a:lumMod val="75000"/>
                      <a:lumOff val="25000"/>
                    </a:prstClr>
                  </a:solidFill>
                  <a:latin typeface="Arial"/>
                  <a:ea typeface="Arial Unicode MS"/>
                  <a:cs typeface="Arial" pitchFamily="34" charset="0"/>
                </a:rPr>
                <a:t>皇家影城</a:t>
              </a:r>
            </a:p>
          </p:txBody>
        </p:sp>
      </p:grpSp>
      <p:grpSp>
        <p:nvGrpSpPr>
          <p:cNvPr id="25" name="群組 24"/>
          <p:cNvGrpSpPr/>
          <p:nvPr/>
        </p:nvGrpSpPr>
        <p:grpSpPr>
          <a:xfrm>
            <a:off x="5925425" y="2260933"/>
            <a:ext cx="2502486" cy="1224136"/>
            <a:chOff x="5925425" y="2260933"/>
            <a:chExt cx="2502486" cy="1224136"/>
          </a:xfrm>
        </p:grpSpPr>
        <p:cxnSp>
          <p:nvCxnSpPr>
            <p:cNvPr id="13" name="Straight Arrow Connector 10">
              <a:extLst>
                <a:ext uri="{FF2B5EF4-FFF2-40B4-BE49-F238E27FC236}">
                  <a16:creationId xmlns:a16="http://schemas.microsoft.com/office/drawing/2014/main" xmlns="" id="{6424D92D-47FE-4E00-8CCD-C8A82F17D6C0}"/>
                </a:ext>
              </a:extLst>
            </p:cNvPr>
            <p:cNvCxnSpPr>
              <a:cxnSpLocks/>
              <a:endCxn id="16" idx="2"/>
            </p:cNvCxnSpPr>
            <p:nvPr/>
          </p:nvCxnSpPr>
          <p:spPr>
            <a:xfrm>
              <a:off x="5925425" y="2408885"/>
              <a:ext cx="1278350" cy="464116"/>
            </a:xfrm>
            <a:prstGeom prst="straightConnector1">
              <a:avLst/>
            </a:prstGeom>
            <a:noFill/>
            <a:ln w="12700" cap="flat" cmpd="sng" algn="ctr">
              <a:solidFill>
                <a:srgbClr val="8CBABE"/>
              </a:solidFill>
              <a:prstDash val="solid"/>
              <a:miter lim="800000"/>
              <a:tailEnd type="none"/>
            </a:ln>
            <a:effectLst/>
          </p:spPr>
        </p:cxnSp>
        <p:cxnSp>
          <p:nvCxnSpPr>
            <p:cNvPr id="14" name="Straight Arrow Connector 11">
              <a:extLst>
                <a:ext uri="{FF2B5EF4-FFF2-40B4-BE49-F238E27FC236}">
                  <a16:creationId xmlns:a16="http://schemas.microsoft.com/office/drawing/2014/main" xmlns="" id="{838531BA-83FA-49E2-9D32-3EA7B3144AD5}"/>
                </a:ext>
              </a:extLst>
            </p:cNvPr>
            <p:cNvCxnSpPr>
              <a:cxnSpLocks/>
              <a:endCxn id="16" idx="2"/>
            </p:cNvCxnSpPr>
            <p:nvPr/>
          </p:nvCxnSpPr>
          <p:spPr>
            <a:xfrm>
              <a:off x="5925425" y="2867064"/>
              <a:ext cx="1278350" cy="5938"/>
            </a:xfrm>
            <a:prstGeom prst="straightConnector1">
              <a:avLst/>
            </a:prstGeom>
            <a:noFill/>
            <a:ln w="12700" cap="flat" cmpd="sng" algn="ctr">
              <a:solidFill>
                <a:srgbClr val="9CCCD2"/>
              </a:solidFill>
              <a:prstDash val="solid"/>
              <a:miter lim="800000"/>
              <a:tailEnd type="none"/>
            </a:ln>
            <a:effectLst/>
          </p:spPr>
        </p:cxnSp>
        <p:cxnSp>
          <p:nvCxnSpPr>
            <p:cNvPr id="15" name="Straight Arrow Connector 12">
              <a:extLst>
                <a:ext uri="{FF2B5EF4-FFF2-40B4-BE49-F238E27FC236}">
                  <a16:creationId xmlns:a16="http://schemas.microsoft.com/office/drawing/2014/main" xmlns="" id="{65FCD583-1B1A-445E-B6FF-399120B49816}"/>
                </a:ext>
              </a:extLst>
            </p:cNvPr>
            <p:cNvCxnSpPr>
              <a:cxnSpLocks/>
              <a:endCxn id="16" idx="2"/>
            </p:cNvCxnSpPr>
            <p:nvPr/>
          </p:nvCxnSpPr>
          <p:spPr>
            <a:xfrm flipV="1">
              <a:off x="5925425" y="2873002"/>
              <a:ext cx="1278350" cy="452242"/>
            </a:xfrm>
            <a:prstGeom prst="straightConnector1">
              <a:avLst/>
            </a:prstGeom>
            <a:noFill/>
            <a:ln w="12700" cap="flat" cmpd="sng" algn="ctr">
              <a:solidFill>
                <a:srgbClr val="8CBABE"/>
              </a:solidFill>
              <a:prstDash val="solid"/>
              <a:miter lim="800000"/>
              <a:tailEnd type="none"/>
            </a:ln>
            <a:effectLst/>
          </p:spPr>
        </p:cxnSp>
        <p:sp>
          <p:nvSpPr>
            <p:cNvPr id="16" name="Oval 13">
              <a:extLst>
                <a:ext uri="{FF2B5EF4-FFF2-40B4-BE49-F238E27FC236}">
                  <a16:creationId xmlns:a16="http://schemas.microsoft.com/office/drawing/2014/main" xmlns="" id="{03650A0E-E770-40FF-8B26-2C4E38A87D2F}"/>
                </a:ext>
              </a:extLst>
            </p:cNvPr>
            <p:cNvSpPr/>
            <p:nvPr/>
          </p:nvSpPr>
          <p:spPr>
            <a:xfrm>
              <a:off x="7203775" y="2260933"/>
              <a:ext cx="1224136" cy="1224136"/>
            </a:xfrm>
            <a:prstGeom prst="ellipse">
              <a:avLst/>
            </a:prstGeom>
            <a:solidFill>
              <a:srgbClr val="EEECE1"/>
            </a:solidFill>
            <a:ln w="120650" cap="flat" cmpd="sng" algn="ctr">
              <a:solidFill>
                <a:srgbClr val="8CBABE"/>
              </a:solidFill>
              <a:prstDash val="solid"/>
              <a:miter lim="800000"/>
            </a:ln>
            <a:effectLst/>
          </p:spPr>
          <p:txBody>
            <a:bodyPr rtlCol="0" anchor="ctr"/>
            <a:lstStyle/>
            <a:p>
              <a:pPr marL="0" marR="0" lvl="0" indent="0" algn="ctr" defTabSz="914286"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smtClean="0">
                <a:ln>
                  <a:noFill/>
                </a:ln>
                <a:solidFill>
                  <a:prstClr val="white"/>
                </a:solidFill>
                <a:effectLst/>
                <a:uLnTx/>
                <a:uFillTx/>
                <a:latin typeface="Arial"/>
                <a:ea typeface="Arial Unicode MS"/>
              </a:endParaRPr>
            </a:p>
          </p:txBody>
        </p:sp>
        <p:sp>
          <p:nvSpPr>
            <p:cNvPr id="22" name="TextBox 19">
              <a:extLst>
                <a:ext uri="{FF2B5EF4-FFF2-40B4-BE49-F238E27FC236}">
                  <a16:creationId xmlns:a16="http://schemas.microsoft.com/office/drawing/2014/main" xmlns="" id="{3931329D-2105-4599-ACBC-75FFF7976701}"/>
                </a:ext>
              </a:extLst>
            </p:cNvPr>
            <p:cNvSpPr txBox="1"/>
            <p:nvPr/>
          </p:nvSpPr>
          <p:spPr>
            <a:xfrm>
              <a:off x="7312040" y="2532106"/>
              <a:ext cx="1021580" cy="707886"/>
            </a:xfrm>
            <a:prstGeom prst="rect">
              <a:avLst/>
            </a:prstGeom>
            <a:noFill/>
          </p:spPr>
          <p:txBody>
            <a:bodyPr wrap="square" rtlCol="0">
              <a:spAutoFit/>
            </a:bodyPr>
            <a:lstStyle/>
            <a:p>
              <a:pPr algn="ctr" defTabSz="914286" latinLnBrk="0"/>
              <a:r>
                <a:rPr lang="zh-TW" altLang="en-US" sz="2000" b="1" dirty="0">
                  <a:solidFill>
                    <a:prstClr val="black">
                      <a:lumMod val="75000"/>
                      <a:lumOff val="25000"/>
                    </a:prstClr>
                  </a:solidFill>
                  <a:latin typeface="Arial"/>
                  <a:ea typeface="Arial Unicode MS"/>
                  <a:cs typeface="Arial" pitchFamily="34" charset="0"/>
                </a:rPr>
                <a:t>阿拉摩電影院</a:t>
              </a:r>
            </a:p>
          </p:txBody>
        </p:sp>
      </p:grpSp>
      <p:sp>
        <p:nvSpPr>
          <p:cNvPr id="26" name="Marcador de número de diapositiva 21"/>
          <p:cNvSpPr txBox="1">
            <a:spLocks/>
          </p:cNvSpPr>
          <p:nvPr/>
        </p:nvSpPr>
        <p:spPr>
          <a:xfrm>
            <a:off x="6652020" y="4767306"/>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chemeClr val="bg1"/>
                </a:solidFill>
                <a:effectLst/>
                <a:uLnTx/>
                <a:uFillTx/>
                <a:latin typeface="Microsoft YaHei UI" panose="020B0503020204020204" pitchFamily="34" charset="-122"/>
                <a:ea typeface="Microsoft YaHei UI" panose="020B0503020204020204" pitchFamily="34" charset="-122"/>
              </a:rPr>
              <a:t>32</a:t>
            </a:r>
            <a:endParaRPr kumimoji="0" lang="zh-TW" altLang="en-US" sz="7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619122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accel="46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9" accel="46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nodePh="1">
                                  <p:stCondLst>
                                    <p:cond delay="0"/>
                                  </p:stCondLst>
                                  <p:endCondLst>
                                    <p:cond evt="begin" delay="0">
                                      <p:tn val="13"/>
                                    </p:cond>
                                  </p:endCondLst>
                                  <p:iterate type="lt">
                                    <p:tmPct val="10000"/>
                                  </p:iterate>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iterate type="lt">
                                    <p:tmPct val="10000"/>
                                  </p:iterate>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2" presetClass="entr" presetSubtype="1"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nodePh="1">
                                  <p:stCondLst>
                                    <p:cond delay="0"/>
                                  </p:stCondLst>
                                  <p:endCondLst>
                                    <p:cond evt="begin" delay="0">
                                      <p:tn val="27"/>
                                    </p:cond>
                                  </p:endCondLst>
                                  <p:iterate type="lt">
                                    <p:tmPct val="10000"/>
                                  </p:iterate>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childTnLst>
                          </p:cTn>
                        </p:par>
                        <p:par>
                          <p:cTn id="32" fill="hold">
                            <p:stCondLst>
                              <p:cond delay="1050"/>
                            </p:stCondLst>
                            <p:childTnLst>
                              <p:par>
                                <p:cTn id="33" presetID="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childTnLst>
                          </p:cTn>
                        </p:par>
                        <p:par>
                          <p:cTn id="41" fill="hold">
                            <p:stCondLst>
                              <p:cond delay="1550"/>
                            </p:stCondLst>
                            <p:childTnLst>
                              <p:par>
                                <p:cTn id="42" presetID="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childTnLst>
                          </p:cTn>
                        </p:par>
                        <p:par>
                          <p:cTn id="46" fill="hold">
                            <p:stCondLst>
                              <p:cond delay="2050"/>
                            </p:stCondLst>
                            <p:childTnLst>
                              <p:par>
                                <p:cTn id="47" presetID="31" presetClass="entr" presetSubtype="0"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p:cTn id="49" dur="500" fill="hold"/>
                                        <p:tgtEl>
                                          <p:spTgt spid="18"/>
                                        </p:tgtEl>
                                        <p:attrNameLst>
                                          <p:attrName>ppt_w</p:attrName>
                                        </p:attrNameLst>
                                      </p:cBhvr>
                                      <p:tavLst>
                                        <p:tav tm="0">
                                          <p:val>
                                            <p:fltVal val="0"/>
                                          </p:val>
                                        </p:tav>
                                        <p:tav tm="100000">
                                          <p:val>
                                            <p:strVal val="#ppt_w"/>
                                          </p:val>
                                        </p:tav>
                                      </p:tavLst>
                                    </p:anim>
                                    <p:anim calcmode="lin" valueType="num">
                                      <p:cBhvr>
                                        <p:cTn id="50" dur="500" fill="hold"/>
                                        <p:tgtEl>
                                          <p:spTgt spid="18"/>
                                        </p:tgtEl>
                                        <p:attrNameLst>
                                          <p:attrName>ppt_h</p:attrName>
                                        </p:attrNameLst>
                                      </p:cBhvr>
                                      <p:tavLst>
                                        <p:tav tm="0">
                                          <p:val>
                                            <p:fltVal val="0"/>
                                          </p:val>
                                        </p:tav>
                                        <p:tav tm="100000">
                                          <p:val>
                                            <p:strVal val="#ppt_h"/>
                                          </p:val>
                                        </p:tav>
                                      </p:tavLst>
                                    </p:anim>
                                    <p:anim calcmode="lin" valueType="num">
                                      <p:cBhvr>
                                        <p:cTn id="51" dur="500" fill="hold"/>
                                        <p:tgtEl>
                                          <p:spTgt spid="18"/>
                                        </p:tgtEl>
                                        <p:attrNameLst>
                                          <p:attrName>style.rotation</p:attrName>
                                        </p:attrNameLst>
                                      </p:cBhvr>
                                      <p:tavLst>
                                        <p:tav tm="0">
                                          <p:val>
                                            <p:fltVal val="90"/>
                                          </p:val>
                                        </p:tav>
                                        <p:tav tm="100000">
                                          <p:val>
                                            <p:fltVal val="0"/>
                                          </p:val>
                                        </p:tav>
                                      </p:tavLst>
                                    </p:anim>
                                    <p:animEffect transition="in" filter="fade">
                                      <p:cBhvr>
                                        <p:cTn id="52" dur="500"/>
                                        <p:tgtEl>
                                          <p:spTgt spid="18"/>
                                        </p:tgtEl>
                                      </p:cBhvr>
                                    </p:animEffect>
                                  </p:childTnLst>
                                </p:cTn>
                              </p:par>
                            </p:childTnLst>
                          </p:cTn>
                        </p:par>
                        <p:par>
                          <p:cTn id="53" fill="hold">
                            <p:stCondLst>
                              <p:cond delay="2550"/>
                            </p:stCondLst>
                            <p:childTnLst>
                              <p:par>
                                <p:cTn id="54" presetID="31"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 calcmode="lin" valueType="num">
                                      <p:cBhvr>
                                        <p:cTn id="56" dur="500" fill="hold"/>
                                        <p:tgtEl>
                                          <p:spTgt spid="20"/>
                                        </p:tgtEl>
                                        <p:attrNameLst>
                                          <p:attrName>ppt_w</p:attrName>
                                        </p:attrNameLst>
                                      </p:cBhvr>
                                      <p:tavLst>
                                        <p:tav tm="0">
                                          <p:val>
                                            <p:fltVal val="0"/>
                                          </p:val>
                                        </p:tav>
                                        <p:tav tm="100000">
                                          <p:val>
                                            <p:strVal val="#ppt_w"/>
                                          </p:val>
                                        </p:tav>
                                      </p:tavLst>
                                    </p:anim>
                                    <p:anim calcmode="lin" valueType="num">
                                      <p:cBhvr>
                                        <p:cTn id="57" dur="500" fill="hold"/>
                                        <p:tgtEl>
                                          <p:spTgt spid="20"/>
                                        </p:tgtEl>
                                        <p:attrNameLst>
                                          <p:attrName>ppt_h</p:attrName>
                                        </p:attrNameLst>
                                      </p:cBhvr>
                                      <p:tavLst>
                                        <p:tav tm="0">
                                          <p:val>
                                            <p:fltVal val="0"/>
                                          </p:val>
                                        </p:tav>
                                        <p:tav tm="100000">
                                          <p:val>
                                            <p:strVal val="#ppt_h"/>
                                          </p:val>
                                        </p:tav>
                                      </p:tavLst>
                                    </p:anim>
                                    <p:anim calcmode="lin" valueType="num">
                                      <p:cBhvr>
                                        <p:cTn id="58" dur="500" fill="hold"/>
                                        <p:tgtEl>
                                          <p:spTgt spid="20"/>
                                        </p:tgtEl>
                                        <p:attrNameLst>
                                          <p:attrName>style.rotation</p:attrName>
                                        </p:attrNameLst>
                                      </p:cBhvr>
                                      <p:tavLst>
                                        <p:tav tm="0">
                                          <p:val>
                                            <p:fltVal val="90"/>
                                          </p:val>
                                        </p:tav>
                                        <p:tav tm="100000">
                                          <p:val>
                                            <p:fltVal val="0"/>
                                          </p:val>
                                        </p:tav>
                                      </p:tavLst>
                                    </p:anim>
                                    <p:animEffect transition="in" filter="fade">
                                      <p:cBhvr>
                                        <p:cTn id="59" dur="500"/>
                                        <p:tgtEl>
                                          <p:spTgt spid="20"/>
                                        </p:tgtEl>
                                      </p:cBhvr>
                                    </p:animEffect>
                                  </p:childTnLst>
                                </p:cTn>
                              </p:par>
                            </p:childTnLst>
                          </p:cTn>
                        </p:par>
                        <p:par>
                          <p:cTn id="60" fill="hold">
                            <p:stCondLst>
                              <p:cond delay="3050"/>
                            </p:stCondLst>
                            <p:childTnLst>
                              <p:par>
                                <p:cTn id="61" presetID="31"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p:cTn id="63" dur="500" fill="hold"/>
                                        <p:tgtEl>
                                          <p:spTgt spid="19"/>
                                        </p:tgtEl>
                                        <p:attrNameLst>
                                          <p:attrName>ppt_w</p:attrName>
                                        </p:attrNameLst>
                                      </p:cBhvr>
                                      <p:tavLst>
                                        <p:tav tm="0">
                                          <p:val>
                                            <p:fltVal val="0"/>
                                          </p:val>
                                        </p:tav>
                                        <p:tav tm="100000">
                                          <p:val>
                                            <p:strVal val="#ppt_w"/>
                                          </p:val>
                                        </p:tav>
                                      </p:tavLst>
                                    </p:anim>
                                    <p:anim calcmode="lin" valueType="num">
                                      <p:cBhvr>
                                        <p:cTn id="64" dur="500" fill="hold"/>
                                        <p:tgtEl>
                                          <p:spTgt spid="19"/>
                                        </p:tgtEl>
                                        <p:attrNameLst>
                                          <p:attrName>ppt_h</p:attrName>
                                        </p:attrNameLst>
                                      </p:cBhvr>
                                      <p:tavLst>
                                        <p:tav tm="0">
                                          <p:val>
                                            <p:fltVal val="0"/>
                                          </p:val>
                                        </p:tav>
                                        <p:tav tm="100000">
                                          <p:val>
                                            <p:strVal val="#ppt_h"/>
                                          </p:val>
                                        </p:tav>
                                      </p:tavLst>
                                    </p:anim>
                                    <p:anim calcmode="lin" valueType="num">
                                      <p:cBhvr>
                                        <p:cTn id="65" dur="500" fill="hold"/>
                                        <p:tgtEl>
                                          <p:spTgt spid="19"/>
                                        </p:tgtEl>
                                        <p:attrNameLst>
                                          <p:attrName>style.rotation</p:attrName>
                                        </p:attrNameLst>
                                      </p:cBhvr>
                                      <p:tavLst>
                                        <p:tav tm="0">
                                          <p:val>
                                            <p:fltVal val="90"/>
                                          </p:val>
                                        </p:tav>
                                        <p:tav tm="100000">
                                          <p:val>
                                            <p:fltVal val="0"/>
                                          </p:val>
                                        </p:tav>
                                      </p:tavLst>
                                    </p:anim>
                                    <p:animEffect transition="in" filter="fade">
                                      <p:cBhvr>
                                        <p:cTn id="6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5143500"/>
          </a:xfrm>
          <a:prstGeom prst="rect">
            <a:avLst/>
          </a:prstGeom>
          <a:ln>
            <a:noFill/>
          </a:ln>
        </p:spPr>
      </p:pic>
      <p:sp>
        <p:nvSpPr>
          <p:cNvPr id="7" name="矩形 6"/>
          <p:cNvSpPr/>
          <p:nvPr/>
        </p:nvSpPr>
        <p:spPr>
          <a:xfrm rot="19300278" flipH="1">
            <a:off x="2431146" y="-1751882"/>
            <a:ext cx="9669577" cy="7138586"/>
          </a:xfrm>
          <a:prstGeom prst="rect">
            <a:avLst/>
          </a:prstGeom>
          <a:gradFill>
            <a:gsLst>
              <a:gs pos="0">
                <a:schemeClr val="tx1">
                  <a:alpha val="50000"/>
                </a:schemeClr>
              </a:gs>
              <a:gs pos="100000">
                <a:schemeClr val="tx1">
                  <a:alpha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zh-CN" altLang="en-US" sz="1345">
              <a:solidFill>
                <a:prstClr val="white"/>
              </a:solidFill>
            </a:endParaRPr>
          </a:p>
        </p:txBody>
      </p:sp>
      <p:sp>
        <p:nvSpPr>
          <p:cNvPr id="6" name="矩形 5"/>
          <p:cNvSpPr/>
          <p:nvPr/>
        </p:nvSpPr>
        <p:spPr>
          <a:xfrm rot="3054131">
            <a:off x="1374839" y="1030774"/>
            <a:ext cx="2336997" cy="2336997"/>
          </a:xfrm>
          <a:prstGeom prst="rect">
            <a:avLst/>
          </a:prstGeom>
          <a:noFill/>
          <a:ln w="76200">
            <a:solidFill>
              <a:srgbClr val="C19C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25"/>
            <a:endParaRPr lang="zh-CN" altLang="en-US" sz="1345" dirty="0">
              <a:solidFill>
                <a:prstClr val="white"/>
              </a:solidFill>
            </a:endParaRPr>
          </a:p>
        </p:txBody>
      </p:sp>
      <p:sp>
        <p:nvSpPr>
          <p:cNvPr id="8" name="矩形 7"/>
          <p:cNvSpPr/>
          <p:nvPr/>
        </p:nvSpPr>
        <p:spPr>
          <a:xfrm>
            <a:off x="1979712" y="1635646"/>
            <a:ext cx="6739017" cy="955390"/>
          </a:xfrm>
          <a:prstGeom prst="rect">
            <a:avLst/>
          </a:prstGeom>
          <a:effectLst>
            <a:outerShdw blurRad="63500" sx="102000" sy="102000" algn="ctr" rotWithShape="0">
              <a:prstClr val="black">
                <a:alpha val="40000"/>
              </a:prstClr>
            </a:outerShdw>
          </a:effectLst>
        </p:spPr>
        <p:txBody>
          <a:bodyPr wrap="square">
            <a:spAutoFit/>
          </a:bodyPr>
          <a:lstStyle/>
          <a:p>
            <a:pPr algn="r" defTabSz="243825">
              <a:lnSpc>
                <a:spcPct val="150000"/>
              </a:lnSpc>
            </a:pPr>
            <a:r>
              <a:rPr lang="en-US" altLang="zh-CN" sz="4266" dirty="0">
                <a:solidFill>
                  <a:prstClr val="white"/>
                </a:solidFill>
                <a:effectLst>
                  <a:outerShdw blurRad="38100" dist="38100" dir="2700000" algn="tl">
                    <a:srgbClr val="000000">
                      <a:alpha val="43137"/>
                    </a:srgbClr>
                  </a:outerShdw>
                </a:effectLst>
                <a:latin typeface="Helvetica" panose="020B0604020202030204" pitchFamily="34" charset="0"/>
              </a:rPr>
              <a:t>THANKS FOR </a:t>
            </a:r>
            <a:r>
              <a:rPr lang="en-US" altLang="zh-CN" sz="4266" dirty="0">
                <a:solidFill>
                  <a:srgbClr val="0F85F1"/>
                </a:solidFill>
                <a:effectLst>
                  <a:outerShdw blurRad="38100" dist="38100" dir="2700000" algn="tl">
                    <a:srgbClr val="000000">
                      <a:alpha val="43137"/>
                    </a:srgbClr>
                  </a:outerShdw>
                </a:effectLst>
                <a:latin typeface="Helvetica" panose="020B0604020202030204" pitchFamily="34" charset="0"/>
              </a:rPr>
              <a:t>L</a:t>
            </a:r>
            <a:r>
              <a:rPr lang="en-US" altLang="zh-CN" sz="4266" dirty="0" smtClean="0">
                <a:solidFill>
                  <a:srgbClr val="0F85F1"/>
                </a:solidFill>
                <a:effectLst>
                  <a:outerShdw blurRad="38100" dist="38100" dir="2700000" algn="tl">
                    <a:srgbClr val="000000">
                      <a:alpha val="43137"/>
                    </a:srgbClr>
                  </a:outerShdw>
                </a:effectLst>
                <a:latin typeface="Helvetica" panose="020B0604020202030204" pitchFamily="34" charset="0"/>
              </a:rPr>
              <a:t>ISTENING</a:t>
            </a:r>
            <a:endParaRPr lang="en-US" altLang="zh-CN" sz="4266" dirty="0">
              <a:solidFill>
                <a:prstClr val="white"/>
              </a:solidFill>
              <a:effectLst>
                <a:outerShdw blurRad="38100" dist="38100" dir="2700000" algn="tl">
                  <a:srgbClr val="000000">
                    <a:alpha val="43137"/>
                  </a:srgbClr>
                </a:outerShdw>
              </a:effectLst>
              <a:latin typeface="Helvetica" panose="020B0604020202030204" pitchFamily="34" charset="0"/>
            </a:endParaRPr>
          </a:p>
        </p:txBody>
      </p:sp>
      <p:cxnSp>
        <p:nvCxnSpPr>
          <p:cNvPr id="9" name="直接连接符 3"/>
          <p:cNvCxnSpPr/>
          <p:nvPr/>
        </p:nvCxnSpPr>
        <p:spPr>
          <a:xfrm>
            <a:off x="1979714" y="2629696"/>
            <a:ext cx="6739015" cy="0"/>
          </a:xfrm>
          <a:prstGeom prst="line">
            <a:avLst/>
          </a:prstGeom>
          <a:ln w="19050">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5151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014506" y="1898083"/>
            <a:ext cx="5114987" cy="1347333"/>
          </a:xfrm>
          <a:prstGeom prst="rect">
            <a:avLst/>
          </a:prstGeom>
        </p:spPr>
      </p:pic>
      <p:pic>
        <p:nvPicPr>
          <p:cNvPr id="6" name="圖片 5"/>
          <p:cNvPicPr>
            <a:picLocks noChangeAspect="1"/>
          </p:cNvPicPr>
          <p:nvPr/>
        </p:nvPicPr>
        <p:blipFill>
          <a:blip r:embed="rId3"/>
          <a:stretch>
            <a:fillRect/>
          </a:stretch>
        </p:blipFill>
        <p:spPr>
          <a:xfrm>
            <a:off x="0" y="0"/>
            <a:ext cx="9144000" cy="5143500"/>
          </a:xfrm>
          <a:prstGeom prst="rect">
            <a:avLst/>
          </a:prstGeom>
        </p:spPr>
      </p:pic>
      <p:sp>
        <p:nvSpPr>
          <p:cNvPr id="8" name="Title 1"/>
          <p:cNvSpPr txBox="1">
            <a:spLocks/>
          </p:cNvSpPr>
          <p:nvPr/>
        </p:nvSpPr>
        <p:spPr>
          <a:xfrm>
            <a:off x="35496" y="39836"/>
            <a:ext cx="7920880" cy="1518942"/>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t/>
            </a:r>
            <a:br>
              <a:rPr kumimoji="0" lang="en-US" altLang="zh-TW" sz="5400" b="1" i="0" u="none" strike="noStrike" kern="1200" cap="none" spc="0" normalizeH="0" baseline="0" noProof="0" dirty="0" smtClean="0">
                <a:ln>
                  <a:noFill/>
                </a:ln>
                <a:solidFill>
                  <a:sysClr val="windowText" lastClr="000000"/>
                </a:solidFill>
                <a:effectLst/>
                <a:uLnTx/>
                <a:uFillTx/>
                <a:latin typeface="Calibri Light" panose="020F0302020204030204"/>
                <a:ea typeface="新細明體" panose="02020500000000000000" pitchFamily="18" charset="-120"/>
                <a:cs typeface="+mj-cs"/>
              </a:rPr>
            </a:br>
            <a:endParaRPr kumimoji="0" lang="zh-TW" altLang="en-US" sz="5400" b="1" i="0" u="none" strike="noStrike" kern="1200" cap="none" spc="0" normalizeH="0" baseline="0" noProof="0" dirty="0">
              <a:ln>
                <a:noFill/>
              </a:ln>
              <a:solidFill>
                <a:sysClr val="windowText" lastClr="000000"/>
              </a:solidFill>
              <a:effectLst/>
              <a:uLnTx/>
              <a:uFillTx/>
              <a:latin typeface="Calibri Light" panose="020F0302020204030204"/>
              <a:ea typeface="新細明體" panose="02020500000000000000" pitchFamily="18" charset="-120"/>
              <a:cs typeface="+mj-cs"/>
            </a:endParaRPr>
          </a:p>
        </p:txBody>
      </p:sp>
      <p:sp>
        <p:nvSpPr>
          <p:cNvPr id="9" name="Rectangle 7"/>
          <p:cNvSpPr/>
          <p:nvPr/>
        </p:nvSpPr>
        <p:spPr>
          <a:xfrm>
            <a:off x="-6816" y="1851670"/>
            <a:ext cx="4578816" cy="1368151"/>
          </a:xfrm>
          <a:prstGeom prst="rect">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lowchart: Delay 6"/>
          <p:cNvSpPr/>
          <p:nvPr/>
        </p:nvSpPr>
        <p:spPr>
          <a:xfrm>
            <a:off x="4572000" y="1851670"/>
            <a:ext cx="1368152" cy="1368152"/>
          </a:xfrm>
          <a:prstGeom prst="flowChartDelay">
            <a:avLst/>
          </a:prstGeom>
          <a:solidFill>
            <a:schemeClr val="bg2">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8"/>
          <p:cNvSpPr/>
          <p:nvPr/>
        </p:nvSpPr>
        <p:spPr>
          <a:xfrm>
            <a:off x="4716016" y="1995686"/>
            <a:ext cx="1067547" cy="1077211"/>
          </a:xfrm>
          <a:prstGeom prst="ellipse">
            <a:avLst/>
          </a:prstGeom>
          <a:solidFill>
            <a:schemeClr val="accent3">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xmlns="" id="{715B23ED-370E-4FD5-B7A2-5FCAB6BEA01E}"/>
              </a:ext>
            </a:extLst>
          </p:cNvPr>
          <p:cNvSpPr/>
          <p:nvPr/>
        </p:nvSpPr>
        <p:spPr>
          <a:xfrm>
            <a:off x="4932040" y="2283718"/>
            <a:ext cx="622512" cy="4630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7" name="矩形 6"/>
          <p:cNvSpPr/>
          <p:nvPr/>
        </p:nvSpPr>
        <p:spPr>
          <a:xfrm>
            <a:off x="85994" y="2252823"/>
            <a:ext cx="4655995" cy="523220"/>
          </a:xfrm>
          <a:prstGeom prst="rect">
            <a:avLst/>
          </a:prstGeom>
        </p:spPr>
        <p:txBody>
          <a:bodyPr wrap="square">
            <a:spAutoFit/>
          </a:bodyPr>
          <a:lstStyle/>
          <a:p>
            <a:pPr algn="r"/>
            <a:r>
              <a:rPr lang="zh-TW" altLang="en-US" sz="2800" dirty="0">
                <a:solidFill>
                  <a:schemeClr val="bg2">
                    <a:lumMod val="25000"/>
                  </a:schemeClr>
                </a:solidFill>
                <a:effectLst>
                  <a:outerShdw blurRad="38100" dist="38100" dir="2700000" algn="tl">
                    <a:srgbClr val="000000">
                      <a:alpha val="43137"/>
                    </a:srgbClr>
                  </a:outerShdw>
                </a:effectLst>
                <a:latin typeface="Microsoft YaHei UI" panose="020B0503020204020204" pitchFamily="34" charset="-122"/>
                <a:ea typeface="Microsoft YaHei UI" panose="020B0503020204020204" pitchFamily="34" charset="-122"/>
                <a:cs typeface="Arial Unicode MS" panose="020B0604020202020204" pitchFamily="34" charset="-120"/>
              </a:rPr>
              <a:t>阿拉摩電影院介紹</a:t>
            </a:r>
          </a:p>
        </p:txBody>
      </p:sp>
    </p:spTree>
    <p:extLst>
      <p:ext uri="{BB962C8B-B14F-4D97-AF65-F5344CB8AC3E}">
        <p14:creationId xmlns:p14="http://schemas.microsoft.com/office/powerpoint/2010/main" val="2408104136"/>
      </p:ext>
    </p:extLst>
  </p:cSld>
  <p:clrMapOvr>
    <a:masterClrMapping/>
  </p:clrMapOvr>
  <mc:AlternateContent xmlns:mc="http://schemas.openxmlformats.org/markup-compatibility/2006" xmlns:p14="http://schemas.microsoft.com/office/powerpoint/2010/main">
    <mc:Choice Requires="p14">
      <p:transition p14:dur="25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3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250" fill="hold"/>
                                        <p:tgtEl>
                                          <p:spTgt spid="7"/>
                                        </p:tgtEl>
                                        <p:attrNameLst>
                                          <p:attrName>ppt_w</p:attrName>
                                        </p:attrNameLst>
                                      </p:cBhvr>
                                      <p:tavLst>
                                        <p:tav tm="0">
                                          <p:val>
                                            <p:fltVal val="0"/>
                                          </p:val>
                                        </p:tav>
                                        <p:tav tm="100000">
                                          <p:val>
                                            <p:strVal val="#ppt_w"/>
                                          </p:val>
                                        </p:tav>
                                      </p:tavLst>
                                    </p:anim>
                                    <p:anim calcmode="lin" valueType="num">
                                      <p:cBhvr>
                                        <p:cTn id="12" dur="250" fill="hold"/>
                                        <p:tgtEl>
                                          <p:spTgt spid="7"/>
                                        </p:tgtEl>
                                        <p:attrNameLst>
                                          <p:attrName>ppt_h</p:attrName>
                                        </p:attrNameLst>
                                      </p:cBhvr>
                                      <p:tavLst>
                                        <p:tav tm="0">
                                          <p:val>
                                            <p:fltVal val="0"/>
                                          </p:val>
                                        </p:tav>
                                        <p:tav tm="100000">
                                          <p:val>
                                            <p:strVal val="#ppt_h"/>
                                          </p:val>
                                        </p:tav>
                                      </p:tavLst>
                                    </p:anim>
                                    <p:anim calcmode="lin" valueType="num">
                                      <p:cBhvr>
                                        <p:cTn id="13" dur="250" fill="hold"/>
                                        <p:tgtEl>
                                          <p:spTgt spid="7"/>
                                        </p:tgtEl>
                                        <p:attrNameLst>
                                          <p:attrName>style.rotation</p:attrName>
                                        </p:attrNameLst>
                                      </p:cBhvr>
                                      <p:tavLst>
                                        <p:tav tm="0">
                                          <p:val>
                                            <p:fltVal val="90"/>
                                          </p:val>
                                        </p:tav>
                                        <p:tav tm="100000">
                                          <p:val>
                                            <p:fltVal val="0"/>
                                          </p:val>
                                        </p:tav>
                                      </p:tavLst>
                                    </p:anim>
                                    <p:animEffect transition="in" filter="fade">
                                      <p:cBhvr>
                                        <p:cTn id="14" dur="25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250" fill="hold"/>
                                        <p:tgtEl>
                                          <p:spTgt spid="10"/>
                                        </p:tgtEl>
                                        <p:attrNameLst>
                                          <p:attrName>ppt_w</p:attrName>
                                        </p:attrNameLst>
                                      </p:cBhvr>
                                      <p:tavLst>
                                        <p:tav tm="0">
                                          <p:val>
                                            <p:fltVal val="0"/>
                                          </p:val>
                                        </p:tav>
                                        <p:tav tm="100000">
                                          <p:val>
                                            <p:strVal val="#ppt_w"/>
                                          </p:val>
                                        </p:tav>
                                      </p:tavLst>
                                    </p:anim>
                                    <p:anim calcmode="lin" valueType="num">
                                      <p:cBhvr>
                                        <p:cTn id="18" dur="250" fill="hold"/>
                                        <p:tgtEl>
                                          <p:spTgt spid="10"/>
                                        </p:tgtEl>
                                        <p:attrNameLst>
                                          <p:attrName>ppt_h</p:attrName>
                                        </p:attrNameLst>
                                      </p:cBhvr>
                                      <p:tavLst>
                                        <p:tav tm="0">
                                          <p:val>
                                            <p:fltVal val="0"/>
                                          </p:val>
                                        </p:tav>
                                        <p:tav tm="100000">
                                          <p:val>
                                            <p:strVal val="#ppt_h"/>
                                          </p:val>
                                        </p:tav>
                                      </p:tavLst>
                                    </p:anim>
                                    <p:anim calcmode="lin" valueType="num">
                                      <p:cBhvr>
                                        <p:cTn id="19" dur="250" fill="hold"/>
                                        <p:tgtEl>
                                          <p:spTgt spid="10"/>
                                        </p:tgtEl>
                                        <p:attrNameLst>
                                          <p:attrName>style.rotation</p:attrName>
                                        </p:attrNameLst>
                                      </p:cBhvr>
                                      <p:tavLst>
                                        <p:tav tm="0">
                                          <p:val>
                                            <p:fltVal val="90"/>
                                          </p:val>
                                        </p:tav>
                                        <p:tav tm="100000">
                                          <p:val>
                                            <p:fltVal val="0"/>
                                          </p:val>
                                        </p:tav>
                                      </p:tavLst>
                                    </p:anim>
                                    <p:animEffect transition="in" filter="fade">
                                      <p:cBhvr>
                                        <p:cTn id="20" dur="250"/>
                                        <p:tgtEl>
                                          <p:spTgt spid="10"/>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250" fill="hold"/>
                                        <p:tgtEl>
                                          <p:spTgt spid="9"/>
                                        </p:tgtEl>
                                        <p:attrNameLst>
                                          <p:attrName>ppt_w</p:attrName>
                                        </p:attrNameLst>
                                      </p:cBhvr>
                                      <p:tavLst>
                                        <p:tav tm="0">
                                          <p:val>
                                            <p:fltVal val="0"/>
                                          </p:val>
                                        </p:tav>
                                        <p:tav tm="100000">
                                          <p:val>
                                            <p:strVal val="#ppt_w"/>
                                          </p:val>
                                        </p:tav>
                                      </p:tavLst>
                                    </p:anim>
                                    <p:anim calcmode="lin" valueType="num">
                                      <p:cBhvr>
                                        <p:cTn id="24" dur="250" fill="hold"/>
                                        <p:tgtEl>
                                          <p:spTgt spid="9"/>
                                        </p:tgtEl>
                                        <p:attrNameLst>
                                          <p:attrName>ppt_h</p:attrName>
                                        </p:attrNameLst>
                                      </p:cBhvr>
                                      <p:tavLst>
                                        <p:tav tm="0">
                                          <p:val>
                                            <p:fltVal val="0"/>
                                          </p:val>
                                        </p:tav>
                                        <p:tav tm="100000">
                                          <p:val>
                                            <p:strVal val="#ppt_h"/>
                                          </p:val>
                                        </p:tav>
                                      </p:tavLst>
                                    </p:anim>
                                    <p:anim calcmode="lin" valueType="num">
                                      <p:cBhvr>
                                        <p:cTn id="25" dur="250" fill="hold"/>
                                        <p:tgtEl>
                                          <p:spTgt spid="9"/>
                                        </p:tgtEl>
                                        <p:attrNameLst>
                                          <p:attrName>style.rotation</p:attrName>
                                        </p:attrNameLst>
                                      </p:cBhvr>
                                      <p:tavLst>
                                        <p:tav tm="0">
                                          <p:val>
                                            <p:fltVal val="90"/>
                                          </p:val>
                                        </p:tav>
                                        <p:tav tm="100000">
                                          <p:val>
                                            <p:fltVal val="0"/>
                                          </p:val>
                                        </p:tav>
                                      </p:tavLst>
                                    </p:anim>
                                    <p:animEffect transition="in" filter="fade">
                                      <p:cBhvr>
                                        <p:cTn id="26" dur="250"/>
                                        <p:tgtEl>
                                          <p:spTgt spid="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250" fill="hold"/>
                                        <p:tgtEl>
                                          <p:spTgt spid="14"/>
                                        </p:tgtEl>
                                        <p:attrNameLst>
                                          <p:attrName>ppt_w</p:attrName>
                                        </p:attrNameLst>
                                      </p:cBhvr>
                                      <p:tavLst>
                                        <p:tav tm="0">
                                          <p:val>
                                            <p:fltVal val="0"/>
                                          </p:val>
                                        </p:tav>
                                        <p:tav tm="100000">
                                          <p:val>
                                            <p:strVal val="#ppt_w"/>
                                          </p:val>
                                        </p:tav>
                                      </p:tavLst>
                                    </p:anim>
                                    <p:anim calcmode="lin" valueType="num">
                                      <p:cBhvr>
                                        <p:cTn id="30" dur="250" fill="hold"/>
                                        <p:tgtEl>
                                          <p:spTgt spid="14"/>
                                        </p:tgtEl>
                                        <p:attrNameLst>
                                          <p:attrName>ppt_h</p:attrName>
                                        </p:attrNameLst>
                                      </p:cBhvr>
                                      <p:tavLst>
                                        <p:tav tm="0">
                                          <p:val>
                                            <p:fltVal val="0"/>
                                          </p:val>
                                        </p:tav>
                                        <p:tav tm="100000">
                                          <p:val>
                                            <p:strVal val="#ppt_h"/>
                                          </p:val>
                                        </p:tav>
                                      </p:tavLst>
                                    </p:anim>
                                    <p:anim calcmode="lin" valueType="num">
                                      <p:cBhvr>
                                        <p:cTn id="31" dur="250" fill="hold"/>
                                        <p:tgtEl>
                                          <p:spTgt spid="14"/>
                                        </p:tgtEl>
                                        <p:attrNameLst>
                                          <p:attrName>style.rotation</p:attrName>
                                        </p:attrNameLst>
                                      </p:cBhvr>
                                      <p:tavLst>
                                        <p:tav tm="0">
                                          <p:val>
                                            <p:fltVal val="90"/>
                                          </p:val>
                                        </p:tav>
                                        <p:tav tm="100000">
                                          <p:val>
                                            <p:fltVal val="0"/>
                                          </p:val>
                                        </p:tav>
                                      </p:tavLst>
                                    </p:anim>
                                    <p:animEffect transition="in" filter="fade">
                                      <p:cBhvr>
                                        <p:cTn id="3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4"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p:cNvPicPr>
            <a:picLocks noChangeAspect="1"/>
          </p:cNvPicPr>
          <p:nvPr/>
        </p:nvPicPr>
        <p:blipFill>
          <a:blip r:embed="rId3">
            <a:lum bright="70000" contrast="-70000"/>
          </a:blip>
          <a:stretch>
            <a:fillRect/>
          </a:stretch>
        </p:blipFill>
        <p:spPr>
          <a:xfrm>
            <a:off x="12891" y="44247"/>
            <a:ext cx="9144000" cy="5143500"/>
          </a:xfrm>
          <a:prstGeom prst="rect">
            <a:avLst/>
          </a:prstGeom>
        </p:spPr>
      </p:pic>
      <p:sp>
        <p:nvSpPr>
          <p:cNvPr id="2" name="MH_Entry_1">
            <a:hlinkClick r:id="rId4" action="ppaction://hlinksldjump"/>
          </p:cNvPr>
          <p:cNvSpPr>
            <a:spLocks noChangeArrowheads="1"/>
          </p:cNvSpPr>
          <p:nvPr>
            <p:custDataLst>
              <p:tags r:id="rId1"/>
            </p:custDataLst>
          </p:nvPr>
        </p:nvSpPr>
        <p:spPr bwMode="auto">
          <a:xfrm>
            <a:off x="173610" y="64417"/>
            <a:ext cx="7179571" cy="698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040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latinLnBrk="0">
              <a:lnSpc>
                <a:spcPct val="130000"/>
              </a:lnSpc>
              <a:spcBef>
                <a:spcPct val="0"/>
              </a:spcBef>
              <a:buNone/>
            </a:pPr>
            <a:r>
              <a:rPr lang="en-US" altLang="zh-TW" sz="2400" b="1" dirty="0">
                <a:latin typeface="+mj-lt"/>
                <a:ea typeface="微软雅黑" panose="020B0503020204020204" pitchFamily="34" charset="-122"/>
              </a:rPr>
              <a:t>Alamo </a:t>
            </a:r>
            <a:r>
              <a:rPr lang="en-US" altLang="zh-TW" sz="2400" b="1" dirty="0" err="1" smtClean="0">
                <a:latin typeface="+mj-lt"/>
                <a:ea typeface="微软雅黑" panose="020B0503020204020204" pitchFamily="34" charset="-122"/>
              </a:rPr>
              <a:t>Drafthouse</a:t>
            </a:r>
            <a:r>
              <a:rPr lang="en-US" altLang="zh-TW" sz="2400" b="1" dirty="0">
                <a:latin typeface="+mj-lt"/>
                <a:ea typeface="微软雅黑" panose="020B0503020204020204" pitchFamily="34" charset="-122"/>
              </a:rPr>
              <a:t> Theater</a:t>
            </a:r>
            <a:endParaRPr lang="en-US" altLang="zh-TW" sz="1600" b="1" dirty="0">
              <a:latin typeface="+mj-lt"/>
              <a:ea typeface="微软雅黑" panose="020B0503020204020204" pitchFamily="34" charset="-122"/>
            </a:endParaRPr>
          </a:p>
        </p:txBody>
      </p:sp>
      <p:pic>
        <p:nvPicPr>
          <p:cNvPr id="27" name="圖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2" y="968266"/>
            <a:ext cx="5430244" cy="3259668"/>
          </a:xfrm>
          <a:prstGeom prst="rect">
            <a:avLst/>
          </a:prstGeom>
        </p:spPr>
      </p:pic>
      <p:sp>
        <p:nvSpPr>
          <p:cNvPr id="5" name="Freeform 4"/>
          <p:cNvSpPr/>
          <p:nvPr/>
        </p:nvSpPr>
        <p:spPr>
          <a:xfrm rot="16200000">
            <a:off x="5313616" y="748743"/>
            <a:ext cx="3581252" cy="3723789"/>
          </a:xfrm>
          <a:custGeom>
            <a:avLst/>
            <a:gdLst>
              <a:gd name="connsiteX0" fmla="*/ 4376057 w 4376057"/>
              <a:gd name="connsiteY0" fmla="*/ 0 h 4550229"/>
              <a:gd name="connsiteX1" fmla="*/ 4376057 w 4376057"/>
              <a:gd name="connsiteY1" fmla="*/ 4550229 h 4550229"/>
              <a:gd name="connsiteX2" fmla="*/ 3783865 w 4376057"/>
              <a:gd name="connsiteY2" fmla="*/ 4550229 h 4550229"/>
              <a:gd name="connsiteX3" fmla="*/ 3610581 w 4376057"/>
              <a:gd name="connsiteY3" fmla="*/ 4353429 h 4550229"/>
              <a:gd name="connsiteX4" fmla="*/ 3437297 w 4376057"/>
              <a:gd name="connsiteY4" fmla="*/ 4550229 h 4550229"/>
              <a:gd name="connsiteX5" fmla="*/ 0 w 4376057"/>
              <a:gd name="connsiteY5" fmla="*/ 4550229 h 4550229"/>
              <a:gd name="connsiteX6" fmla="*/ 0 w 4376057"/>
              <a:gd name="connsiteY6" fmla="*/ 0 h 4550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6057" h="4550229">
                <a:moveTo>
                  <a:pt x="4376057" y="0"/>
                </a:moveTo>
                <a:lnTo>
                  <a:pt x="4376057" y="4550229"/>
                </a:lnTo>
                <a:lnTo>
                  <a:pt x="3783865" y="4550229"/>
                </a:lnTo>
                <a:lnTo>
                  <a:pt x="3610581" y="4353429"/>
                </a:lnTo>
                <a:lnTo>
                  <a:pt x="3437297" y="4550229"/>
                </a:lnTo>
                <a:lnTo>
                  <a:pt x="0" y="4550229"/>
                </a:lnTo>
                <a:lnTo>
                  <a:pt x="0" y="0"/>
                </a:lnTo>
                <a:close/>
              </a:path>
            </a:pathLst>
          </a:cu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0">
              <a:defRPr/>
            </a:pPr>
            <a:endParaRPr lang="en-US" sz="1350">
              <a:solidFill>
                <a:prstClr val="white"/>
              </a:solidFill>
              <a:latin typeface="Calibri" panose="020F0502020204030204"/>
            </a:endParaRPr>
          </a:p>
        </p:txBody>
      </p:sp>
      <p:sp>
        <p:nvSpPr>
          <p:cNvPr id="15" name="TextBox 15"/>
          <p:cNvSpPr txBox="1"/>
          <p:nvPr/>
        </p:nvSpPr>
        <p:spPr>
          <a:xfrm>
            <a:off x="5652120" y="968266"/>
            <a:ext cx="2951302" cy="2908489"/>
          </a:xfrm>
          <a:prstGeom prst="rect">
            <a:avLst/>
          </a:prstGeom>
          <a:noFill/>
        </p:spPr>
        <p:txBody>
          <a:bodyPr wrap="square" rtlCol="0">
            <a:spAutoFit/>
          </a:bodyPr>
          <a:lstStyle/>
          <a:p>
            <a:pPr algn="r" latinLnBrk="0">
              <a:defRPr/>
            </a:pPr>
            <a:endParaRPr lang="en-US" altLang="zh-TW" sz="2100" dirty="0">
              <a:solidFill>
                <a:srgbClr val="1CAAEC"/>
              </a:solidFill>
              <a:ea typeface="Nexa Bold" charset="0"/>
              <a:cs typeface="Nexa Bold" charset="0"/>
            </a:endParaRPr>
          </a:p>
          <a:p>
            <a:pPr algn="r" latinLnBrk="0">
              <a:defRPr/>
            </a:pPr>
            <a:r>
              <a:rPr lang="en-US" altLang="zh-TW" sz="2100" dirty="0">
                <a:ea typeface="Nexa Bold" charset="0"/>
                <a:cs typeface="Nexa Bold" charset="0"/>
              </a:rPr>
              <a:t>“The </a:t>
            </a:r>
            <a:r>
              <a:rPr lang="en-US" altLang="zh-TW" sz="2100" dirty="0">
                <a:solidFill>
                  <a:schemeClr val="bg1"/>
                </a:solidFill>
                <a:ea typeface="Nexa Bold" charset="0"/>
                <a:cs typeface="Nexa Bold" charset="0"/>
              </a:rPr>
              <a:t>Alamo </a:t>
            </a:r>
            <a:r>
              <a:rPr lang="en-US" altLang="zh-TW" sz="2100" dirty="0" err="1">
                <a:solidFill>
                  <a:schemeClr val="bg1"/>
                </a:solidFill>
                <a:ea typeface="Nexa Bold" charset="0"/>
                <a:cs typeface="Nexa Bold" charset="0"/>
              </a:rPr>
              <a:t>Drafthouse</a:t>
            </a:r>
            <a:r>
              <a:rPr lang="en-US" altLang="zh-TW" sz="2100" dirty="0">
                <a:solidFill>
                  <a:schemeClr val="bg1"/>
                </a:solidFill>
                <a:ea typeface="Nexa Bold" charset="0"/>
                <a:cs typeface="Nexa Bold" charset="0"/>
              </a:rPr>
              <a:t> Theater</a:t>
            </a:r>
            <a:r>
              <a:rPr lang="en-US" altLang="zh-TW" sz="2100" dirty="0">
                <a:solidFill>
                  <a:srgbClr val="1CAAEC"/>
                </a:solidFill>
                <a:ea typeface="Nexa Bold" charset="0"/>
                <a:cs typeface="Nexa Bold" charset="0"/>
              </a:rPr>
              <a:t> </a:t>
            </a:r>
            <a:r>
              <a:rPr lang="en-US" altLang="zh-TW" sz="2100" dirty="0">
                <a:ea typeface="Nexa Bold" charset="0"/>
                <a:cs typeface="Nexa Bold" charset="0"/>
              </a:rPr>
              <a:t>is good food, good beer and good film, all at the same place</a:t>
            </a:r>
            <a:r>
              <a:rPr lang="en-US" altLang="zh-TW" sz="2100" dirty="0" smtClean="0">
                <a:ea typeface="Nexa Bold" charset="0"/>
                <a:cs typeface="Nexa Bold" charset="0"/>
              </a:rPr>
              <a:t>!”</a:t>
            </a:r>
          </a:p>
          <a:p>
            <a:pPr algn="r" latinLnBrk="0">
              <a:defRPr/>
            </a:pPr>
            <a:endParaRPr lang="en-US" altLang="zh-TW" sz="2100" dirty="0" smtClean="0">
              <a:solidFill>
                <a:srgbClr val="1CAAEC"/>
              </a:solidFill>
              <a:ea typeface="Nexa Bold" charset="0"/>
              <a:cs typeface="Nexa Bold" charset="0"/>
            </a:endParaRPr>
          </a:p>
          <a:p>
            <a:pPr algn="r" latinLnBrk="0">
              <a:defRPr/>
            </a:pPr>
            <a:r>
              <a:rPr lang="en-US" altLang="zh-TW" dirty="0" smtClean="0">
                <a:solidFill>
                  <a:schemeClr val="bg1"/>
                </a:solidFill>
                <a:ea typeface="Nexa Bold" charset="0"/>
                <a:cs typeface="Nexa Bold" charset="0"/>
              </a:rPr>
              <a:t>Alamo </a:t>
            </a:r>
            <a:r>
              <a:rPr lang="en-US" altLang="zh-TW" dirty="0" err="1" smtClean="0">
                <a:solidFill>
                  <a:schemeClr val="bg1"/>
                </a:solidFill>
                <a:ea typeface="Nexa Bold" charset="0"/>
                <a:cs typeface="Nexa Bold" charset="0"/>
              </a:rPr>
              <a:t>Drafthouse</a:t>
            </a:r>
            <a:endParaRPr lang="en-US" altLang="zh-TW" dirty="0" smtClean="0">
              <a:solidFill>
                <a:schemeClr val="bg1"/>
              </a:solidFill>
              <a:ea typeface="Nexa Bold" charset="0"/>
              <a:cs typeface="Nexa Bold" charset="0"/>
            </a:endParaRPr>
          </a:p>
          <a:p>
            <a:pPr algn="r" latinLnBrk="0">
              <a:defRPr/>
            </a:pPr>
            <a:r>
              <a:rPr lang="en-US" altLang="zh-TW" dirty="0" smtClean="0">
                <a:ea typeface="Nexa Bold" charset="0"/>
                <a:cs typeface="Nexa Bold" charset="0"/>
              </a:rPr>
              <a:t>, 1997</a:t>
            </a:r>
            <a:endParaRPr lang="en-US" altLang="zh-TW" dirty="0">
              <a:ea typeface="Nexa Bold" charset="0"/>
              <a:cs typeface="Nexa Bold" charset="0"/>
            </a:endParaRPr>
          </a:p>
        </p:txBody>
      </p:sp>
      <p:cxnSp>
        <p:nvCxnSpPr>
          <p:cNvPr id="23" name="直線接點 22"/>
          <p:cNvCxnSpPr/>
          <p:nvPr/>
        </p:nvCxnSpPr>
        <p:spPr>
          <a:xfrm>
            <a:off x="6012160" y="3147814"/>
            <a:ext cx="2520280"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
        <p:nvSpPr>
          <p:cNvPr id="29" name="矩形 28">
            <a:extLst>
              <a:ext uri="{FF2B5EF4-FFF2-40B4-BE49-F238E27FC236}">
                <a16:creationId xmlns:a16="http://schemas.microsoft.com/office/drawing/2014/main" xmlns="" id="{7964F19B-C3A6-4D67-BD1B-CB0939EECE43}"/>
              </a:ext>
            </a:extLst>
          </p:cNvPr>
          <p:cNvSpPr/>
          <p:nvPr/>
        </p:nvSpPr>
        <p:spPr>
          <a:xfrm>
            <a:off x="0" y="61963"/>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8733359" y="4902040"/>
            <a:ext cx="245580" cy="215444"/>
          </a:xfrm>
          <a:prstGeom prst="rect">
            <a:avLst/>
          </a:prstGeom>
        </p:spPr>
        <p:txBody>
          <a:bodyPr wrap="none">
            <a:spAutoFit/>
          </a:bodyPr>
          <a:lstStyle/>
          <a:p>
            <a:pPr lvl="0" algn="r" defTabSz="876377" latinLnBrk="0">
              <a:defRPr/>
            </a:pPr>
            <a:r>
              <a:rPr lang="en-US" altLang="zh-TW" sz="800" dirty="0" smtClean="0">
                <a:latin typeface="Microsoft YaHei UI" panose="020B0503020204020204" pitchFamily="34" charset="-122"/>
                <a:ea typeface="Microsoft YaHei UI" panose="020B0503020204020204" pitchFamily="34" charset="-122"/>
              </a:rPr>
              <a:t>5</a:t>
            </a:r>
            <a:endParaRPr lang="zh-TW" altLang="en-US" sz="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34331760"/>
      </p:ext>
    </p:extLst>
  </p:cSld>
  <p:clrMapOvr>
    <a:masterClrMapping/>
  </p:clrMapOvr>
  <mc:AlternateContent xmlns:mc="http://schemas.openxmlformats.org/markup-compatibility/2006" xmlns:p14="http://schemas.microsoft.com/office/powerpoint/2010/main">
    <mc:Choice Requires="p14">
      <p:transition p14:dur="25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750" fill="hold"/>
                                        <p:tgtEl>
                                          <p:spTgt spid="5"/>
                                        </p:tgtEl>
                                        <p:attrNameLst>
                                          <p:attrName>ppt_w</p:attrName>
                                        </p:attrNameLst>
                                      </p:cBhvr>
                                      <p:tavLst>
                                        <p:tav tm="0">
                                          <p:val>
                                            <p:strVal val="#ppt_w*0.70"/>
                                          </p:val>
                                        </p:tav>
                                        <p:tav tm="100000">
                                          <p:val>
                                            <p:strVal val="#ppt_w"/>
                                          </p:val>
                                        </p:tav>
                                      </p:tavLst>
                                    </p:anim>
                                    <p:anim calcmode="lin" valueType="num">
                                      <p:cBhvr>
                                        <p:cTn id="8" dur="750" fill="hold"/>
                                        <p:tgtEl>
                                          <p:spTgt spid="5"/>
                                        </p:tgtEl>
                                        <p:attrNameLst>
                                          <p:attrName>ppt_h</p:attrName>
                                        </p:attrNameLst>
                                      </p:cBhvr>
                                      <p:tavLst>
                                        <p:tav tm="0">
                                          <p:val>
                                            <p:strVal val="#ppt_h"/>
                                          </p:val>
                                        </p:tav>
                                        <p:tav tm="100000">
                                          <p:val>
                                            <p:strVal val="#ppt_h"/>
                                          </p:val>
                                        </p:tav>
                                      </p:tavLst>
                                    </p:anim>
                                    <p:animEffect transition="in" filter="fade">
                                      <p:cBhvr>
                                        <p:cTn id="9" dur="750"/>
                                        <p:tgtEl>
                                          <p:spTgt spid="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750" fill="hold"/>
                                        <p:tgtEl>
                                          <p:spTgt spid="15"/>
                                        </p:tgtEl>
                                        <p:attrNameLst>
                                          <p:attrName>ppt_w</p:attrName>
                                        </p:attrNameLst>
                                      </p:cBhvr>
                                      <p:tavLst>
                                        <p:tav tm="0">
                                          <p:val>
                                            <p:strVal val="#ppt_w*0.70"/>
                                          </p:val>
                                        </p:tav>
                                        <p:tav tm="100000">
                                          <p:val>
                                            <p:strVal val="#ppt_w"/>
                                          </p:val>
                                        </p:tav>
                                      </p:tavLst>
                                    </p:anim>
                                    <p:anim calcmode="lin" valueType="num">
                                      <p:cBhvr>
                                        <p:cTn id="13" dur="750" fill="hold"/>
                                        <p:tgtEl>
                                          <p:spTgt spid="15"/>
                                        </p:tgtEl>
                                        <p:attrNameLst>
                                          <p:attrName>ppt_h</p:attrName>
                                        </p:attrNameLst>
                                      </p:cBhvr>
                                      <p:tavLst>
                                        <p:tav tm="0">
                                          <p:val>
                                            <p:strVal val="#ppt_h"/>
                                          </p:val>
                                        </p:tav>
                                        <p:tav tm="100000">
                                          <p:val>
                                            <p:strVal val="#ppt_h"/>
                                          </p:val>
                                        </p:tav>
                                      </p:tavLst>
                                    </p:anim>
                                    <p:animEffect transition="in" filter="fade">
                                      <p:cBhvr>
                                        <p:cTn id="14" dur="750"/>
                                        <p:tgtEl>
                                          <p:spTgt spid="15"/>
                                        </p:tgtEl>
                                      </p:cBhvr>
                                    </p:animEffect>
                                  </p:childTnLst>
                                </p:cTn>
                              </p:par>
                            </p:childTnLst>
                          </p:cTn>
                        </p:par>
                        <p:par>
                          <p:cTn id="15" fill="hold">
                            <p:stCondLst>
                              <p:cond delay="750"/>
                            </p:stCondLst>
                            <p:childTnLst>
                              <p:par>
                                <p:cTn id="16" presetID="2" presetClass="entr" presetSubtype="4"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圖片 30"/>
          <p:cNvPicPr>
            <a:picLocks noChangeAspect="1"/>
          </p:cNvPicPr>
          <p:nvPr/>
        </p:nvPicPr>
        <p:blipFill>
          <a:blip r:embed="rId2">
            <a:lum bright="70000" contrast="-70000"/>
          </a:blip>
          <a:stretch>
            <a:fillRect/>
          </a:stretch>
        </p:blipFill>
        <p:spPr>
          <a:xfrm>
            <a:off x="12891" y="44247"/>
            <a:ext cx="9144000" cy="5143500"/>
          </a:xfrm>
          <a:prstGeom prst="rect">
            <a:avLst/>
          </a:prstGeom>
        </p:spPr>
      </p:pic>
      <p:sp>
        <p:nvSpPr>
          <p:cNvPr id="3" name="文本框 2"/>
          <p:cNvSpPr txBox="1"/>
          <p:nvPr/>
        </p:nvSpPr>
        <p:spPr>
          <a:xfrm>
            <a:off x="335" y="2242487"/>
            <a:ext cx="2281261" cy="923330"/>
          </a:xfrm>
          <a:prstGeom prst="rect">
            <a:avLst/>
          </a:prstGeom>
          <a:noFill/>
        </p:spPr>
        <p:txBody>
          <a:bodyPr wrap="square" rtlCol="0">
            <a:spAutoFit/>
            <a:scene3d>
              <a:camera prst="orthographicFront"/>
              <a:lightRig rig="threePt" dir="t"/>
            </a:scene3d>
            <a:sp3d contourW="12700"/>
          </a:bodyPr>
          <a:lstStyle/>
          <a:p>
            <a:pPr algn="r"/>
            <a:r>
              <a:rPr lang="zh-TW" altLang="en-US" dirty="0">
                <a:solidFill>
                  <a:schemeClr val="tx1">
                    <a:lumMod val="85000"/>
                    <a:lumOff val="15000"/>
                  </a:schemeClr>
                </a:solidFill>
              </a:rPr>
              <a:t>阿拉摩成立於</a:t>
            </a:r>
            <a:r>
              <a:rPr lang="en-US" altLang="zh-TW" dirty="0">
                <a:solidFill>
                  <a:schemeClr val="tx1">
                    <a:lumMod val="85000"/>
                    <a:lumOff val="15000"/>
                  </a:schemeClr>
                </a:solidFill>
              </a:rPr>
              <a:t>1997</a:t>
            </a:r>
            <a:r>
              <a:rPr lang="zh-TW" altLang="en-US" dirty="0" smtClean="0">
                <a:solidFill>
                  <a:schemeClr val="tx1">
                    <a:lumMod val="85000"/>
                    <a:lumOff val="15000"/>
                  </a:schemeClr>
                </a:solidFill>
              </a:rPr>
              <a:t>年</a:t>
            </a:r>
            <a:r>
              <a:rPr lang="en-US" altLang="zh-TW" dirty="0" smtClean="0">
                <a:solidFill>
                  <a:schemeClr val="tx1">
                    <a:lumMod val="85000"/>
                    <a:lumOff val="15000"/>
                  </a:schemeClr>
                </a:solidFill>
              </a:rPr>
              <a:t>,</a:t>
            </a:r>
            <a:r>
              <a:rPr lang="zh-TW" altLang="en-US" dirty="0" smtClean="0">
                <a:solidFill>
                  <a:schemeClr val="tx1">
                    <a:lumMod val="85000"/>
                    <a:lumOff val="15000"/>
                  </a:schemeClr>
                </a:solidFill>
              </a:rPr>
              <a:t>位</a:t>
            </a:r>
            <a:r>
              <a:rPr lang="zh-TW" altLang="en-US" dirty="0">
                <a:solidFill>
                  <a:schemeClr val="tx1">
                    <a:lumMod val="85000"/>
                    <a:lumOff val="15000"/>
                  </a:schemeClr>
                </a:solidFill>
              </a:rPr>
              <a:t>落在德州奧斯汀市</a:t>
            </a:r>
          </a:p>
        </p:txBody>
      </p:sp>
      <p:sp>
        <p:nvSpPr>
          <p:cNvPr id="6" name="文本框 5"/>
          <p:cNvSpPr txBox="1"/>
          <p:nvPr/>
        </p:nvSpPr>
        <p:spPr>
          <a:xfrm>
            <a:off x="6951002" y="2294099"/>
            <a:ext cx="1600336" cy="369332"/>
          </a:xfrm>
          <a:prstGeom prst="rect">
            <a:avLst/>
          </a:prstGeom>
          <a:noFill/>
        </p:spPr>
        <p:txBody>
          <a:bodyPr wrap="square" rtlCol="0">
            <a:spAutoFit/>
            <a:scene3d>
              <a:camera prst="orthographicFront"/>
              <a:lightRig rig="threePt" dir="t"/>
            </a:scene3d>
            <a:sp3d contourW="12700"/>
          </a:bodyPr>
          <a:lstStyle/>
          <a:p>
            <a:r>
              <a:rPr lang="zh-CN" altLang="en-US" dirty="0">
                <a:solidFill>
                  <a:schemeClr val="tx1">
                    <a:lumMod val="85000"/>
                    <a:lumOff val="15000"/>
                  </a:schemeClr>
                </a:solidFill>
                <a:latin typeface="Century Gothic" panose="020B0502020202020204" pitchFamily="34" charset="0"/>
              </a:rPr>
              <a:t>美國→禁酒令</a:t>
            </a:r>
          </a:p>
        </p:txBody>
      </p:sp>
      <p:sp>
        <p:nvSpPr>
          <p:cNvPr id="9" name="文本框 8"/>
          <p:cNvSpPr txBox="1"/>
          <p:nvPr/>
        </p:nvSpPr>
        <p:spPr>
          <a:xfrm>
            <a:off x="3632352" y="4123648"/>
            <a:ext cx="2299507" cy="369332"/>
          </a:xfrm>
          <a:prstGeom prst="rect">
            <a:avLst/>
          </a:prstGeom>
          <a:noFill/>
        </p:spPr>
        <p:txBody>
          <a:bodyPr wrap="square" rtlCol="0">
            <a:spAutoFit/>
            <a:scene3d>
              <a:camera prst="orthographicFront"/>
              <a:lightRig rig="threePt" dir="t"/>
            </a:scene3d>
            <a:sp3d contourW="12700"/>
          </a:bodyPr>
          <a:lstStyle/>
          <a:p>
            <a:r>
              <a:rPr lang="zh-TW" altLang="en-US" dirty="0">
                <a:solidFill>
                  <a:schemeClr val="tx1">
                    <a:lumMod val="85000"/>
                    <a:lumOff val="15000"/>
                  </a:schemeClr>
                </a:solidFill>
                <a:ea typeface="+mj-ea"/>
              </a:rPr>
              <a:t>服務 </a:t>
            </a:r>
            <a:r>
              <a:rPr lang="en-US" altLang="zh-TW" dirty="0">
                <a:solidFill>
                  <a:schemeClr val="tx1">
                    <a:lumMod val="85000"/>
                    <a:lumOff val="15000"/>
                  </a:schemeClr>
                </a:solidFill>
                <a:ea typeface="+mj-ea"/>
              </a:rPr>
              <a:t>V.S. </a:t>
            </a:r>
            <a:r>
              <a:rPr lang="zh-TW" altLang="en-US" dirty="0">
                <a:solidFill>
                  <a:schemeClr val="tx1">
                    <a:lumMod val="85000"/>
                    <a:lumOff val="15000"/>
                  </a:schemeClr>
                </a:solidFill>
                <a:ea typeface="+mj-ea"/>
              </a:rPr>
              <a:t>顧客體驗</a:t>
            </a:r>
          </a:p>
        </p:txBody>
      </p:sp>
      <p:grpSp>
        <p:nvGrpSpPr>
          <p:cNvPr id="11" name="组合 1">
            <a:extLst>
              <a:ext uri="{FF2B5EF4-FFF2-40B4-BE49-F238E27FC236}">
                <a16:creationId xmlns:a16="http://schemas.microsoft.com/office/drawing/2014/main" xmlns="" id="{ABFB6903-85E7-450F-B50B-3BA35BBDD194}"/>
              </a:ext>
            </a:extLst>
          </p:cNvPr>
          <p:cNvGrpSpPr/>
          <p:nvPr/>
        </p:nvGrpSpPr>
        <p:grpSpPr>
          <a:xfrm>
            <a:off x="2267744" y="1063120"/>
            <a:ext cx="4546606" cy="2850774"/>
            <a:chOff x="1154090" y="2216358"/>
            <a:chExt cx="6062141" cy="3801032"/>
          </a:xfrm>
        </p:grpSpPr>
        <p:sp>
          <p:nvSpPr>
            <p:cNvPr id="12" name="îṣļíḑé"/>
            <p:cNvSpPr/>
            <p:nvPr/>
          </p:nvSpPr>
          <p:spPr>
            <a:xfrm>
              <a:off x="2334677" y="4171603"/>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a:blip r:embed="rId3"/>
              <a:srcRect/>
              <a:stretch>
                <a:fillRect l="-14824" r="-14553"/>
              </a:stretch>
            </a:bli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none" lIns="129380" tIns="136313" rIns="129380" bIns="136313"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900" b="1" dirty="0">
                <a:solidFill>
                  <a:schemeClr val="bg1"/>
                </a:solidFill>
              </a:endParaRPr>
            </a:p>
          </p:txBody>
        </p:sp>
        <p:sp>
          <p:nvSpPr>
            <p:cNvPr id="13" name="ïṥḷíde"/>
            <p:cNvSpPr/>
            <p:nvPr/>
          </p:nvSpPr>
          <p:spPr>
            <a:xfrm>
              <a:off x="1154090" y="3532019"/>
              <a:ext cx="1381119" cy="1190765"/>
            </a:xfrm>
            <a:prstGeom prst="hexagon">
              <a:avLst>
                <a:gd name="adj" fmla="val 25000"/>
                <a:gd name="vf" fmla="val 115470"/>
              </a:avLst>
            </a:prstGeom>
            <a:ln>
              <a:solidFill>
                <a:schemeClr val="bg1">
                  <a:lumMod val="75000"/>
                </a:schemeClr>
              </a:solidFill>
              <a:prstDash val="sysDash"/>
            </a:ln>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algn="ctr"/>
              <a:endParaRPr sz="1350"/>
            </a:p>
          </p:txBody>
        </p:sp>
        <p:sp>
          <p:nvSpPr>
            <p:cNvPr id="14" name="ïṥľiḋè"/>
            <p:cNvSpPr/>
            <p:nvPr/>
          </p:nvSpPr>
          <p:spPr>
            <a:xfrm>
              <a:off x="3511331" y="3517862"/>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a:blip r:embed="rId4"/>
              <a:srcRect/>
              <a:stretch>
                <a:fillRect l="-15052" r="-14781"/>
              </a:stretch>
            </a:blipFill>
            <a:ln>
              <a:noFill/>
            </a:ln>
          </p:spPr>
          <p:style>
            <a:lnRef idx="2">
              <a:schemeClr val="accent2">
                <a:hueOff val="-716791"/>
                <a:satOff val="-17272"/>
                <a:lumOff val="-10393"/>
                <a:alphaOff val="0"/>
              </a:schemeClr>
            </a:lnRef>
            <a:fillRef idx="1">
              <a:schemeClr val="accent2">
                <a:hueOff val="-716791"/>
                <a:satOff val="-17272"/>
                <a:lumOff val="-10393"/>
                <a:alphaOff val="0"/>
              </a:schemeClr>
            </a:fillRef>
            <a:effectRef idx="0">
              <a:schemeClr val="accent2">
                <a:hueOff val="-716791"/>
                <a:satOff val="-17272"/>
                <a:lumOff val="-10393"/>
                <a:alphaOff val="0"/>
              </a:schemeClr>
            </a:effectRef>
            <a:fontRef idx="minor">
              <a:schemeClr val="lt1"/>
            </a:fontRef>
          </p:style>
          <p:txBody>
            <a:bodyPr spcFirstLastPara="0" vert="horz" wrap="none" lIns="129380" tIns="136313" rIns="129380" bIns="136313"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900" b="1" dirty="0">
                <a:solidFill>
                  <a:schemeClr val="bg1"/>
                </a:solidFill>
              </a:endParaRPr>
            </a:p>
          </p:txBody>
        </p:sp>
        <p:sp>
          <p:nvSpPr>
            <p:cNvPr id="15" name="iṩlidê"/>
            <p:cNvSpPr/>
            <p:nvPr/>
          </p:nvSpPr>
          <p:spPr>
            <a:xfrm>
              <a:off x="5835112" y="3568277"/>
              <a:ext cx="1381119" cy="1190765"/>
            </a:xfrm>
            <a:prstGeom prst="hexagon">
              <a:avLst>
                <a:gd name="adj" fmla="val 25000"/>
                <a:gd name="vf" fmla="val 115470"/>
              </a:avLst>
            </a:prstGeom>
            <a:ln>
              <a:solidFill>
                <a:schemeClr val="bg1">
                  <a:lumMod val="75000"/>
                </a:schemeClr>
              </a:solidFill>
              <a:prstDash val="sysDash"/>
            </a:ln>
          </p:spPr>
          <p:style>
            <a:lnRef idx="2">
              <a:schemeClr val="accent2">
                <a:hueOff val="-716791"/>
                <a:satOff val="-17272"/>
                <a:lumOff val="-1039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algn="ctr"/>
              <a:endParaRPr sz="1350"/>
            </a:p>
          </p:txBody>
        </p:sp>
        <p:sp>
          <p:nvSpPr>
            <p:cNvPr id="16" name="îṣḷiďe"/>
            <p:cNvSpPr/>
            <p:nvPr/>
          </p:nvSpPr>
          <p:spPr>
            <a:xfrm>
              <a:off x="2334677" y="2866952"/>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a:blip r:embed="rId5"/>
              <a:srcRect/>
              <a:stretch>
                <a:fillRect l="-15052" r="-14781"/>
              </a:stretch>
            </a:blipFill>
            <a:ln>
              <a:noFill/>
            </a:ln>
          </p:spPr>
          <p:style>
            <a:lnRef idx="2">
              <a:schemeClr val="accent2">
                <a:hueOff val="-1433582"/>
                <a:satOff val="-34544"/>
                <a:lumOff val="-20785"/>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none" lIns="0" tIns="0" rIns="0" bIns="0" anchor="ctr" anchorCtr="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900" b="1" dirty="0">
                <a:solidFill>
                  <a:schemeClr val="bg1"/>
                </a:solidFill>
              </a:endParaRPr>
            </a:p>
          </p:txBody>
        </p:sp>
        <p:sp>
          <p:nvSpPr>
            <p:cNvPr id="17" name="işľíḋe"/>
            <p:cNvSpPr/>
            <p:nvPr/>
          </p:nvSpPr>
          <p:spPr>
            <a:xfrm>
              <a:off x="3511331" y="2216358"/>
              <a:ext cx="1381119" cy="1190765"/>
            </a:xfrm>
            <a:prstGeom prst="hexagon">
              <a:avLst>
                <a:gd name="adj" fmla="val 25000"/>
                <a:gd name="vf" fmla="val 115470"/>
              </a:avLst>
            </a:prstGeom>
            <a:ln>
              <a:solidFill>
                <a:schemeClr val="bg1">
                  <a:lumMod val="75000"/>
                </a:schemeClr>
              </a:solidFill>
              <a:prstDash val="sysDash"/>
            </a:ln>
          </p:spPr>
          <p:style>
            <a:lnRef idx="2">
              <a:schemeClr val="accent2">
                <a:hueOff val="-1433582"/>
                <a:satOff val="-34544"/>
                <a:lumOff val="-207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algn="ctr"/>
              <a:endParaRPr sz="1350"/>
            </a:p>
          </p:txBody>
        </p:sp>
        <p:sp>
          <p:nvSpPr>
            <p:cNvPr id="18" name="ïşḻïďê"/>
            <p:cNvSpPr>
              <a:spLocks/>
            </p:cNvSpPr>
            <p:nvPr/>
          </p:nvSpPr>
          <p:spPr bwMode="auto">
            <a:xfrm>
              <a:off x="1608331" y="3885396"/>
              <a:ext cx="476569" cy="405893"/>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solidFill>
              <a:srgbClr val="C19C7A"/>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50"/>
            </a:p>
          </p:txBody>
        </p:sp>
        <p:sp>
          <p:nvSpPr>
            <p:cNvPr id="19" name="išḻiḑé"/>
            <p:cNvSpPr>
              <a:spLocks/>
            </p:cNvSpPr>
            <p:nvPr/>
          </p:nvSpPr>
          <p:spPr bwMode="auto">
            <a:xfrm>
              <a:off x="4007857" y="2622109"/>
              <a:ext cx="379832" cy="379258"/>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rgbClr val="272727"/>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50"/>
            </a:p>
          </p:txBody>
        </p:sp>
        <p:sp>
          <p:nvSpPr>
            <p:cNvPr id="20" name="işľíḋe">
              <a:extLst>
                <a:ext uri="{FF2B5EF4-FFF2-40B4-BE49-F238E27FC236}">
                  <a16:creationId xmlns:a16="http://schemas.microsoft.com/office/drawing/2014/main" xmlns="" id="{540C346E-DF52-4EC9-96A2-C16D18C6F137}"/>
                </a:ext>
              </a:extLst>
            </p:cNvPr>
            <p:cNvSpPr/>
            <p:nvPr/>
          </p:nvSpPr>
          <p:spPr>
            <a:xfrm>
              <a:off x="3496568" y="4826625"/>
              <a:ext cx="1381119" cy="1190765"/>
            </a:xfrm>
            <a:prstGeom prst="hexagon">
              <a:avLst>
                <a:gd name="adj" fmla="val 25000"/>
                <a:gd name="vf" fmla="val 115470"/>
              </a:avLst>
            </a:prstGeom>
            <a:ln>
              <a:solidFill>
                <a:schemeClr val="bg1">
                  <a:lumMod val="75000"/>
                </a:schemeClr>
              </a:solidFill>
              <a:prstDash val="sysDash"/>
            </a:ln>
          </p:spPr>
          <p:style>
            <a:lnRef idx="2">
              <a:schemeClr val="accent2">
                <a:hueOff val="-1433582"/>
                <a:satOff val="-34544"/>
                <a:lumOff val="-2078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nchor="ctr"/>
            <a:lstStyle>
              <a:defPPr>
                <a:defRPr lang="en-US"/>
              </a:defPPr>
              <a:lvl1pPr marL="0" algn="l" defTabSz="457200" rtl="0" eaLnBrk="1" latinLnBrk="0" hangingPunct="1">
                <a:defRPr sz="1800" kern="1200">
                  <a:solidFill>
                    <a:schemeClr val="dk1">
                      <a:hueOff val="0"/>
                      <a:satOff val="0"/>
                      <a:lumOff val="0"/>
                      <a:alphaOff val="0"/>
                    </a:schemeClr>
                  </a:solidFill>
                  <a:latin typeface="+mn-lt"/>
                  <a:ea typeface="+mn-ea"/>
                  <a:cs typeface="+mn-cs"/>
                </a:defRPr>
              </a:lvl1pPr>
              <a:lvl2pPr marL="457200" algn="l" defTabSz="457200" rtl="0" eaLnBrk="1" latinLnBrk="0" hangingPunct="1">
                <a:defRPr sz="1800" kern="1200">
                  <a:solidFill>
                    <a:schemeClr val="dk1">
                      <a:hueOff val="0"/>
                      <a:satOff val="0"/>
                      <a:lumOff val="0"/>
                      <a:alphaOff val="0"/>
                    </a:schemeClr>
                  </a:solidFill>
                  <a:latin typeface="+mn-lt"/>
                  <a:ea typeface="+mn-ea"/>
                  <a:cs typeface="+mn-cs"/>
                </a:defRPr>
              </a:lvl2pPr>
              <a:lvl3pPr marL="914400" algn="l" defTabSz="457200" rtl="0" eaLnBrk="1" latinLnBrk="0" hangingPunct="1">
                <a:defRPr sz="1800" kern="1200">
                  <a:solidFill>
                    <a:schemeClr val="dk1">
                      <a:hueOff val="0"/>
                      <a:satOff val="0"/>
                      <a:lumOff val="0"/>
                      <a:alphaOff val="0"/>
                    </a:schemeClr>
                  </a:solidFill>
                  <a:latin typeface="+mn-lt"/>
                  <a:ea typeface="+mn-ea"/>
                  <a:cs typeface="+mn-cs"/>
                </a:defRPr>
              </a:lvl3pPr>
              <a:lvl4pPr marL="1371600" algn="l" defTabSz="457200" rtl="0" eaLnBrk="1" latinLnBrk="0" hangingPunct="1">
                <a:defRPr sz="1800" kern="1200">
                  <a:solidFill>
                    <a:schemeClr val="dk1">
                      <a:hueOff val="0"/>
                      <a:satOff val="0"/>
                      <a:lumOff val="0"/>
                      <a:alphaOff val="0"/>
                    </a:schemeClr>
                  </a:solidFill>
                  <a:latin typeface="+mn-lt"/>
                  <a:ea typeface="+mn-ea"/>
                  <a:cs typeface="+mn-cs"/>
                </a:defRPr>
              </a:lvl4pPr>
              <a:lvl5pPr marL="1828800" algn="l" defTabSz="457200" rtl="0" eaLnBrk="1" latinLnBrk="0" hangingPunct="1">
                <a:defRPr sz="1800" kern="1200">
                  <a:solidFill>
                    <a:schemeClr val="dk1">
                      <a:hueOff val="0"/>
                      <a:satOff val="0"/>
                      <a:lumOff val="0"/>
                      <a:alphaOff val="0"/>
                    </a:schemeClr>
                  </a:solidFill>
                  <a:latin typeface="+mn-lt"/>
                  <a:ea typeface="+mn-ea"/>
                  <a:cs typeface="+mn-cs"/>
                </a:defRPr>
              </a:lvl5pPr>
              <a:lvl6pPr marL="2286000" algn="l" defTabSz="457200" rtl="0" eaLnBrk="1" latinLnBrk="0" hangingPunct="1">
                <a:defRPr sz="1800" kern="1200">
                  <a:solidFill>
                    <a:schemeClr val="dk1">
                      <a:hueOff val="0"/>
                      <a:satOff val="0"/>
                      <a:lumOff val="0"/>
                      <a:alphaOff val="0"/>
                    </a:schemeClr>
                  </a:solidFill>
                  <a:latin typeface="+mn-lt"/>
                  <a:ea typeface="+mn-ea"/>
                  <a:cs typeface="+mn-cs"/>
                </a:defRPr>
              </a:lvl6pPr>
              <a:lvl7pPr marL="2743200" algn="l" defTabSz="457200" rtl="0" eaLnBrk="1" latinLnBrk="0" hangingPunct="1">
                <a:defRPr sz="1800" kern="1200">
                  <a:solidFill>
                    <a:schemeClr val="dk1">
                      <a:hueOff val="0"/>
                      <a:satOff val="0"/>
                      <a:lumOff val="0"/>
                      <a:alphaOff val="0"/>
                    </a:schemeClr>
                  </a:solidFill>
                  <a:latin typeface="+mn-lt"/>
                  <a:ea typeface="+mn-ea"/>
                  <a:cs typeface="+mn-cs"/>
                </a:defRPr>
              </a:lvl7pPr>
              <a:lvl8pPr marL="3200400" algn="l" defTabSz="457200" rtl="0" eaLnBrk="1" latinLnBrk="0" hangingPunct="1">
                <a:defRPr sz="1800" kern="1200">
                  <a:solidFill>
                    <a:schemeClr val="dk1">
                      <a:hueOff val="0"/>
                      <a:satOff val="0"/>
                      <a:lumOff val="0"/>
                      <a:alphaOff val="0"/>
                    </a:schemeClr>
                  </a:solidFill>
                  <a:latin typeface="+mn-lt"/>
                  <a:ea typeface="+mn-ea"/>
                  <a:cs typeface="+mn-cs"/>
                </a:defRPr>
              </a:lvl8pPr>
              <a:lvl9pPr marL="3657600" algn="l" defTabSz="457200" rtl="0" eaLnBrk="1" latinLnBrk="0" hangingPunct="1">
                <a:defRPr sz="1800" kern="1200">
                  <a:solidFill>
                    <a:schemeClr val="dk1">
                      <a:hueOff val="0"/>
                      <a:satOff val="0"/>
                      <a:lumOff val="0"/>
                      <a:alphaOff val="0"/>
                    </a:schemeClr>
                  </a:solidFill>
                  <a:latin typeface="+mn-lt"/>
                  <a:ea typeface="+mn-ea"/>
                  <a:cs typeface="+mn-cs"/>
                </a:defRPr>
              </a:lvl9pPr>
            </a:lstStyle>
            <a:p>
              <a:pPr algn="ctr"/>
              <a:endParaRPr sz="1350"/>
            </a:p>
          </p:txBody>
        </p:sp>
        <p:sp>
          <p:nvSpPr>
            <p:cNvPr id="21" name="îṣḷiďe">
              <a:extLst>
                <a:ext uri="{FF2B5EF4-FFF2-40B4-BE49-F238E27FC236}">
                  <a16:creationId xmlns:a16="http://schemas.microsoft.com/office/drawing/2014/main" xmlns="" id="{80AE75B2-9EA6-4F12-BC4B-D94842B6FA87}"/>
                </a:ext>
              </a:extLst>
            </p:cNvPr>
            <p:cNvSpPr/>
            <p:nvPr/>
          </p:nvSpPr>
          <p:spPr>
            <a:xfrm>
              <a:off x="4673448" y="2929667"/>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a:blip r:embed="rId6"/>
              <a:srcRect/>
              <a:stretch>
                <a:fillRect l="-15052" r="-14781"/>
              </a:stretch>
            </a:blipFill>
            <a:ln>
              <a:noFill/>
            </a:ln>
          </p:spPr>
          <p:style>
            <a:lnRef idx="2">
              <a:schemeClr val="accent2">
                <a:hueOff val="-1433582"/>
                <a:satOff val="-34544"/>
                <a:lumOff val="-20785"/>
                <a:alphaOff val="0"/>
              </a:schemeClr>
            </a:lnRef>
            <a:fillRef idx="1">
              <a:schemeClr val="accent2">
                <a:hueOff val="-1433582"/>
                <a:satOff val="-34544"/>
                <a:lumOff val="-20785"/>
                <a:alphaOff val="0"/>
              </a:schemeClr>
            </a:fillRef>
            <a:effectRef idx="0">
              <a:schemeClr val="accent2">
                <a:hueOff val="-1433582"/>
                <a:satOff val="-34544"/>
                <a:lumOff val="-20785"/>
                <a:alphaOff val="0"/>
              </a:schemeClr>
            </a:effectRef>
            <a:fontRef idx="minor">
              <a:schemeClr val="lt1"/>
            </a:fontRef>
          </p:style>
          <p:txBody>
            <a:bodyPr spcFirstLastPara="0" vert="horz" wrap="none" lIns="0" tIns="0" rIns="0" bIns="0" anchor="ctr" anchorCtr="1">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900" b="1" dirty="0">
                <a:solidFill>
                  <a:schemeClr val="bg1"/>
                </a:solidFill>
              </a:endParaRPr>
            </a:p>
          </p:txBody>
        </p:sp>
        <p:sp>
          <p:nvSpPr>
            <p:cNvPr id="22" name="íṣ1îďê"/>
            <p:cNvSpPr>
              <a:spLocks/>
            </p:cNvSpPr>
            <p:nvPr/>
          </p:nvSpPr>
          <p:spPr bwMode="auto">
            <a:xfrm>
              <a:off x="3948419" y="5106297"/>
              <a:ext cx="591295" cy="57976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rgbClr val="272727"/>
            </a:solidFill>
            <a:ln>
              <a:noFill/>
            </a:ln>
          </p:spPr>
          <p:txBody>
            <a:bodyPr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50"/>
            </a:p>
          </p:txBody>
        </p:sp>
        <p:sp>
          <p:nvSpPr>
            <p:cNvPr id="23" name="îṣļíḑé">
              <a:extLst>
                <a:ext uri="{FF2B5EF4-FFF2-40B4-BE49-F238E27FC236}">
                  <a16:creationId xmlns:a16="http://schemas.microsoft.com/office/drawing/2014/main" xmlns="" id="{848BC7BE-489D-411F-AEE9-6F38E57225A3}"/>
                </a:ext>
              </a:extLst>
            </p:cNvPr>
            <p:cNvSpPr/>
            <p:nvPr/>
          </p:nvSpPr>
          <p:spPr>
            <a:xfrm>
              <a:off x="4658458" y="4189956"/>
              <a:ext cx="1381119" cy="1190765"/>
            </a:xfrm>
            <a:custGeom>
              <a:avLst/>
              <a:gdLst>
                <a:gd name="connsiteX0" fmla="*/ 0 w 1111645"/>
                <a:gd name="connsiteY0" fmla="*/ 479216 h 958432"/>
                <a:gd name="connsiteX1" fmla="*/ 239608 w 1111645"/>
                <a:gd name="connsiteY1" fmla="*/ 0 h 958432"/>
                <a:gd name="connsiteX2" fmla="*/ 872037 w 1111645"/>
                <a:gd name="connsiteY2" fmla="*/ 0 h 958432"/>
                <a:gd name="connsiteX3" fmla="*/ 1111645 w 1111645"/>
                <a:gd name="connsiteY3" fmla="*/ 479216 h 958432"/>
                <a:gd name="connsiteX4" fmla="*/ 872037 w 1111645"/>
                <a:gd name="connsiteY4" fmla="*/ 958432 h 958432"/>
                <a:gd name="connsiteX5" fmla="*/ 239608 w 1111645"/>
                <a:gd name="connsiteY5" fmla="*/ 958432 h 958432"/>
                <a:gd name="connsiteX6" fmla="*/ 0 w 1111645"/>
                <a:gd name="connsiteY6" fmla="*/ 479216 h 95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645" h="958432">
                  <a:moveTo>
                    <a:pt x="0" y="479216"/>
                  </a:moveTo>
                  <a:lnTo>
                    <a:pt x="239608" y="0"/>
                  </a:lnTo>
                  <a:lnTo>
                    <a:pt x="872037" y="0"/>
                  </a:lnTo>
                  <a:lnTo>
                    <a:pt x="1111645" y="479216"/>
                  </a:lnTo>
                  <a:lnTo>
                    <a:pt x="872037" y="958432"/>
                  </a:lnTo>
                  <a:lnTo>
                    <a:pt x="239608" y="958432"/>
                  </a:lnTo>
                  <a:lnTo>
                    <a:pt x="0" y="479216"/>
                  </a:lnTo>
                  <a:close/>
                </a:path>
              </a:pathLst>
            </a:custGeom>
            <a:blipFill>
              <a:blip r:embed="rId7"/>
              <a:srcRect/>
              <a:stretch>
                <a:fillRect l="-14824" r="-14553"/>
              </a:stretch>
            </a:bli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none" lIns="129380" tIns="136313" rIns="129380" bIns="136313"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r"/>
              <a:endParaRPr lang="zh-CN" altLang="en-US" sz="900" b="1" dirty="0">
                <a:solidFill>
                  <a:schemeClr val="bg1"/>
                </a:solidFill>
              </a:endParaRPr>
            </a:p>
          </p:txBody>
        </p:sp>
        <p:sp>
          <p:nvSpPr>
            <p:cNvPr id="24" name="iŝļiḓê">
              <a:extLst>
                <a:ext uri="{FF2B5EF4-FFF2-40B4-BE49-F238E27FC236}">
                  <a16:creationId xmlns:a16="http://schemas.microsoft.com/office/drawing/2014/main" xmlns="" id="{EFAACAF0-EF7D-42A7-BE56-B465021C45F6}"/>
                </a:ext>
              </a:extLst>
            </p:cNvPr>
            <p:cNvSpPr>
              <a:spLocks/>
            </p:cNvSpPr>
            <p:nvPr/>
          </p:nvSpPr>
          <p:spPr bwMode="auto">
            <a:xfrm>
              <a:off x="6236770" y="3907422"/>
              <a:ext cx="549283" cy="52384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C19C7A"/>
            </a:solidFill>
            <a:ln>
              <a:noFill/>
            </a:ln>
            <a:extLst/>
          </p:spPr>
          <p:txBody>
            <a:bodyPr lIns="0" tIns="0" rIns="0" bIns="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sz="1350">
                <a:solidFill>
                  <a:srgbClr val="3A414B"/>
                </a:solidFill>
              </a:endParaRPr>
            </a:p>
          </p:txBody>
        </p:sp>
      </p:grpSp>
      <p:sp>
        <p:nvSpPr>
          <p:cNvPr id="26" name="矩形 25"/>
          <p:cNvSpPr/>
          <p:nvPr/>
        </p:nvSpPr>
        <p:spPr>
          <a:xfrm>
            <a:off x="395536" y="123478"/>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CN" altLang="en-US" sz="2400" b="1" dirty="0">
                <a:solidFill>
                  <a:srgbClr val="272727"/>
                </a:solidFill>
                <a:latin typeface="Microsoft YaHei" charset="-122"/>
                <a:ea typeface="Microsoft YaHei" charset="-122"/>
                <a:cs typeface="Microsoft YaHei" charset="-122"/>
              </a:rPr>
              <a:t>緣由</a:t>
            </a:r>
          </a:p>
        </p:txBody>
      </p:sp>
      <p:sp>
        <p:nvSpPr>
          <p:cNvPr id="29" name="矩形 28"/>
          <p:cNvSpPr/>
          <p:nvPr/>
        </p:nvSpPr>
        <p:spPr>
          <a:xfrm>
            <a:off x="5792703" y="752676"/>
            <a:ext cx="24929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zh-TW" altLang="en-US" b="1" dirty="0"/>
              <a:t>電影院的目的：看電影</a:t>
            </a:r>
          </a:p>
        </p:txBody>
      </p:sp>
      <p:sp>
        <p:nvSpPr>
          <p:cNvPr id="32" name="矩形 31">
            <a:extLst>
              <a:ext uri="{FF2B5EF4-FFF2-40B4-BE49-F238E27FC236}">
                <a16:creationId xmlns:a16="http://schemas.microsoft.com/office/drawing/2014/main" xmlns="" id="{7964F19B-C3A6-4D67-BD1B-CB0939EECE43}"/>
              </a:ext>
            </a:extLst>
          </p:cNvPr>
          <p:cNvSpPr/>
          <p:nvPr/>
        </p:nvSpPr>
        <p:spPr>
          <a:xfrm>
            <a:off x="0" y="61963"/>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nvSpPr>
        <p:spPr>
          <a:xfrm>
            <a:off x="8898755" y="4846913"/>
            <a:ext cx="245580" cy="215444"/>
          </a:xfrm>
          <a:prstGeom prst="rect">
            <a:avLst/>
          </a:prstGeom>
        </p:spPr>
        <p:txBody>
          <a:bodyPr wrap="none">
            <a:spAutoFit/>
          </a:bodyPr>
          <a:lstStyle/>
          <a:p>
            <a:pPr lvl="0" algn="r" defTabSz="876377" latinLnBrk="0">
              <a:defRPr/>
            </a:pPr>
            <a:r>
              <a:rPr lang="en-US" altLang="zh-TW" sz="800" dirty="0" smtClean="0">
                <a:latin typeface="Microsoft YaHei UI" panose="020B0503020204020204" pitchFamily="34" charset="-122"/>
                <a:ea typeface="Microsoft YaHei UI" panose="020B0503020204020204" pitchFamily="34" charset="-122"/>
              </a:rPr>
              <a:t>6</a:t>
            </a:r>
            <a:endParaRPr lang="zh-TW" altLang="en-US" sz="8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313731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randombar(horizontal)">
                                      <p:cBhvr>
                                        <p:cTn id="12" dur="500"/>
                                        <p:tgtEl>
                                          <p:spTgt spid="3"/>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par>
                          <p:cTn id="19" fill="hold">
                            <p:stCondLst>
                              <p:cond delay="1000"/>
                            </p:stCondLst>
                            <p:childTnLst>
                              <p:par>
                                <p:cTn id="20" presetID="26"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down)">
                                      <p:cBhvr>
                                        <p:cTn id="22" dur="580">
                                          <p:stCondLst>
                                            <p:cond delay="0"/>
                                          </p:stCondLst>
                                        </p:cTn>
                                        <p:tgtEl>
                                          <p:spTgt spid="29"/>
                                        </p:tgtEl>
                                      </p:cBhvr>
                                    </p:animEffect>
                                    <p:anim calcmode="lin" valueType="num">
                                      <p:cBhvr>
                                        <p:cTn id="2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28" dur="26">
                                          <p:stCondLst>
                                            <p:cond delay="650"/>
                                          </p:stCondLst>
                                        </p:cTn>
                                        <p:tgtEl>
                                          <p:spTgt spid="29"/>
                                        </p:tgtEl>
                                      </p:cBhvr>
                                      <p:to x="100000" y="60000"/>
                                    </p:animScale>
                                    <p:animScale>
                                      <p:cBhvr>
                                        <p:cTn id="29" dur="166" decel="50000">
                                          <p:stCondLst>
                                            <p:cond delay="676"/>
                                          </p:stCondLst>
                                        </p:cTn>
                                        <p:tgtEl>
                                          <p:spTgt spid="29"/>
                                        </p:tgtEl>
                                      </p:cBhvr>
                                      <p:to x="100000" y="100000"/>
                                    </p:animScale>
                                    <p:animScale>
                                      <p:cBhvr>
                                        <p:cTn id="30" dur="26">
                                          <p:stCondLst>
                                            <p:cond delay="1312"/>
                                          </p:stCondLst>
                                        </p:cTn>
                                        <p:tgtEl>
                                          <p:spTgt spid="29"/>
                                        </p:tgtEl>
                                      </p:cBhvr>
                                      <p:to x="100000" y="80000"/>
                                    </p:animScale>
                                    <p:animScale>
                                      <p:cBhvr>
                                        <p:cTn id="31" dur="166" decel="50000">
                                          <p:stCondLst>
                                            <p:cond delay="1338"/>
                                          </p:stCondLst>
                                        </p:cTn>
                                        <p:tgtEl>
                                          <p:spTgt spid="29"/>
                                        </p:tgtEl>
                                      </p:cBhvr>
                                      <p:to x="100000" y="100000"/>
                                    </p:animScale>
                                    <p:animScale>
                                      <p:cBhvr>
                                        <p:cTn id="32" dur="26">
                                          <p:stCondLst>
                                            <p:cond delay="1642"/>
                                          </p:stCondLst>
                                        </p:cTn>
                                        <p:tgtEl>
                                          <p:spTgt spid="29"/>
                                        </p:tgtEl>
                                      </p:cBhvr>
                                      <p:to x="100000" y="90000"/>
                                    </p:animScale>
                                    <p:animScale>
                                      <p:cBhvr>
                                        <p:cTn id="33" dur="166" decel="50000">
                                          <p:stCondLst>
                                            <p:cond delay="1668"/>
                                          </p:stCondLst>
                                        </p:cTn>
                                        <p:tgtEl>
                                          <p:spTgt spid="29"/>
                                        </p:tgtEl>
                                      </p:cBhvr>
                                      <p:to x="100000" y="100000"/>
                                    </p:animScale>
                                    <p:animScale>
                                      <p:cBhvr>
                                        <p:cTn id="34" dur="26">
                                          <p:stCondLst>
                                            <p:cond delay="1808"/>
                                          </p:stCondLst>
                                        </p:cTn>
                                        <p:tgtEl>
                                          <p:spTgt spid="29"/>
                                        </p:tgtEl>
                                      </p:cBhvr>
                                      <p:to x="100000" y="95000"/>
                                    </p:animScale>
                                    <p:animScale>
                                      <p:cBhvr>
                                        <p:cTn id="35"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2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p:cNvPicPr>
            <a:picLocks noChangeAspect="1"/>
          </p:cNvPicPr>
          <p:nvPr/>
        </p:nvPicPr>
        <p:blipFill>
          <a:blip r:embed="rId2"/>
          <a:stretch>
            <a:fillRect/>
          </a:stretch>
        </p:blipFill>
        <p:spPr>
          <a:xfrm>
            <a:off x="1354" y="0"/>
            <a:ext cx="9141292" cy="5143500"/>
          </a:xfrm>
          <a:prstGeom prst="rect">
            <a:avLst/>
          </a:prstGeom>
        </p:spPr>
      </p:pic>
      <p:sp>
        <p:nvSpPr>
          <p:cNvPr id="2" name="任意多边形 2"/>
          <p:cNvSpPr/>
          <p:nvPr/>
        </p:nvSpPr>
        <p:spPr>
          <a:xfrm flipH="1">
            <a:off x="3984172" y="0"/>
            <a:ext cx="5159828" cy="5152046"/>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 name="组合 24"/>
          <p:cNvGrpSpPr/>
          <p:nvPr/>
        </p:nvGrpSpPr>
        <p:grpSpPr>
          <a:xfrm>
            <a:off x="831529" y="1052929"/>
            <a:ext cx="435429" cy="435429"/>
            <a:chOff x="9559244" y="124959"/>
            <a:chExt cx="1143454" cy="1143454"/>
          </a:xfrm>
        </p:grpSpPr>
        <p:sp>
          <p:nvSpPr>
            <p:cNvPr id="5" name="椭圆 4"/>
            <p:cNvSpPr/>
            <p:nvPr/>
          </p:nvSpPr>
          <p:spPr>
            <a:xfrm>
              <a:off x="9559244" y="124959"/>
              <a:ext cx="1143454" cy="1143454"/>
            </a:xfrm>
            <a:prstGeom prst="ellipse">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6" name="椭圆 10"/>
            <p:cNvSpPr/>
            <p:nvPr/>
          </p:nvSpPr>
          <p:spPr>
            <a:xfrm>
              <a:off x="9830866" y="360023"/>
              <a:ext cx="600209" cy="673327"/>
            </a:xfrm>
            <a:custGeom>
              <a:avLst/>
              <a:gdLst>
                <a:gd name="connsiteX0" fmla="*/ 16193 w 538132"/>
                <a:gd name="connsiteY0" fmla="*/ 302232 h 603687"/>
                <a:gd name="connsiteX1" fmla="*/ 132346 w 538132"/>
                <a:gd name="connsiteY1" fmla="*/ 302232 h 603687"/>
                <a:gd name="connsiteX2" fmla="*/ 148540 w 538132"/>
                <a:gd name="connsiteY2" fmla="*/ 318399 h 603687"/>
                <a:gd name="connsiteX3" fmla="*/ 148540 w 538132"/>
                <a:gd name="connsiteY3" fmla="*/ 587520 h 603687"/>
                <a:gd name="connsiteX4" fmla="*/ 132346 w 538132"/>
                <a:gd name="connsiteY4" fmla="*/ 603687 h 603687"/>
                <a:gd name="connsiteX5" fmla="*/ 16193 w 538132"/>
                <a:gd name="connsiteY5" fmla="*/ 603687 h 603687"/>
                <a:gd name="connsiteX6" fmla="*/ 0 w 538132"/>
                <a:gd name="connsiteY6" fmla="*/ 587520 h 603687"/>
                <a:gd name="connsiteX7" fmla="*/ 0 w 538132"/>
                <a:gd name="connsiteY7" fmla="*/ 318399 h 603687"/>
                <a:gd name="connsiteX8" fmla="*/ 16193 w 538132"/>
                <a:gd name="connsiteY8" fmla="*/ 302232 h 603687"/>
                <a:gd name="connsiteX9" fmla="*/ 405786 w 538132"/>
                <a:gd name="connsiteY9" fmla="*/ 186857 h 603687"/>
                <a:gd name="connsiteX10" fmla="*/ 521939 w 538132"/>
                <a:gd name="connsiteY10" fmla="*/ 186857 h 603687"/>
                <a:gd name="connsiteX11" fmla="*/ 538132 w 538132"/>
                <a:gd name="connsiteY11" fmla="*/ 203025 h 603687"/>
                <a:gd name="connsiteX12" fmla="*/ 538132 w 538132"/>
                <a:gd name="connsiteY12" fmla="*/ 587520 h 603687"/>
                <a:gd name="connsiteX13" fmla="*/ 521939 w 538132"/>
                <a:gd name="connsiteY13" fmla="*/ 603687 h 603687"/>
                <a:gd name="connsiteX14" fmla="*/ 405786 w 538132"/>
                <a:gd name="connsiteY14" fmla="*/ 603687 h 603687"/>
                <a:gd name="connsiteX15" fmla="*/ 389592 w 538132"/>
                <a:gd name="connsiteY15" fmla="*/ 587520 h 603687"/>
                <a:gd name="connsiteX16" fmla="*/ 389592 w 538132"/>
                <a:gd name="connsiteY16" fmla="*/ 203025 h 603687"/>
                <a:gd name="connsiteX17" fmla="*/ 405786 w 538132"/>
                <a:gd name="connsiteY17" fmla="*/ 186857 h 603687"/>
                <a:gd name="connsiteX18" fmla="*/ 211024 w 538132"/>
                <a:gd name="connsiteY18" fmla="*/ 0 h 603687"/>
                <a:gd name="connsiteX19" fmla="*/ 327177 w 538132"/>
                <a:gd name="connsiteY19" fmla="*/ 0 h 603687"/>
                <a:gd name="connsiteX20" fmla="*/ 343371 w 538132"/>
                <a:gd name="connsiteY20" fmla="*/ 16168 h 603687"/>
                <a:gd name="connsiteX21" fmla="*/ 343371 w 538132"/>
                <a:gd name="connsiteY21" fmla="*/ 587519 h 603687"/>
                <a:gd name="connsiteX22" fmla="*/ 327177 w 538132"/>
                <a:gd name="connsiteY22" fmla="*/ 603687 h 603687"/>
                <a:gd name="connsiteX23" fmla="*/ 211024 w 538132"/>
                <a:gd name="connsiteY23" fmla="*/ 603687 h 603687"/>
                <a:gd name="connsiteX24" fmla="*/ 194831 w 538132"/>
                <a:gd name="connsiteY24" fmla="*/ 587519 h 603687"/>
                <a:gd name="connsiteX25" fmla="*/ 194831 w 538132"/>
                <a:gd name="connsiteY25" fmla="*/ 16168 h 603687"/>
                <a:gd name="connsiteX26" fmla="*/ 211024 w 538132"/>
                <a:gd name="connsiteY26" fmla="*/ 0 h 60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38132" h="603687">
                  <a:moveTo>
                    <a:pt x="16193" y="302232"/>
                  </a:moveTo>
                  <a:lnTo>
                    <a:pt x="132346" y="302232"/>
                  </a:lnTo>
                  <a:cubicBezTo>
                    <a:pt x="141235" y="302232"/>
                    <a:pt x="148540" y="309525"/>
                    <a:pt x="148540" y="318399"/>
                  </a:cubicBezTo>
                  <a:lnTo>
                    <a:pt x="148540" y="587520"/>
                  </a:lnTo>
                  <a:cubicBezTo>
                    <a:pt x="148540" y="596394"/>
                    <a:pt x="141235" y="603687"/>
                    <a:pt x="132346" y="603687"/>
                  </a:cubicBezTo>
                  <a:lnTo>
                    <a:pt x="16193" y="603687"/>
                  </a:lnTo>
                  <a:cubicBezTo>
                    <a:pt x="7305" y="603687"/>
                    <a:pt x="0" y="596394"/>
                    <a:pt x="0" y="587520"/>
                  </a:cubicBezTo>
                  <a:lnTo>
                    <a:pt x="0" y="318399"/>
                  </a:lnTo>
                  <a:cubicBezTo>
                    <a:pt x="0" y="309525"/>
                    <a:pt x="7305" y="302232"/>
                    <a:pt x="16193" y="302232"/>
                  </a:cubicBezTo>
                  <a:close/>
                  <a:moveTo>
                    <a:pt x="405786" y="186857"/>
                  </a:moveTo>
                  <a:lnTo>
                    <a:pt x="521939" y="186857"/>
                  </a:lnTo>
                  <a:cubicBezTo>
                    <a:pt x="530827" y="186857"/>
                    <a:pt x="538132" y="194029"/>
                    <a:pt x="538132" y="203025"/>
                  </a:cubicBezTo>
                  <a:lnTo>
                    <a:pt x="538132" y="587520"/>
                  </a:lnTo>
                  <a:cubicBezTo>
                    <a:pt x="538132" y="596393"/>
                    <a:pt x="530827" y="603687"/>
                    <a:pt x="521939" y="603687"/>
                  </a:cubicBezTo>
                  <a:lnTo>
                    <a:pt x="405786" y="603687"/>
                  </a:lnTo>
                  <a:cubicBezTo>
                    <a:pt x="396897" y="603687"/>
                    <a:pt x="389592" y="596393"/>
                    <a:pt x="389592" y="587520"/>
                  </a:cubicBezTo>
                  <a:lnTo>
                    <a:pt x="389592" y="203025"/>
                  </a:lnTo>
                  <a:cubicBezTo>
                    <a:pt x="389592" y="194029"/>
                    <a:pt x="396897" y="186857"/>
                    <a:pt x="405786" y="186857"/>
                  </a:cubicBezTo>
                  <a:close/>
                  <a:moveTo>
                    <a:pt x="211024" y="0"/>
                  </a:moveTo>
                  <a:lnTo>
                    <a:pt x="327177" y="0"/>
                  </a:lnTo>
                  <a:cubicBezTo>
                    <a:pt x="336066" y="0"/>
                    <a:pt x="343371" y="7294"/>
                    <a:pt x="343371" y="16168"/>
                  </a:cubicBezTo>
                  <a:lnTo>
                    <a:pt x="343371" y="587519"/>
                  </a:lnTo>
                  <a:cubicBezTo>
                    <a:pt x="343371" y="596393"/>
                    <a:pt x="336066" y="603687"/>
                    <a:pt x="327177" y="603687"/>
                  </a:cubicBezTo>
                  <a:lnTo>
                    <a:pt x="211024" y="603687"/>
                  </a:lnTo>
                  <a:cubicBezTo>
                    <a:pt x="202136" y="603687"/>
                    <a:pt x="194831" y="596393"/>
                    <a:pt x="194831" y="587519"/>
                  </a:cubicBezTo>
                  <a:lnTo>
                    <a:pt x="194831" y="16168"/>
                  </a:lnTo>
                  <a:cubicBezTo>
                    <a:pt x="194831" y="7294"/>
                    <a:pt x="202136" y="0"/>
                    <a:pt x="2110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7" name="组合 27"/>
          <p:cNvGrpSpPr/>
          <p:nvPr/>
        </p:nvGrpSpPr>
        <p:grpSpPr>
          <a:xfrm>
            <a:off x="831807" y="2216109"/>
            <a:ext cx="435429" cy="435429"/>
            <a:chOff x="9559244" y="124959"/>
            <a:chExt cx="1143454" cy="1143454"/>
          </a:xfrm>
        </p:grpSpPr>
        <p:sp>
          <p:nvSpPr>
            <p:cNvPr id="8" name="椭圆 7"/>
            <p:cNvSpPr/>
            <p:nvPr/>
          </p:nvSpPr>
          <p:spPr>
            <a:xfrm>
              <a:off x="9559244" y="124959"/>
              <a:ext cx="1143454" cy="1143454"/>
            </a:xfrm>
            <a:prstGeom prst="ellipse">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sp>
          <p:nvSpPr>
            <p:cNvPr id="9" name="椭圆 13"/>
            <p:cNvSpPr/>
            <p:nvPr/>
          </p:nvSpPr>
          <p:spPr>
            <a:xfrm>
              <a:off x="9871210" y="360023"/>
              <a:ext cx="519521" cy="673327"/>
            </a:xfrm>
            <a:custGeom>
              <a:avLst/>
              <a:gdLst>
                <a:gd name="connsiteX0" fmla="*/ 330836 w 459971"/>
                <a:gd name="connsiteY0" fmla="*/ 194468 h 596147"/>
                <a:gd name="connsiteX1" fmla="*/ 363613 w 459971"/>
                <a:gd name="connsiteY1" fmla="*/ 217283 h 596147"/>
                <a:gd name="connsiteX2" fmla="*/ 221578 w 459971"/>
                <a:gd name="connsiteY2" fmla="*/ 420631 h 596147"/>
                <a:gd name="connsiteX3" fmla="*/ 128212 w 459971"/>
                <a:gd name="connsiteY3" fmla="*/ 326397 h 596147"/>
                <a:gd name="connsiteX4" fmla="*/ 156023 w 459971"/>
                <a:gd name="connsiteY4" fmla="*/ 298622 h 596147"/>
                <a:gd name="connsiteX5" fmla="*/ 216612 w 459971"/>
                <a:gd name="connsiteY5" fmla="*/ 359131 h 596147"/>
                <a:gd name="connsiteX6" fmla="*/ 39738 w 459971"/>
                <a:gd name="connsiteY6" fmla="*/ 39677 h 596147"/>
                <a:gd name="connsiteX7" fmla="*/ 39738 w 459971"/>
                <a:gd name="connsiteY7" fmla="*/ 556470 h 596147"/>
                <a:gd name="connsiteX8" fmla="*/ 420233 w 459971"/>
                <a:gd name="connsiteY8" fmla="*/ 556470 h 596147"/>
                <a:gd name="connsiteX9" fmla="*/ 420233 w 459971"/>
                <a:gd name="connsiteY9" fmla="*/ 102168 h 596147"/>
                <a:gd name="connsiteX10" fmla="*/ 353671 w 459971"/>
                <a:gd name="connsiteY10" fmla="*/ 102168 h 596147"/>
                <a:gd name="connsiteX11" fmla="*/ 353671 w 459971"/>
                <a:gd name="connsiteY11" fmla="*/ 39677 h 596147"/>
                <a:gd name="connsiteX12" fmla="*/ 0 w 459971"/>
                <a:gd name="connsiteY12" fmla="*/ 0 h 596147"/>
                <a:gd name="connsiteX13" fmla="*/ 374534 w 459971"/>
                <a:gd name="connsiteY13" fmla="*/ 0 h 596147"/>
                <a:gd name="connsiteX14" fmla="*/ 459971 w 459971"/>
                <a:gd name="connsiteY14" fmla="*/ 82330 h 596147"/>
                <a:gd name="connsiteX15" fmla="*/ 459971 w 459971"/>
                <a:gd name="connsiteY15" fmla="*/ 596147 h 596147"/>
                <a:gd name="connsiteX16" fmla="*/ 0 w 459971"/>
                <a:gd name="connsiteY16" fmla="*/ 596147 h 59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971" h="596147">
                  <a:moveTo>
                    <a:pt x="330836" y="194468"/>
                  </a:moveTo>
                  <a:lnTo>
                    <a:pt x="363613" y="217283"/>
                  </a:lnTo>
                  <a:lnTo>
                    <a:pt x="221578" y="420631"/>
                  </a:lnTo>
                  <a:lnTo>
                    <a:pt x="128212" y="326397"/>
                  </a:lnTo>
                  <a:lnTo>
                    <a:pt x="156023" y="298622"/>
                  </a:lnTo>
                  <a:lnTo>
                    <a:pt x="216612" y="359131"/>
                  </a:lnTo>
                  <a:close/>
                  <a:moveTo>
                    <a:pt x="39738" y="39677"/>
                  </a:moveTo>
                  <a:lnTo>
                    <a:pt x="39738" y="556470"/>
                  </a:lnTo>
                  <a:lnTo>
                    <a:pt x="420233" y="556470"/>
                  </a:lnTo>
                  <a:lnTo>
                    <a:pt x="420233" y="102168"/>
                  </a:lnTo>
                  <a:lnTo>
                    <a:pt x="353671" y="102168"/>
                  </a:lnTo>
                  <a:lnTo>
                    <a:pt x="353671" y="39677"/>
                  </a:lnTo>
                  <a:close/>
                  <a:moveTo>
                    <a:pt x="0" y="0"/>
                  </a:moveTo>
                  <a:lnTo>
                    <a:pt x="374534" y="0"/>
                  </a:lnTo>
                  <a:lnTo>
                    <a:pt x="459971" y="82330"/>
                  </a:lnTo>
                  <a:lnTo>
                    <a:pt x="459971" y="596147"/>
                  </a:lnTo>
                  <a:lnTo>
                    <a:pt x="0" y="5961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grpSp>
      <p:grpSp>
        <p:nvGrpSpPr>
          <p:cNvPr id="10" name="组合 17"/>
          <p:cNvGrpSpPr/>
          <p:nvPr/>
        </p:nvGrpSpPr>
        <p:grpSpPr>
          <a:xfrm>
            <a:off x="1368322" y="776527"/>
            <a:ext cx="3223086" cy="1049689"/>
            <a:chOff x="8386921" y="2192796"/>
            <a:chExt cx="4297448" cy="1399585"/>
          </a:xfrm>
        </p:grpSpPr>
        <p:sp>
          <p:nvSpPr>
            <p:cNvPr id="11" name="矩形 10"/>
            <p:cNvSpPr/>
            <p:nvPr/>
          </p:nvSpPr>
          <p:spPr>
            <a:xfrm>
              <a:off x="8386922" y="2192796"/>
              <a:ext cx="2501951" cy="528777"/>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電影欣賞</a:t>
              </a:r>
            </a:p>
          </p:txBody>
        </p:sp>
        <p:sp>
          <p:nvSpPr>
            <p:cNvPr id="12" name="文本框 11"/>
            <p:cNvSpPr txBox="1"/>
            <p:nvPr/>
          </p:nvSpPr>
          <p:spPr>
            <a:xfrm>
              <a:off x="8386921" y="2542351"/>
              <a:ext cx="4297448" cy="1050030"/>
            </a:xfrm>
            <a:prstGeom prst="rect">
              <a:avLst/>
            </a:prstGeom>
            <a:noFill/>
          </p:spPr>
          <p:txBody>
            <a:bodyPr wrap="square" rtlCol="0">
              <a:spAutoFit/>
              <a:scene3d>
                <a:camera prst="orthographicFront"/>
                <a:lightRig rig="threePt" dir="t"/>
              </a:scene3d>
              <a:sp3d contourW="12700"/>
            </a:bodyPr>
            <a:lstStyle/>
            <a:p>
              <a:pPr marL="171450" indent="-171450">
                <a:lnSpc>
                  <a:spcPct val="150000"/>
                </a:lnSpc>
                <a:buFont typeface="Arial" panose="020B0604020202020204" pitchFamily="34" charset="0"/>
                <a:buChar char="•"/>
              </a:pPr>
              <a:r>
                <a:rPr lang="zh-TW" altLang="en-US" sz="1600" dirty="0">
                  <a:solidFill>
                    <a:srgbClr val="404040"/>
                  </a:solidFill>
                  <a:latin typeface="+mn-ea"/>
                </a:rPr>
                <a:t>奧斯汀電影協會</a:t>
              </a:r>
            </a:p>
            <a:p>
              <a:pPr marL="171450" indent="-171450">
                <a:lnSpc>
                  <a:spcPct val="150000"/>
                </a:lnSpc>
                <a:buFont typeface="Arial" panose="020B0604020202020204" pitchFamily="34" charset="0"/>
                <a:buChar char="•"/>
              </a:pPr>
              <a:r>
                <a:rPr lang="zh-TW" altLang="en-US" sz="1600" dirty="0">
                  <a:solidFill>
                    <a:srgbClr val="404040"/>
                  </a:solidFill>
                  <a:latin typeface="+mn-ea"/>
                </a:rPr>
                <a:t>好萊塢電影</a:t>
              </a:r>
            </a:p>
          </p:txBody>
        </p:sp>
      </p:grpSp>
      <p:sp>
        <p:nvSpPr>
          <p:cNvPr id="14" name="矩形 13"/>
          <p:cNvSpPr/>
          <p:nvPr/>
        </p:nvSpPr>
        <p:spPr>
          <a:xfrm>
            <a:off x="1372188" y="2211802"/>
            <a:ext cx="1876463" cy="396583"/>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lumMod val="75000"/>
                    <a:lumOff val="25000"/>
                  </a:schemeClr>
                </a:solidFill>
              </a:rPr>
              <a:t>餐點服務</a:t>
            </a:r>
          </a:p>
        </p:txBody>
      </p:sp>
      <p:sp>
        <p:nvSpPr>
          <p:cNvPr id="18" name="矩形 17"/>
          <p:cNvSpPr/>
          <p:nvPr/>
        </p:nvSpPr>
        <p:spPr>
          <a:xfrm>
            <a:off x="262851" y="113201"/>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zh-TW" sz="2400" b="1" dirty="0"/>
              <a:t>服務概念</a:t>
            </a:r>
            <a:endParaRPr lang="zh-CN" altLang="en-US" sz="2400" b="1" dirty="0">
              <a:solidFill>
                <a:srgbClr val="272727"/>
              </a:solidFill>
              <a:latin typeface="Microsoft YaHei" charset="-122"/>
              <a:ea typeface="Microsoft YaHei" charset="-122"/>
              <a:cs typeface="Microsoft YaHei" charset="-122"/>
            </a:endParaRPr>
          </a:p>
        </p:txBody>
      </p:sp>
      <p:sp>
        <p:nvSpPr>
          <p:cNvPr id="23" name="椭圆 4"/>
          <p:cNvSpPr/>
          <p:nvPr/>
        </p:nvSpPr>
        <p:spPr>
          <a:xfrm>
            <a:off x="824222" y="3323756"/>
            <a:ext cx="435429" cy="435429"/>
          </a:xfrm>
          <a:prstGeom prst="ellipse">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sz="1350"/>
          </a:p>
        </p:txBody>
      </p:sp>
      <p:grpSp>
        <p:nvGrpSpPr>
          <p:cNvPr id="25" name="组合 17"/>
          <p:cNvGrpSpPr/>
          <p:nvPr/>
        </p:nvGrpSpPr>
        <p:grpSpPr>
          <a:xfrm>
            <a:off x="1368322" y="3148644"/>
            <a:ext cx="3223086" cy="1049689"/>
            <a:chOff x="8386921" y="2192796"/>
            <a:chExt cx="4297448" cy="1399585"/>
          </a:xfrm>
        </p:grpSpPr>
        <p:sp>
          <p:nvSpPr>
            <p:cNvPr id="26" name="矩形 25"/>
            <p:cNvSpPr/>
            <p:nvPr/>
          </p:nvSpPr>
          <p:spPr>
            <a:xfrm>
              <a:off x="8386922" y="2192796"/>
              <a:ext cx="2501951" cy="528777"/>
            </a:xfrm>
            <a:prstGeom prst="rect">
              <a:avLst/>
            </a:prstGeom>
          </p:spPr>
          <p:txBody>
            <a:bodyPr wrap="square">
              <a:spAutoFit/>
              <a:scene3d>
                <a:camera prst="orthographicFront"/>
                <a:lightRig rig="threePt" dir="t"/>
              </a:scene3d>
              <a:sp3d contourW="12700"/>
            </a:bodyPr>
            <a:lstStyle/>
            <a:p>
              <a:pPr>
                <a:lnSpc>
                  <a:spcPct val="120000"/>
                </a:lnSpc>
              </a:pPr>
              <a:r>
                <a:rPr lang="zh-TW" altLang="en-US" b="1" dirty="0">
                  <a:solidFill>
                    <a:schemeClr val="tx1">
                      <a:lumMod val="75000"/>
                      <a:lumOff val="25000"/>
                    </a:schemeClr>
                  </a:solidFill>
                </a:rPr>
                <a:t>特殊主題電影</a:t>
              </a:r>
            </a:p>
          </p:txBody>
        </p:sp>
        <p:sp>
          <p:nvSpPr>
            <p:cNvPr id="27" name="文本框 11"/>
            <p:cNvSpPr txBox="1"/>
            <p:nvPr/>
          </p:nvSpPr>
          <p:spPr>
            <a:xfrm>
              <a:off x="8386921" y="2542351"/>
              <a:ext cx="4297448" cy="1050030"/>
            </a:xfrm>
            <a:prstGeom prst="rect">
              <a:avLst/>
            </a:prstGeom>
            <a:noFill/>
          </p:spPr>
          <p:txBody>
            <a:bodyPr wrap="square" rtlCol="0">
              <a:spAutoFit/>
              <a:scene3d>
                <a:camera prst="orthographicFront"/>
                <a:lightRig rig="threePt" dir="t"/>
              </a:scene3d>
              <a:sp3d contourW="12700"/>
            </a:bodyPr>
            <a:lstStyle/>
            <a:p>
              <a:pPr marL="171450" indent="-171450">
                <a:lnSpc>
                  <a:spcPct val="150000"/>
                </a:lnSpc>
                <a:buFont typeface="Arial" panose="020B0604020202020204" pitchFamily="34" charset="0"/>
                <a:buChar char="•"/>
              </a:pPr>
              <a:r>
                <a:rPr lang="zh-TW" altLang="en-US" sz="1600" dirty="0">
                  <a:solidFill>
                    <a:srgbClr val="404040"/>
                  </a:solidFill>
                  <a:latin typeface="+mn-ea"/>
                </a:rPr>
                <a:t>另類電影</a:t>
              </a:r>
            </a:p>
            <a:p>
              <a:pPr marL="171450" indent="-171450">
                <a:lnSpc>
                  <a:spcPct val="150000"/>
                </a:lnSpc>
                <a:buFont typeface="Arial" panose="020B0604020202020204" pitchFamily="34" charset="0"/>
                <a:buChar char="•"/>
              </a:pPr>
              <a:r>
                <a:rPr lang="zh-TW" altLang="en-US" sz="1600" dirty="0">
                  <a:solidFill>
                    <a:srgbClr val="404040"/>
                  </a:solidFill>
                  <a:latin typeface="+mn-ea"/>
                </a:rPr>
                <a:t>主題電影</a:t>
              </a:r>
            </a:p>
          </p:txBody>
        </p:sp>
      </p:grpSp>
      <p:sp>
        <p:nvSpPr>
          <p:cNvPr id="28" name="Rounded Rectangle 7">
            <a:extLst>
              <a:ext uri="{FF2B5EF4-FFF2-40B4-BE49-F238E27FC236}">
                <a16:creationId xmlns:a16="http://schemas.microsoft.com/office/drawing/2014/main" xmlns="" id="{7D6C3C70-FD86-419A-8B89-365FC328FB88}"/>
              </a:ext>
            </a:extLst>
          </p:cNvPr>
          <p:cNvSpPr/>
          <p:nvPr/>
        </p:nvSpPr>
        <p:spPr>
          <a:xfrm>
            <a:off x="905603" y="3390893"/>
            <a:ext cx="272669" cy="282596"/>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9" name="圖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983893" y="15036"/>
            <a:ext cx="5160106" cy="5128464"/>
          </a:xfrm>
          <a:prstGeom prst="parallelogram">
            <a:avLst/>
          </a:prstGeom>
        </p:spPr>
      </p:pic>
      <p:sp>
        <p:nvSpPr>
          <p:cNvPr id="30" name="矩形 29">
            <a:extLst>
              <a:ext uri="{FF2B5EF4-FFF2-40B4-BE49-F238E27FC236}">
                <a16:creationId xmlns:a16="http://schemas.microsoft.com/office/drawing/2014/main" xmlns="" id="{7964F19B-C3A6-4D67-BD1B-CB0939EECE43}"/>
              </a:ext>
            </a:extLst>
          </p:cNvPr>
          <p:cNvSpPr/>
          <p:nvPr/>
        </p:nvSpPr>
        <p:spPr>
          <a:xfrm>
            <a:off x="0" y="61963"/>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8809378" y="4908619"/>
            <a:ext cx="245580" cy="215444"/>
          </a:xfrm>
          <a:prstGeom prst="rect">
            <a:avLst/>
          </a:prstGeom>
        </p:spPr>
        <p:txBody>
          <a:bodyPr wrap="none">
            <a:spAutoFit/>
          </a:bodyPr>
          <a:lstStyle/>
          <a:p>
            <a:pPr lvl="0" algn="r" defTabSz="876377" latinLnBrk="0">
              <a:defRPr/>
            </a:pPr>
            <a:r>
              <a:rPr lang="en-US" altLang="zh-TW" sz="800" dirty="0" smtClean="0">
                <a:solidFill>
                  <a:schemeClr val="bg1"/>
                </a:solidFill>
                <a:latin typeface="Microsoft YaHei UI" panose="020B0503020204020204" pitchFamily="34" charset="-122"/>
                <a:ea typeface="Microsoft YaHei UI" panose="020B0503020204020204" pitchFamily="34" charset="-122"/>
              </a:rPr>
              <a:t>7</a:t>
            </a:r>
            <a:endParaRPr lang="zh-TW" altLang="en-US" sz="800" dirty="0">
              <a:solidFill>
                <a:schemeClr val="bg1"/>
              </a:solidFill>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17274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6" presetClass="entr" presetSubtype="21"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arn(inVertical)">
                                      <p:cBhvr>
                                        <p:cTn id="12" dur="250"/>
                                        <p:tgtEl>
                                          <p:spTgt spid="29"/>
                                        </p:tgtEl>
                                      </p:cBhvr>
                                    </p:animEffect>
                                  </p:childTnLst>
                                </p:cTn>
                              </p:par>
                            </p:childTnLst>
                          </p:cTn>
                        </p:par>
                        <p:par>
                          <p:cTn id="13" fill="hold">
                            <p:stCondLst>
                              <p:cond delay="1250"/>
                            </p:stCondLst>
                            <p:childTnLst>
                              <p:par>
                                <p:cTn id="14" presetID="53" presetClass="entr" presetSubtype="16"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75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2250"/>
                            </p:stCondLst>
                            <p:childTnLst>
                              <p:par>
                                <p:cTn id="24" presetID="53" presetClass="entr" presetSubtype="16"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2750"/>
                            </p:stCondLst>
                            <p:childTnLst>
                              <p:par>
                                <p:cTn id="30" presetID="2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par>
                          <p:cTn id="33" fill="hold">
                            <p:stCondLst>
                              <p:cond delay="3250"/>
                            </p:stCondLst>
                            <p:childTnLst>
                              <p:par>
                                <p:cTn id="34" presetID="53"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ppt_w</p:attrName>
                                        </p:attrNameLst>
                                      </p:cBhvr>
                                      <p:tavLst>
                                        <p:tav tm="0">
                                          <p:val>
                                            <p:fltVal val="0"/>
                                          </p:val>
                                        </p:tav>
                                        <p:tav tm="100000">
                                          <p:val>
                                            <p:strVal val="#ppt_w"/>
                                          </p:val>
                                        </p:tav>
                                      </p:tavLst>
                                    </p:anim>
                                    <p:anim calcmode="lin" valueType="num">
                                      <p:cBhvr>
                                        <p:cTn id="37" dur="500" fill="hold"/>
                                        <p:tgtEl>
                                          <p:spTgt spid="23"/>
                                        </p:tgtEl>
                                        <p:attrNameLst>
                                          <p:attrName>ppt_h</p:attrName>
                                        </p:attrNameLst>
                                      </p:cBhvr>
                                      <p:tavLst>
                                        <p:tav tm="0">
                                          <p:val>
                                            <p:fltVal val="0"/>
                                          </p:val>
                                        </p:tav>
                                        <p:tav tm="100000">
                                          <p:val>
                                            <p:strVal val="#ppt_h"/>
                                          </p:val>
                                        </p:tav>
                                      </p:tavLst>
                                    </p:anim>
                                    <p:animEffect transition="in" filter="fade">
                                      <p:cBhvr>
                                        <p:cTn id="38" dur="500"/>
                                        <p:tgtEl>
                                          <p:spTgt spid="23"/>
                                        </p:tgtEl>
                                      </p:cBhvr>
                                    </p:animEffect>
                                  </p:childTnLst>
                                </p:cTn>
                              </p:par>
                            </p:childTnLst>
                          </p:cTn>
                        </p:par>
                        <p:par>
                          <p:cTn id="39" fill="hold">
                            <p:stCondLst>
                              <p:cond delay="3750"/>
                            </p:stCondLst>
                            <p:childTnLst>
                              <p:par>
                                <p:cTn id="40" presetID="22" presetClass="entr" presetSubtype="8"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sp>
        <p:nvSpPr>
          <p:cNvPr id="6" name="矩形 5"/>
          <p:cNvSpPr/>
          <p:nvPr/>
        </p:nvSpPr>
        <p:spPr>
          <a:xfrm>
            <a:off x="387634" y="1328058"/>
            <a:ext cx="8369414" cy="3415394"/>
          </a:xfrm>
          <a:prstGeom prst="rect">
            <a:avLst/>
          </a:prstGeom>
          <a:solidFill>
            <a:srgbClr val="C19C7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pitchFamily="34" charset="0"/>
              <a:ea typeface="微软雅黑" panose="020B0503020204020204" pitchFamily="34" charset="-122"/>
              <a:sym typeface="Calibri" panose="020F0502020204030204" pitchFamily="34" charset="0"/>
            </a:endParaRPr>
          </a:p>
        </p:txBody>
      </p:sp>
      <p:sp>
        <p:nvSpPr>
          <p:cNvPr id="20" name="矩形 19"/>
          <p:cNvSpPr/>
          <p:nvPr/>
        </p:nvSpPr>
        <p:spPr>
          <a:xfrm>
            <a:off x="0" y="3429000"/>
            <a:ext cx="9144000" cy="1314452"/>
          </a:xfrm>
          <a:prstGeom prst="rect">
            <a:avLst/>
          </a:prstGeom>
          <a:solidFill>
            <a:srgbClr val="27272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Calibri" panose="020F0502020204030204" pitchFamily="34" charset="0"/>
              <a:ea typeface="微软雅黑" panose="020B0503020204020204" pitchFamily="34" charset="-122"/>
              <a:sym typeface="Calibri" panose="020F0502020204030204" pitchFamily="34" charset="0"/>
            </a:endParaRPr>
          </a:p>
        </p:txBody>
      </p:sp>
      <p:sp>
        <p:nvSpPr>
          <p:cNvPr id="3" name="矩形 2"/>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a:lnSpc>
                <a:spcPct val="120000"/>
              </a:lnSpc>
            </a:pPr>
            <a:r>
              <a:rPr lang="zh-TW" altLang="zh-TW" sz="2400" b="1" dirty="0"/>
              <a:t>營運策略</a:t>
            </a:r>
            <a:endParaRPr lang="zh-CN" altLang="en-US" sz="2400" b="1" dirty="0">
              <a:solidFill>
                <a:srgbClr val="272727"/>
              </a:solidFill>
              <a:latin typeface="Microsoft YaHei" charset="-122"/>
              <a:ea typeface="Microsoft YaHei" charset="-122"/>
              <a:cs typeface="Microsoft YaHei" charset="-122"/>
            </a:endParaRPr>
          </a:p>
        </p:txBody>
      </p:sp>
      <p:sp>
        <p:nvSpPr>
          <p:cNvPr id="5" name="矩形 4">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p:cNvSpPr txBox="1"/>
          <p:nvPr/>
        </p:nvSpPr>
        <p:spPr>
          <a:xfrm>
            <a:off x="736233" y="1493081"/>
            <a:ext cx="1321168" cy="452753"/>
          </a:xfrm>
          <a:prstGeom prst="rect">
            <a:avLst/>
          </a:prstGeom>
          <a:noFill/>
        </p:spPr>
        <p:txBody>
          <a:bodyPr wrap="square" rtlCol="0">
            <a:spAutoFit/>
          </a:bodyPr>
          <a:lstStyle/>
          <a:p>
            <a:pPr>
              <a:lnSpc>
                <a:spcPct val="120000"/>
              </a:lnSpc>
            </a:pPr>
            <a:r>
              <a:rPr lang="zh-CN" altLang="en-US" sz="2100" b="1" spc="113" dirty="0">
                <a:solidFill>
                  <a:schemeClr val="bg1"/>
                </a:solidFill>
                <a:latin typeface="Calibri" panose="020F0502020204030204" pitchFamily="34" charset="0"/>
                <a:ea typeface="微软雅黑" panose="020B0503020204020204" pitchFamily="34" charset="-122"/>
                <a:sym typeface="Calibri" panose="020F0502020204030204" pitchFamily="34" charset="0"/>
              </a:rPr>
              <a:t>營運策略</a:t>
            </a:r>
          </a:p>
        </p:txBody>
      </p:sp>
      <p:sp>
        <p:nvSpPr>
          <p:cNvPr id="8" name="矩形 7"/>
          <p:cNvSpPr/>
          <p:nvPr/>
        </p:nvSpPr>
        <p:spPr>
          <a:xfrm>
            <a:off x="2029382" y="1650286"/>
            <a:ext cx="1459374" cy="276999"/>
          </a:xfrm>
          <a:prstGeom prst="rect">
            <a:avLst/>
          </a:prstGeom>
        </p:spPr>
        <p:txBody>
          <a:bodyPr wrap="none">
            <a:spAutoFit/>
          </a:bodyPr>
          <a:lstStyle/>
          <a:p>
            <a:r>
              <a:rPr lang="en-US" altLang="zh-CN"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Operational strategy</a:t>
            </a:r>
            <a:endPar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p:txBody>
      </p:sp>
      <p:cxnSp>
        <p:nvCxnSpPr>
          <p:cNvPr id="9" name="直接连接符 28"/>
          <p:cNvCxnSpPr/>
          <p:nvPr/>
        </p:nvCxnSpPr>
        <p:spPr>
          <a:xfrm>
            <a:off x="679083" y="1613693"/>
            <a:ext cx="0" cy="20619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30"/>
          <p:cNvCxnSpPr/>
          <p:nvPr/>
        </p:nvCxnSpPr>
        <p:spPr>
          <a:xfrm>
            <a:off x="560275" y="2048099"/>
            <a:ext cx="7995897" cy="0"/>
          </a:xfrm>
          <a:prstGeom prst="line">
            <a:avLst/>
          </a:prstGeom>
          <a:ln w="19050" cap="rnd">
            <a:solidFill>
              <a:schemeClr val="bg1"/>
            </a:solidFill>
            <a:prstDash val="lgDash"/>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28285" y="2287475"/>
            <a:ext cx="1143000" cy="401264"/>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pPr algn="l"/>
            <a:r>
              <a:rPr lang="zh-CN" altLang="en-US" sz="1800" b="1" dirty="0">
                <a:latin typeface="Calibri" panose="020F0502020204030204" pitchFamily="34" charset="0"/>
                <a:ea typeface="微软雅黑" panose="020B0503020204020204" pitchFamily="34" charset="-122"/>
                <a:sym typeface="Calibri" panose="020F0502020204030204" pitchFamily="34" charset="0"/>
              </a:rPr>
              <a:t>電影</a:t>
            </a:r>
          </a:p>
        </p:txBody>
      </p:sp>
      <p:sp>
        <p:nvSpPr>
          <p:cNvPr id="12" name="矩形 11"/>
          <p:cNvSpPr/>
          <p:nvPr/>
        </p:nvSpPr>
        <p:spPr>
          <a:xfrm>
            <a:off x="4854989" y="2574090"/>
            <a:ext cx="3488403" cy="923330"/>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TW" altLang="en-US" sz="1200" dirty="0">
                <a:solidFill>
                  <a:schemeClr val="bg1"/>
                </a:solidFill>
                <a:latin typeface="+mn-ea"/>
              </a:rPr>
              <a:t>二輪電影</a:t>
            </a:r>
          </a:p>
          <a:p>
            <a:pPr marL="171450" indent="-171450">
              <a:lnSpc>
                <a:spcPct val="150000"/>
              </a:lnSpc>
              <a:buFont typeface="Wingdings" panose="05000000000000000000" pitchFamily="2" charset="2"/>
              <a:buChar char="ü"/>
            </a:pPr>
            <a:r>
              <a:rPr lang="zh-TW" altLang="en-US" sz="1200" dirty="0">
                <a:solidFill>
                  <a:schemeClr val="bg1"/>
                </a:solidFill>
                <a:latin typeface="+mn-ea"/>
              </a:rPr>
              <a:t>主題電影</a:t>
            </a:r>
          </a:p>
          <a:p>
            <a:pPr marL="171450" indent="-171450">
              <a:lnSpc>
                <a:spcPct val="150000"/>
              </a:lnSpc>
              <a:buFont typeface="Wingdings" panose="05000000000000000000" pitchFamily="2" charset="2"/>
              <a:buChar char="ü"/>
            </a:pPr>
            <a:r>
              <a:rPr lang="zh-TW" altLang="en-US" sz="1200" dirty="0">
                <a:solidFill>
                  <a:schemeClr val="bg1"/>
                </a:solidFill>
                <a:latin typeface="+mn-ea"/>
              </a:rPr>
              <a:t>另類電影</a:t>
            </a:r>
          </a:p>
        </p:txBody>
      </p:sp>
      <p:sp>
        <p:nvSpPr>
          <p:cNvPr id="13" name="文本框 12"/>
          <p:cNvSpPr txBox="1"/>
          <p:nvPr/>
        </p:nvSpPr>
        <p:spPr>
          <a:xfrm>
            <a:off x="736233" y="3561284"/>
            <a:ext cx="1143000" cy="401264"/>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pPr algn="l"/>
            <a:r>
              <a:rPr lang="zh-CN" altLang="en-US" sz="1800" b="1" dirty="0">
                <a:latin typeface="Calibri" panose="020F0502020204030204" pitchFamily="34" charset="0"/>
                <a:ea typeface="微软雅黑" panose="020B0503020204020204" pitchFamily="34" charset="-122"/>
                <a:sym typeface="Calibri" panose="020F0502020204030204" pitchFamily="34" charset="0"/>
              </a:rPr>
              <a:t>成本</a:t>
            </a:r>
          </a:p>
        </p:txBody>
      </p:sp>
      <p:sp>
        <p:nvSpPr>
          <p:cNvPr id="14" name="文本框 13"/>
          <p:cNvSpPr txBox="1"/>
          <p:nvPr/>
        </p:nvSpPr>
        <p:spPr>
          <a:xfrm>
            <a:off x="736233" y="2287475"/>
            <a:ext cx="3705100" cy="424732"/>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pPr algn="l"/>
            <a:r>
              <a:rPr lang="zh-TW" altLang="en-US" sz="1800" b="1" dirty="0">
                <a:latin typeface="Calibri" panose="020F0502020204030204" pitchFamily="34" charset="0"/>
                <a:ea typeface="微软雅黑" panose="020B0503020204020204" pitchFamily="34" charset="-122"/>
                <a:sym typeface="Calibri" panose="020F0502020204030204" pitchFamily="34" charset="0"/>
              </a:rPr>
              <a:t>收入來源：電影票、食物與飲料</a:t>
            </a:r>
          </a:p>
        </p:txBody>
      </p:sp>
      <p:sp>
        <p:nvSpPr>
          <p:cNvPr id="15" name="文本框 14"/>
          <p:cNvSpPr txBox="1"/>
          <p:nvPr/>
        </p:nvSpPr>
        <p:spPr>
          <a:xfrm>
            <a:off x="4828285" y="3543155"/>
            <a:ext cx="1143000" cy="401264"/>
          </a:xfrm>
          <a:prstGeom prst="rect">
            <a:avLst/>
          </a:prstGeom>
          <a:noFill/>
        </p:spPr>
        <p:txBody>
          <a:bodyPr wrap="square" rtlCol="0">
            <a:spAutoFit/>
          </a:bodyPr>
          <a:lstStyle>
            <a:defPPr>
              <a:defRPr lang="zh-CN"/>
            </a:defPPr>
            <a:lvl1pPr algn="ctr">
              <a:lnSpc>
                <a:spcPct val="120000"/>
              </a:lnSpc>
              <a:defRPr sz="2400" spc="150">
                <a:solidFill>
                  <a:schemeClr val="bg1"/>
                </a:solidFill>
              </a:defRPr>
            </a:lvl1pPr>
          </a:lstStyle>
          <a:p>
            <a:pPr algn="l"/>
            <a:r>
              <a:rPr lang="zh-CN" altLang="en-US" sz="1800" b="1" dirty="0">
                <a:latin typeface="Calibri" panose="020F0502020204030204" pitchFamily="34" charset="0"/>
                <a:ea typeface="微软雅黑" panose="020B0503020204020204" pitchFamily="34" charset="-122"/>
                <a:sym typeface="Calibri" panose="020F0502020204030204" pitchFamily="34" charset="0"/>
              </a:rPr>
              <a:t>廣告</a:t>
            </a:r>
          </a:p>
        </p:txBody>
      </p:sp>
      <p:sp>
        <p:nvSpPr>
          <p:cNvPr id="16" name="矩形 15"/>
          <p:cNvSpPr/>
          <p:nvPr/>
        </p:nvSpPr>
        <p:spPr>
          <a:xfrm>
            <a:off x="736233" y="3964116"/>
            <a:ext cx="3488403" cy="646331"/>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TW" altLang="en-US" sz="1200" dirty="0">
                <a:solidFill>
                  <a:schemeClr val="bg1"/>
                </a:solidFill>
                <a:latin typeface="+mn-ea"/>
              </a:rPr>
              <a:t>位子較少</a:t>
            </a:r>
          </a:p>
          <a:p>
            <a:pPr marL="171450" indent="-171450">
              <a:lnSpc>
                <a:spcPct val="150000"/>
              </a:lnSpc>
              <a:buFont typeface="Wingdings" panose="05000000000000000000" pitchFamily="2" charset="2"/>
              <a:buChar char="ü"/>
            </a:pPr>
            <a:r>
              <a:rPr lang="zh-TW" altLang="en-US" sz="1200" dirty="0">
                <a:solidFill>
                  <a:schemeClr val="bg1"/>
                </a:solidFill>
                <a:latin typeface="+mn-ea"/>
              </a:rPr>
              <a:t>勞力成本高</a:t>
            </a:r>
          </a:p>
        </p:txBody>
      </p:sp>
      <p:sp>
        <p:nvSpPr>
          <p:cNvPr id="17" name="矩形 16"/>
          <p:cNvSpPr/>
          <p:nvPr/>
        </p:nvSpPr>
        <p:spPr>
          <a:xfrm>
            <a:off x="736233" y="2714536"/>
            <a:ext cx="3488403" cy="646331"/>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TW" altLang="en-US" sz="1200" dirty="0">
                <a:solidFill>
                  <a:schemeClr val="bg1"/>
                </a:solidFill>
                <a:latin typeface="+mn-ea"/>
              </a:rPr>
              <a:t>中等票價（介於二輪與首輪電影票價之間）</a:t>
            </a:r>
          </a:p>
          <a:p>
            <a:pPr marL="171450" indent="-171450">
              <a:lnSpc>
                <a:spcPct val="150000"/>
              </a:lnSpc>
              <a:buFont typeface="Wingdings" panose="05000000000000000000" pitchFamily="2" charset="2"/>
              <a:buChar char="ü"/>
            </a:pPr>
            <a:r>
              <a:rPr lang="zh-TW" altLang="en-US" sz="1200" dirty="0">
                <a:solidFill>
                  <a:schemeClr val="bg1"/>
                </a:solidFill>
                <a:latin typeface="+mn-ea"/>
              </a:rPr>
              <a:t>高單價品項</a:t>
            </a:r>
          </a:p>
        </p:txBody>
      </p:sp>
      <p:sp>
        <p:nvSpPr>
          <p:cNvPr id="18" name="矩形 17"/>
          <p:cNvSpPr/>
          <p:nvPr/>
        </p:nvSpPr>
        <p:spPr>
          <a:xfrm>
            <a:off x="4854989" y="3879504"/>
            <a:ext cx="3488403" cy="923330"/>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zh-TW" altLang="en-US" sz="1200" dirty="0">
                <a:solidFill>
                  <a:schemeClr val="bg1"/>
                </a:solidFill>
                <a:latin typeface="+mn-ea"/>
              </a:rPr>
              <a:t>報紙（流通報紙與學生報紙）</a:t>
            </a:r>
          </a:p>
          <a:p>
            <a:pPr marL="171450" indent="-171450">
              <a:lnSpc>
                <a:spcPct val="150000"/>
              </a:lnSpc>
              <a:buFont typeface="Wingdings" panose="05000000000000000000" pitchFamily="2" charset="2"/>
              <a:buChar char="ü"/>
            </a:pPr>
            <a:r>
              <a:rPr lang="zh-TW" altLang="en-US" sz="1200" dirty="0">
                <a:solidFill>
                  <a:schemeClr val="bg1"/>
                </a:solidFill>
                <a:latin typeface="+mn-ea"/>
              </a:rPr>
              <a:t>奧斯汀</a:t>
            </a:r>
            <a:r>
              <a:rPr lang="en-US" altLang="zh-TW" sz="1200" dirty="0">
                <a:solidFill>
                  <a:schemeClr val="bg1"/>
                </a:solidFill>
                <a:latin typeface="+mn-ea"/>
              </a:rPr>
              <a:t>《</a:t>
            </a:r>
            <a:r>
              <a:rPr lang="zh-TW" altLang="en-US" sz="1200" dirty="0">
                <a:solidFill>
                  <a:schemeClr val="bg1"/>
                </a:solidFill>
                <a:latin typeface="+mn-ea"/>
              </a:rPr>
              <a:t>大事紀</a:t>
            </a:r>
            <a:r>
              <a:rPr lang="en-US" altLang="zh-TW" sz="1200" dirty="0">
                <a:solidFill>
                  <a:schemeClr val="bg1"/>
                </a:solidFill>
                <a:latin typeface="+mn-ea"/>
              </a:rPr>
              <a:t>》</a:t>
            </a:r>
          </a:p>
          <a:p>
            <a:pPr marL="171450" indent="-171450">
              <a:lnSpc>
                <a:spcPct val="150000"/>
              </a:lnSpc>
              <a:buFont typeface="Wingdings" panose="05000000000000000000" pitchFamily="2" charset="2"/>
              <a:buChar char="ü"/>
            </a:pPr>
            <a:r>
              <a:rPr lang="zh-TW" altLang="en-US" sz="1200" dirty="0">
                <a:solidFill>
                  <a:schemeClr val="bg1"/>
                </a:solidFill>
                <a:latin typeface="+mn-ea"/>
              </a:rPr>
              <a:t>老闆親回電郵</a:t>
            </a:r>
          </a:p>
        </p:txBody>
      </p:sp>
      <p:sp>
        <p:nvSpPr>
          <p:cNvPr id="19" name="Marcador de número de diapositiva 21"/>
          <p:cNvSpPr txBox="1">
            <a:spLocks/>
          </p:cNvSpPr>
          <p:nvPr/>
        </p:nvSpPr>
        <p:spPr>
          <a:xfrm>
            <a:off x="6804248" y="4869688"/>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8</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181698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50000" fill="hold" grpId="1" nodeType="withEffect">
                                  <p:stCondLst>
                                    <p:cond delay="0"/>
                                  </p:stCondLst>
                                  <p:childTnLst>
                                    <p:animMotion origin="layout" path="M -0.18828 -0.13635 L 0 3.7037E-6 " pathEditMode="relative" rAng="0" ptsTypes="AA">
                                      <p:cBhvr>
                                        <p:cTn id="9" dur="750" fill="hold"/>
                                        <p:tgtEl>
                                          <p:spTgt spid="6"/>
                                        </p:tgtEl>
                                        <p:attrNameLst>
                                          <p:attrName>ppt_x</p:attrName>
                                          <p:attrName>ppt_y</p:attrName>
                                        </p:attrNameLst>
                                      </p:cBhvr>
                                      <p:rCtr x="9414" y="6806"/>
                                    </p:animMotion>
                                  </p:childTnLst>
                                </p:cTn>
                              </p:par>
                              <p:par>
                                <p:cTn id="10" presetID="10" presetClass="entr" presetSubtype="0" fill="hold"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50000" fill="hold" nodeType="withEffect">
                                  <p:stCondLst>
                                    <p:cond delay="500"/>
                                  </p:stCondLst>
                                  <p:childTnLst>
                                    <p:animMotion origin="layout" path="M 2.5E-6 -1.11111E-6 L 0.06901 0.00023 " pathEditMode="relative" rAng="0" ptsTypes="AA">
                                      <p:cBhvr>
                                        <p:cTn id="14" dur="750" spd="-100000" fill="hold"/>
                                        <p:tgtEl>
                                          <p:spTgt spid="9"/>
                                        </p:tgtEl>
                                        <p:attrNameLst>
                                          <p:attrName>ppt_x</p:attrName>
                                          <p:attrName>ppt_y</p:attrName>
                                        </p:attrNameLst>
                                      </p:cBhvr>
                                      <p:rCtr x="3451" y="0"/>
                                    </p:animMotion>
                                  </p:childTnLst>
                                </p:cTn>
                              </p:par>
                              <p:par>
                                <p:cTn id="15" presetID="10" presetClass="entr" presetSubtype="0" fill="hold" grpId="0" nodeType="withEffect">
                                  <p:stCondLst>
                                    <p:cond delay="6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50000" fill="hold" grpId="1" nodeType="withEffect">
                                  <p:stCondLst>
                                    <p:cond delay="650"/>
                                  </p:stCondLst>
                                  <p:childTnLst>
                                    <p:animMotion origin="layout" path="M 2.22222E-6 7.40741E-7 L 0.06892 0.00031 " pathEditMode="relative" rAng="0" ptsTypes="AA">
                                      <p:cBhvr>
                                        <p:cTn id="19" dur="750" spd="-100000" fill="hold"/>
                                        <p:tgtEl>
                                          <p:spTgt spid="7"/>
                                        </p:tgtEl>
                                        <p:attrNameLst>
                                          <p:attrName>ppt_x</p:attrName>
                                          <p:attrName>ppt_y</p:attrName>
                                        </p:attrNameLst>
                                      </p:cBhvr>
                                      <p:rCtr x="3438" y="0"/>
                                    </p:animMotion>
                                  </p:childTnLst>
                                </p:cTn>
                              </p:par>
                              <p:par>
                                <p:cTn id="20" presetID="10" presetClass="entr" presetSubtype="0" fill="hold" grpId="0" nodeType="withEffect">
                                  <p:stCondLst>
                                    <p:cond delay="8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800"/>
                                  </p:stCondLst>
                                  <p:childTnLst>
                                    <p:animMotion origin="layout" path="M 3.88889E-6 4.93827E-7 L 0.06892 0.00031 " pathEditMode="relative" rAng="0" ptsTypes="AA">
                                      <p:cBhvr>
                                        <p:cTn id="24" dur="750" spd="-100000" fill="hold"/>
                                        <p:tgtEl>
                                          <p:spTgt spid="8"/>
                                        </p:tgtEl>
                                        <p:attrNameLst>
                                          <p:attrName>ppt_x</p:attrName>
                                          <p:attrName>ppt_y</p:attrName>
                                        </p:attrNameLst>
                                      </p:cBhvr>
                                      <p:rCtr x="3438" y="0"/>
                                    </p:animMotion>
                                  </p:childTnLst>
                                </p:cTn>
                              </p:par>
                              <p:par>
                                <p:cTn id="25" presetID="22" presetClass="entr" presetSubtype="8" fill="hold" nodeType="withEffect">
                                  <p:stCondLst>
                                    <p:cond delay="80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750"/>
                                        <p:tgtEl>
                                          <p:spTgt spid="10"/>
                                        </p:tgtEl>
                                      </p:cBhvr>
                                    </p:animEffect>
                                  </p:childTnLst>
                                </p:cTn>
                              </p:par>
                              <p:par>
                                <p:cTn id="28" presetID="10"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42" presetClass="path" presetSubtype="0" decel="50000" fill="hold" grpId="1" nodeType="withEffect">
                                  <p:stCondLst>
                                    <p:cond delay="1000"/>
                                  </p:stCondLst>
                                  <p:childTnLst>
                                    <p:animMotion origin="layout" path="M 2.77778E-7 -2.96296E-6 L 0.06892 0.00031 " pathEditMode="relative" rAng="0" ptsTypes="AA">
                                      <p:cBhvr>
                                        <p:cTn id="32" dur="750" spd="-100000" fill="hold"/>
                                        <p:tgtEl>
                                          <p:spTgt spid="14"/>
                                        </p:tgtEl>
                                        <p:attrNameLst>
                                          <p:attrName>ppt_x</p:attrName>
                                          <p:attrName>ppt_y</p:attrName>
                                        </p:attrNameLst>
                                      </p:cBhvr>
                                      <p:rCtr x="3438" y="0"/>
                                    </p:animMotion>
                                  </p:childTnLst>
                                </p:cTn>
                              </p:par>
                              <p:par>
                                <p:cTn id="33" presetID="10" presetClass="entr" presetSubtype="0" fill="hold" grpId="0" nodeType="withEffect">
                                  <p:stCondLst>
                                    <p:cond delay="100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42" presetClass="path" presetSubtype="0" decel="50000" fill="hold" grpId="1" nodeType="withEffect">
                                  <p:stCondLst>
                                    <p:cond delay="1000"/>
                                  </p:stCondLst>
                                  <p:childTnLst>
                                    <p:animMotion origin="layout" path="M -1.38889E-6 -1.97531E-6 L 0.06893 0.00031 " pathEditMode="relative" rAng="0" ptsTypes="AA">
                                      <p:cBhvr>
                                        <p:cTn id="37" dur="750" spd="-100000" fill="hold"/>
                                        <p:tgtEl>
                                          <p:spTgt spid="11"/>
                                        </p:tgtEl>
                                        <p:attrNameLst>
                                          <p:attrName>ppt_x</p:attrName>
                                          <p:attrName>ppt_y</p:attrName>
                                        </p:attrNameLst>
                                      </p:cBhvr>
                                      <p:rCtr x="3438" y="0"/>
                                    </p:animMotion>
                                  </p:childTnLst>
                                </p:cTn>
                              </p:par>
                              <p:par>
                                <p:cTn id="38" presetID="10" presetClass="entr" presetSubtype="0" fill="hold" grpId="0" nodeType="with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42" presetClass="path" presetSubtype="0" decel="50000" fill="hold" grpId="1" nodeType="withEffect">
                                  <p:stCondLst>
                                    <p:cond delay="1000"/>
                                  </p:stCondLst>
                                  <p:childTnLst>
                                    <p:animMotion origin="layout" path="M -1.38889E-6 2.22222E-6 L 0.0691 0.00031 " pathEditMode="relative" rAng="0" ptsTypes="AA">
                                      <p:cBhvr>
                                        <p:cTn id="42" dur="750" spd="-100000" fill="hold"/>
                                        <p:tgtEl>
                                          <p:spTgt spid="15"/>
                                        </p:tgtEl>
                                        <p:attrNameLst>
                                          <p:attrName>ppt_x</p:attrName>
                                          <p:attrName>ppt_y</p:attrName>
                                        </p:attrNameLst>
                                      </p:cBhvr>
                                      <p:rCtr x="3455" y="0"/>
                                    </p:animMotion>
                                  </p:childTnLst>
                                </p:cTn>
                              </p:par>
                              <p:par>
                                <p:cTn id="43" presetID="10" presetClass="entr" presetSubtype="0" fill="hold" grpId="0" nodeType="withEffect">
                                  <p:stCondLst>
                                    <p:cond delay="100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42" presetClass="path" presetSubtype="0" decel="50000" fill="hold" grpId="1" nodeType="withEffect">
                                  <p:stCondLst>
                                    <p:cond delay="1000"/>
                                  </p:stCondLst>
                                  <p:childTnLst>
                                    <p:animMotion origin="layout" path="M 4.44444E-6 -2.83951E-6 L 0.06892 0.00031 " pathEditMode="relative" rAng="0" ptsTypes="AA">
                                      <p:cBhvr>
                                        <p:cTn id="47" dur="750" spd="-100000" fill="hold"/>
                                        <p:tgtEl>
                                          <p:spTgt spid="13"/>
                                        </p:tgtEl>
                                        <p:attrNameLst>
                                          <p:attrName>ppt_x</p:attrName>
                                          <p:attrName>ppt_y</p:attrName>
                                        </p:attrNameLst>
                                      </p:cBhvr>
                                      <p:rCtr x="3438" y="0"/>
                                    </p:animMotion>
                                  </p:childTnLst>
                                </p:cTn>
                              </p:par>
                              <p:par>
                                <p:cTn id="48" presetID="10" presetClass="entr" presetSubtype="0" fill="hold" grpId="0" nodeType="withEffect">
                                  <p:stCondLst>
                                    <p:cond delay="15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150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150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150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p:bldP spid="8" grpId="1"/>
      <p:bldP spid="11" grpId="0"/>
      <p:bldP spid="11" grpId="1"/>
      <p:bldP spid="12" grpId="0"/>
      <p:bldP spid="13" grpId="0"/>
      <p:bldP spid="13" grpId="1"/>
      <p:bldP spid="14" grpId="0"/>
      <p:bldP spid="14" grpId="1"/>
      <p:bldP spid="15" grpId="0"/>
      <p:bldP spid="15" grpId="1"/>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354" y="0"/>
            <a:ext cx="9141292" cy="5143500"/>
          </a:xfrm>
          <a:prstGeom prst="rect">
            <a:avLst/>
          </a:prstGeom>
        </p:spPr>
      </p:pic>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4008" y="2728427"/>
            <a:ext cx="3522893" cy="2114723"/>
          </a:xfrm>
          <a:prstGeom prst="rect">
            <a:avLst/>
          </a:prstGeom>
        </p:spPr>
      </p:pic>
      <p:pic>
        <p:nvPicPr>
          <p:cNvPr id="23" name="圖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8726" y="1053253"/>
            <a:ext cx="3865790" cy="2146319"/>
          </a:xfrm>
          <a:prstGeom prst="rect">
            <a:avLst/>
          </a:prstGeom>
        </p:spPr>
      </p:pic>
      <p:grpSp>
        <p:nvGrpSpPr>
          <p:cNvPr id="9" name="组合 27"/>
          <p:cNvGrpSpPr/>
          <p:nvPr/>
        </p:nvGrpSpPr>
        <p:grpSpPr>
          <a:xfrm>
            <a:off x="1403648" y="3022741"/>
            <a:ext cx="3649950" cy="975203"/>
            <a:chOff x="1185862" y="4371235"/>
            <a:chExt cx="4866600" cy="1300271"/>
          </a:xfrm>
          <a:solidFill>
            <a:srgbClr val="272727"/>
          </a:solidFill>
        </p:grpSpPr>
        <p:sp>
          <p:nvSpPr>
            <p:cNvPr id="10" name="îSļîḓè"/>
            <p:cNvSpPr txBox="1">
              <a:spLocks/>
            </p:cNvSpPr>
            <p:nvPr/>
          </p:nvSpPr>
          <p:spPr>
            <a:xfrm>
              <a:off x="1185862" y="4371235"/>
              <a:ext cx="4866600" cy="1300271"/>
            </a:xfrm>
            <a:prstGeom prst="rect">
              <a:avLst/>
            </a:prstGeom>
            <a:grpFill/>
          </p:spPr>
          <p:txBody>
            <a:bodyPr vert="horz" wrap="none" lIns="68580" tIns="34290" rIns="68580" bIns="34290" anchor="ctr">
              <a:normAutofit/>
            </a:bodyPr>
            <a:lstStyle/>
            <a:p>
              <a:pPr algn="ctr" defTabSz="342900" latinLnBrk="0"/>
              <a:endParaRPr lang="zh-CN" altLang="en-US" sz="1350" dirty="0">
                <a:solidFill>
                  <a:prstClr val="black"/>
                </a:solidFill>
              </a:endParaRPr>
            </a:p>
          </p:txBody>
        </p:sp>
        <p:grpSp>
          <p:nvGrpSpPr>
            <p:cNvPr id="11" name="组合 19"/>
            <p:cNvGrpSpPr/>
            <p:nvPr/>
          </p:nvGrpSpPr>
          <p:grpSpPr>
            <a:xfrm>
              <a:off x="1667931" y="4630494"/>
              <a:ext cx="4026764" cy="792125"/>
              <a:chOff x="3624779" y="2412339"/>
              <a:chExt cx="4026764" cy="792125"/>
            </a:xfrm>
            <a:grpFill/>
          </p:grpSpPr>
          <p:sp>
            <p:nvSpPr>
              <p:cNvPr id="12" name="文本框 11"/>
              <p:cNvSpPr txBox="1"/>
              <p:nvPr/>
            </p:nvSpPr>
            <p:spPr>
              <a:xfrm>
                <a:off x="3624779" y="2412339"/>
                <a:ext cx="3902460" cy="400109"/>
              </a:xfrm>
              <a:prstGeom prst="rect">
                <a:avLst/>
              </a:prstGeom>
              <a:grpFill/>
            </p:spPr>
            <p:txBody>
              <a:bodyPr wrap="square" rtlCol="0">
                <a:spAutoFit/>
                <a:scene3d>
                  <a:camera prst="orthographicFront"/>
                  <a:lightRig rig="threePt" dir="t"/>
                </a:scene3d>
                <a:sp3d contourW="12700"/>
              </a:bodyPr>
              <a:lstStyle/>
              <a:p>
                <a:pPr defTabSz="342900" latinLnBrk="0"/>
                <a:r>
                  <a:rPr lang="zh-TW" altLang="en-US" sz="1350" b="1" dirty="0">
                    <a:solidFill>
                      <a:prstClr val="white"/>
                    </a:solidFill>
                    <a:latin typeface="Microsoft YaHei UI" panose="020B0503020204020204" pitchFamily="34" charset="-122"/>
                    <a:ea typeface="Microsoft YaHei UI" panose="020B0503020204020204" pitchFamily="34" charset="-122"/>
                    <a:cs typeface="Arial Unicode MS" panose="020B0604020202020204" pitchFamily="34" charset="-120"/>
                  </a:rPr>
                  <a:t>主題電影活動的舉辦</a:t>
                </a:r>
              </a:p>
            </p:txBody>
          </p:sp>
          <p:sp>
            <p:nvSpPr>
              <p:cNvPr id="13" name="文本框 12"/>
              <p:cNvSpPr txBox="1"/>
              <p:nvPr/>
            </p:nvSpPr>
            <p:spPr>
              <a:xfrm>
                <a:off x="3749084" y="2712021"/>
                <a:ext cx="3902459" cy="492443"/>
              </a:xfrm>
              <a:prstGeom prst="rect">
                <a:avLst/>
              </a:prstGeom>
              <a:grpFill/>
            </p:spPr>
            <p:txBody>
              <a:bodyPr wrap="square" rtlCol="0">
                <a:spAutoFit/>
                <a:scene3d>
                  <a:camera prst="orthographicFront"/>
                  <a:lightRig rig="threePt" dir="t"/>
                </a:scene3d>
                <a:sp3d contourW="12700"/>
              </a:bodyPr>
              <a:lstStyle/>
              <a:p>
                <a:pPr defTabSz="342900" latinLnBrk="0">
                  <a:lnSpc>
                    <a:spcPct val="150000"/>
                  </a:lnSpc>
                </a:pPr>
                <a:r>
                  <a:rPr lang="en-US" altLang="zh-CN" sz="1200" dirty="0">
                    <a:solidFill>
                      <a:prstClr val="white"/>
                    </a:solidFill>
                    <a:latin typeface="Microsoft YaHei UI" panose="020B0503020204020204" pitchFamily="34" charset="-122"/>
                    <a:ea typeface="Microsoft YaHei UI" panose="020B0503020204020204" pitchFamily="34" charset="-122"/>
                    <a:cs typeface="Arial Unicode MS" panose="020B0604020202020204" pitchFamily="34" charset="-120"/>
                  </a:rPr>
                  <a:t>31-day horror film</a:t>
                </a:r>
              </a:p>
            </p:txBody>
          </p:sp>
        </p:grpSp>
      </p:grpSp>
      <p:sp>
        <p:nvSpPr>
          <p:cNvPr id="15" name="矩形 14"/>
          <p:cNvSpPr/>
          <p:nvPr/>
        </p:nvSpPr>
        <p:spPr>
          <a:xfrm>
            <a:off x="311052" y="106936"/>
            <a:ext cx="2734707" cy="497957"/>
          </a:xfrm>
          <a:prstGeom prst="rect">
            <a:avLst/>
          </a:prstGeom>
        </p:spPr>
        <p:txBody>
          <a:bodyPr wrap="square">
            <a:spAutoFit/>
            <a:scene3d>
              <a:camera prst="orthographicFront"/>
              <a:lightRig rig="threePt" dir="t"/>
            </a:scene3d>
            <a:sp3d contourW="12700"/>
          </a:bodyPr>
          <a:lstStyle/>
          <a:p>
            <a:pPr defTabSz="342900" latinLnBrk="0">
              <a:lnSpc>
                <a:spcPct val="120000"/>
              </a:lnSpc>
            </a:pPr>
            <a:r>
              <a:rPr lang="zh-TW" altLang="en-US" sz="2400" b="1" dirty="0">
                <a:solidFill>
                  <a:srgbClr val="272727"/>
                </a:solidFill>
                <a:latin typeface="Microsoft YaHei" charset="-122"/>
                <a:ea typeface="Microsoft YaHei" charset="-122"/>
                <a:cs typeface="Microsoft YaHei" charset="-122"/>
              </a:rPr>
              <a:t>服務遞送系統</a:t>
            </a:r>
            <a:endParaRPr lang="zh-CN" altLang="en-US" sz="2400" b="1" dirty="0">
              <a:solidFill>
                <a:srgbClr val="272727"/>
              </a:solidFill>
              <a:latin typeface="Microsoft YaHei" charset="-122"/>
              <a:ea typeface="Microsoft YaHei" charset="-122"/>
              <a:cs typeface="Microsoft YaHei" charset="-122"/>
            </a:endParaRPr>
          </a:p>
        </p:txBody>
      </p:sp>
      <p:sp>
        <p:nvSpPr>
          <p:cNvPr id="17" name="矩形 16">
            <a:extLst>
              <a:ext uri="{FF2B5EF4-FFF2-40B4-BE49-F238E27FC236}">
                <a16:creationId xmlns:a16="http://schemas.microsoft.com/office/drawing/2014/main" xmlns="" id="{7964F19B-C3A6-4D67-BD1B-CB0939EECE43}"/>
              </a:ext>
            </a:extLst>
          </p:cNvPr>
          <p:cNvSpPr/>
          <p:nvPr/>
        </p:nvSpPr>
        <p:spPr>
          <a:xfrm>
            <a:off x="0" y="58005"/>
            <a:ext cx="171450" cy="720521"/>
          </a:xfrm>
          <a:prstGeom prst="rect">
            <a:avLst/>
          </a:prstGeom>
          <a:solidFill>
            <a:srgbClr val="C19C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latinLnBrk="0"/>
            <a:endParaRPr lang="zh-CN" altLang="en-US" sz="1350">
              <a:solidFill>
                <a:prstClr val="white"/>
              </a:solidFill>
            </a:endParaRPr>
          </a:p>
        </p:txBody>
      </p:sp>
      <p:grpSp>
        <p:nvGrpSpPr>
          <p:cNvPr id="22" name="组 21"/>
          <p:cNvGrpSpPr/>
          <p:nvPr/>
        </p:nvGrpSpPr>
        <p:grpSpPr>
          <a:xfrm>
            <a:off x="4202963" y="1323876"/>
            <a:ext cx="3652355" cy="1738107"/>
            <a:chOff x="5603951" y="1765168"/>
            <a:chExt cx="4869806" cy="2317476"/>
          </a:xfrm>
          <a:solidFill>
            <a:srgbClr val="C19C7A"/>
          </a:solidFill>
        </p:grpSpPr>
        <p:grpSp>
          <p:nvGrpSpPr>
            <p:cNvPr id="4" name="组合 26"/>
            <p:cNvGrpSpPr/>
            <p:nvPr/>
          </p:nvGrpSpPr>
          <p:grpSpPr>
            <a:xfrm>
              <a:off x="5603951" y="1765168"/>
              <a:ext cx="4866600" cy="2317476"/>
              <a:chOff x="6158587" y="1907219"/>
              <a:chExt cx="4866600" cy="2317476"/>
            </a:xfrm>
            <a:grpFill/>
          </p:grpSpPr>
          <p:sp>
            <p:nvSpPr>
              <p:cNvPr id="5" name="íšḷîḍè"/>
              <p:cNvSpPr txBox="1">
                <a:spLocks/>
              </p:cNvSpPr>
              <p:nvPr/>
            </p:nvSpPr>
            <p:spPr>
              <a:xfrm>
                <a:off x="6158587" y="1907219"/>
                <a:ext cx="4866600" cy="2317476"/>
              </a:xfrm>
              <a:prstGeom prst="rect">
                <a:avLst/>
              </a:prstGeom>
              <a:grpFill/>
            </p:spPr>
            <p:txBody>
              <a:bodyPr vert="horz" wrap="none" lIns="68580" tIns="34290" rIns="68580" bIns="34290" anchor="ctr">
                <a:normAutofit/>
              </a:bodyPr>
              <a:lstStyle/>
              <a:p>
                <a:pPr algn="ctr" defTabSz="342900" latinLnBrk="0"/>
                <a:endParaRPr lang="zh-CN" altLang="en-US" sz="1350" dirty="0">
                  <a:solidFill>
                    <a:prstClr val="black"/>
                  </a:solidFill>
                  <a:latin typeface="Microsoft YaHei UI" panose="020B0503020204020204" pitchFamily="34" charset="-122"/>
                  <a:ea typeface="Microsoft YaHei UI" panose="020B0503020204020204" pitchFamily="34" charset="-122"/>
                </a:endParaRPr>
              </a:p>
            </p:txBody>
          </p:sp>
          <p:sp>
            <p:nvSpPr>
              <p:cNvPr id="7" name="文本框 6"/>
              <p:cNvSpPr txBox="1"/>
              <p:nvPr/>
            </p:nvSpPr>
            <p:spPr>
              <a:xfrm>
                <a:off x="6199975" y="2178004"/>
                <a:ext cx="4672317" cy="492443"/>
              </a:xfrm>
              <a:prstGeom prst="rect">
                <a:avLst/>
              </a:prstGeom>
              <a:grpFill/>
            </p:spPr>
            <p:txBody>
              <a:bodyPr wrap="square" rtlCol="0">
                <a:spAutoFit/>
                <a:scene3d>
                  <a:camera prst="orthographicFront"/>
                  <a:lightRig rig="threePt" dir="t"/>
                </a:scene3d>
                <a:sp3d contourW="12700"/>
              </a:bodyPr>
              <a:lstStyle/>
              <a:p>
                <a:pPr defTabSz="342900" latinLnBrk="0"/>
                <a:r>
                  <a:rPr lang="zh-TW" altLang="en-US" dirty="0">
                    <a:solidFill>
                      <a:prstClr val="white"/>
                    </a:solidFill>
                    <a:latin typeface="Microsoft YaHei UI" panose="020B0503020204020204" pitchFamily="34" charset="-122"/>
                    <a:ea typeface="Microsoft YaHei UI" panose="020B0503020204020204" pitchFamily="34" charset="-122"/>
                    <a:cs typeface="Arial Unicode MS" panose="020B0604020202020204" pitchFamily="34" charset="-120"/>
                  </a:rPr>
                  <a:t>老闆親回郵件，維持顧客</a:t>
                </a:r>
                <a:r>
                  <a:rPr lang="zh-TW" altLang="en-US" dirty="0" smtClean="0">
                    <a:solidFill>
                      <a:prstClr val="white"/>
                    </a:solidFill>
                    <a:latin typeface="Microsoft YaHei UI" panose="020B0503020204020204" pitchFamily="34" charset="-122"/>
                    <a:ea typeface="Microsoft YaHei UI" panose="020B0503020204020204" pitchFamily="34" charset="-122"/>
                    <a:cs typeface="Arial Unicode MS" panose="020B0604020202020204" pitchFamily="34" charset="-120"/>
                  </a:rPr>
                  <a:t>忠誠度</a:t>
                </a:r>
                <a:endParaRPr lang="zh-TW" altLang="en-US" dirty="0">
                  <a:solidFill>
                    <a:prstClr val="white"/>
                  </a:solidFill>
                  <a:latin typeface="Microsoft YaHei UI" panose="020B0503020204020204" pitchFamily="34" charset="-122"/>
                  <a:ea typeface="Microsoft YaHei UI" panose="020B0503020204020204" pitchFamily="34" charset="-122"/>
                  <a:cs typeface="Arial Unicode MS" panose="020B0604020202020204" pitchFamily="34" charset="-120"/>
                </a:endParaRPr>
              </a:p>
            </p:txBody>
          </p:sp>
        </p:grpSp>
        <p:sp>
          <p:nvSpPr>
            <p:cNvPr id="20" name="文本框 19"/>
            <p:cNvSpPr txBox="1"/>
            <p:nvPr/>
          </p:nvSpPr>
          <p:spPr>
            <a:xfrm>
              <a:off x="5603952" y="3068516"/>
              <a:ext cx="4869805" cy="861775"/>
            </a:xfrm>
            <a:prstGeom prst="rect">
              <a:avLst/>
            </a:prstGeom>
            <a:grpFill/>
          </p:spPr>
          <p:txBody>
            <a:bodyPr wrap="square" rtlCol="0">
              <a:spAutoFit/>
              <a:scene3d>
                <a:camera prst="orthographicFront"/>
                <a:lightRig rig="threePt" dir="t"/>
              </a:scene3d>
              <a:sp3d contourW="12700"/>
            </a:bodyPr>
            <a:lstStyle/>
            <a:p>
              <a:pPr defTabSz="342900" latinLnBrk="0"/>
              <a:r>
                <a:rPr lang="zh-TW" altLang="en-US" dirty="0">
                  <a:solidFill>
                    <a:prstClr val="white"/>
                  </a:solidFill>
                  <a:latin typeface="Microsoft YaHei UI" panose="020B0503020204020204" pitchFamily="34" charset="-122"/>
                  <a:ea typeface="Microsoft YaHei UI" panose="020B0503020204020204" pitchFamily="34" charset="-122"/>
                  <a:cs typeface="Microsoft Himalaya" panose="01010100010101010101" pitchFamily="2" charset="0"/>
                </a:rPr>
                <a:t>餐點遞送方式，以不打擾顧客為主要目標</a:t>
              </a:r>
            </a:p>
          </p:txBody>
        </p:sp>
      </p:grpSp>
      <p:sp>
        <p:nvSpPr>
          <p:cNvPr id="16" name="Marcador de número de diapositiva 21"/>
          <p:cNvSpPr txBox="1">
            <a:spLocks/>
          </p:cNvSpPr>
          <p:nvPr/>
        </p:nvSpPr>
        <p:spPr>
          <a:xfrm>
            <a:off x="6804248" y="4869688"/>
            <a:ext cx="2217860" cy="273812"/>
          </a:xfrm>
          <a:prstGeom prst="rect">
            <a:avLst/>
          </a:prstGeom>
        </p:spPr>
        <p:txBody>
          <a:bodyPr vert="horz" lIns="33745" tIns="16844" rIns="33745" bIns="16844" rtlCol="0" anchor="ctr"/>
          <a:lstStyle>
            <a:defPPr>
              <a:defRPr lang="zh-CN"/>
            </a:defPPr>
            <a:lvl1pPr marL="0" algn="r" defTabSz="876377" rtl="0" eaLnBrk="1" latinLnBrk="0" hangingPunct="1">
              <a:defRPr lang="es-SV" sz="700" kern="1200">
                <a:solidFill>
                  <a:schemeClr val="tx2"/>
                </a:solidFill>
                <a:latin typeface="Source Sans Pro" panose="020B0503030403020204" pitchFamily="34" charset="0"/>
                <a:ea typeface="+mn-ea"/>
                <a:cs typeface="+mn-cs"/>
              </a:defRPr>
            </a:lvl1pPr>
            <a:lvl2pPr marL="438183" algn="l" defTabSz="876377" rtl="0" eaLnBrk="1" latinLnBrk="0" hangingPunct="1">
              <a:defRPr sz="1800" kern="1200">
                <a:solidFill>
                  <a:schemeClr val="tx1"/>
                </a:solidFill>
                <a:latin typeface="+mn-lt"/>
                <a:ea typeface="+mn-ea"/>
                <a:cs typeface="+mn-cs"/>
              </a:defRPr>
            </a:lvl2pPr>
            <a:lvl3pPr marL="876377" algn="l" defTabSz="876377" rtl="0" eaLnBrk="1" latinLnBrk="0" hangingPunct="1">
              <a:defRPr sz="1800" kern="1200">
                <a:solidFill>
                  <a:schemeClr val="tx1"/>
                </a:solidFill>
                <a:latin typeface="+mn-lt"/>
                <a:ea typeface="+mn-ea"/>
                <a:cs typeface="+mn-cs"/>
              </a:defRPr>
            </a:lvl3pPr>
            <a:lvl4pPr marL="1314564" algn="l" defTabSz="876377" rtl="0" eaLnBrk="1" latinLnBrk="0" hangingPunct="1">
              <a:defRPr sz="1800" kern="1200">
                <a:solidFill>
                  <a:schemeClr val="tx1"/>
                </a:solidFill>
                <a:latin typeface="+mn-lt"/>
                <a:ea typeface="+mn-ea"/>
                <a:cs typeface="+mn-cs"/>
              </a:defRPr>
            </a:lvl4pPr>
            <a:lvl5pPr marL="1752746" algn="l" defTabSz="876377" rtl="0" eaLnBrk="1" latinLnBrk="0" hangingPunct="1">
              <a:defRPr sz="1800" kern="1200">
                <a:solidFill>
                  <a:schemeClr val="tx1"/>
                </a:solidFill>
                <a:latin typeface="+mn-lt"/>
                <a:ea typeface="+mn-ea"/>
                <a:cs typeface="+mn-cs"/>
              </a:defRPr>
            </a:lvl5pPr>
            <a:lvl6pPr marL="2190932" algn="l" defTabSz="876377" rtl="0" eaLnBrk="1" latinLnBrk="0" hangingPunct="1">
              <a:defRPr sz="1800" kern="1200">
                <a:solidFill>
                  <a:schemeClr val="tx1"/>
                </a:solidFill>
                <a:latin typeface="+mn-lt"/>
                <a:ea typeface="+mn-ea"/>
                <a:cs typeface="+mn-cs"/>
              </a:defRPr>
            </a:lvl6pPr>
            <a:lvl7pPr marL="2629132" algn="l" defTabSz="876377" rtl="0" eaLnBrk="1" latinLnBrk="0" hangingPunct="1">
              <a:defRPr sz="1800" kern="1200">
                <a:solidFill>
                  <a:schemeClr val="tx1"/>
                </a:solidFill>
                <a:latin typeface="+mn-lt"/>
                <a:ea typeface="+mn-ea"/>
                <a:cs typeface="+mn-cs"/>
              </a:defRPr>
            </a:lvl7pPr>
            <a:lvl8pPr marL="3067305" algn="l" defTabSz="876377" rtl="0" eaLnBrk="1" latinLnBrk="0" hangingPunct="1">
              <a:defRPr sz="1800" kern="1200">
                <a:solidFill>
                  <a:schemeClr val="tx1"/>
                </a:solidFill>
                <a:latin typeface="+mn-lt"/>
                <a:ea typeface="+mn-ea"/>
                <a:cs typeface="+mn-cs"/>
              </a:defRPr>
            </a:lvl8pPr>
            <a:lvl9pPr marL="3505502" algn="l" defTabSz="876377" rtl="0" eaLnBrk="1" latinLnBrk="0" hangingPunct="1">
              <a:defRPr sz="1800" kern="1200">
                <a:solidFill>
                  <a:schemeClr val="tx1"/>
                </a:solidFill>
                <a:latin typeface="+mn-lt"/>
                <a:ea typeface="+mn-ea"/>
                <a:cs typeface="+mn-cs"/>
              </a:defRPr>
            </a:lvl9pPr>
          </a:lstStyle>
          <a:p>
            <a:pPr marL="0" marR="0" lvl="0" indent="0" algn="r" defTabSz="876377" rtl="0" eaLnBrk="1" fontAlgn="auto" latinLnBrk="0" hangingPunct="1">
              <a:lnSpc>
                <a:spcPct val="100000"/>
              </a:lnSpc>
              <a:spcBef>
                <a:spcPts val="0"/>
              </a:spcBef>
              <a:spcAft>
                <a:spcPts val="0"/>
              </a:spcAft>
              <a:buClrTx/>
              <a:buSzTx/>
              <a:buFontTx/>
              <a:buNone/>
              <a:tabLst/>
              <a:defRPr/>
            </a:pPr>
            <a:r>
              <a:rPr kumimoji="0" lang="en-US" altLang="zh-TW" sz="700" b="0" i="0" u="none" strike="noStrike" kern="1200" cap="none" spc="0" normalizeH="0" baseline="0" noProof="0" dirty="0" smtClean="0">
                <a:ln>
                  <a:noFill/>
                </a:ln>
                <a:solidFill>
                  <a:srgbClr val="1F1F1F"/>
                </a:solidFill>
                <a:effectLst/>
                <a:uLnTx/>
                <a:uFillTx/>
                <a:latin typeface="Microsoft YaHei UI" panose="020B0503020204020204" pitchFamily="34" charset="-122"/>
                <a:ea typeface="Microsoft YaHei UI" panose="020B0503020204020204" pitchFamily="34" charset="-122"/>
              </a:rPr>
              <a:t>9</a:t>
            </a:r>
            <a:endParaRPr kumimoji="0" lang="zh-TW" altLang="en-US" sz="700" b="0" i="0" u="none" strike="noStrike" kern="1200" cap="none" spc="0" normalizeH="0" baseline="0" noProof="0" dirty="0">
              <a:ln>
                <a:noFill/>
              </a:ln>
              <a:solidFill>
                <a:srgbClr val="1F1F1F"/>
              </a:solidFill>
              <a:effectLst/>
              <a:uLnTx/>
              <a:uFillTx/>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24844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F85F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2635</TotalTime>
  <Words>2171</Words>
  <Application>Microsoft Office PowerPoint</Application>
  <PresentationFormat>如螢幕大小 (16:9)</PresentationFormat>
  <Paragraphs>401</Paragraphs>
  <Slides>33</Slides>
  <Notes>4</Notes>
  <HiddenSlides>0</HiddenSlides>
  <MMClips>0</MMClips>
  <ScaleCrop>false</ScaleCrop>
  <HeadingPairs>
    <vt:vector size="8" baseType="variant">
      <vt:variant>
        <vt:lpstr>使用字型</vt:lpstr>
      </vt:variant>
      <vt:variant>
        <vt:i4>23</vt:i4>
      </vt:variant>
      <vt:variant>
        <vt:lpstr>佈景主題</vt:lpstr>
      </vt:variant>
      <vt:variant>
        <vt:i4>3</vt:i4>
      </vt:variant>
      <vt:variant>
        <vt:lpstr>內嵌 OLE 伺服程式</vt:lpstr>
      </vt:variant>
      <vt:variant>
        <vt:i4>1</vt:i4>
      </vt:variant>
      <vt:variant>
        <vt:lpstr>投影片標題</vt:lpstr>
      </vt:variant>
      <vt:variant>
        <vt:i4>33</vt:i4>
      </vt:variant>
    </vt:vector>
  </HeadingPairs>
  <TitlesOfParts>
    <vt:vector size="60" baseType="lpstr">
      <vt:lpstr>Arial Unicode MS</vt:lpstr>
      <vt:lpstr>等线</vt:lpstr>
      <vt:lpstr>맑은 고딕</vt:lpstr>
      <vt:lpstr>微软雅黑</vt:lpstr>
      <vt:lpstr>微软雅黑</vt:lpstr>
      <vt:lpstr>Microsoft YaHei UI</vt:lpstr>
      <vt:lpstr>Nexa Bold</vt:lpstr>
      <vt:lpstr>Open Sans bold</vt:lpstr>
      <vt:lpstr>Open Sans Condensed</vt:lpstr>
      <vt:lpstr>Open Sans Extrabold</vt:lpstr>
      <vt:lpstr>宋体</vt:lpstr>
      <vt:lpstr>宋体</vt:lpstr>
      <vt:lpstr>華康歐陽詢體W5</vt:lpstr>
      <vt:lpstr>華康歐陽詢體W5(P)</vt:lpstr>
      <vt:lpstr>新細明體</vt:lpstr>
      <vt:lpstr>Arial</vt:lpstr>
      <vt:lpstr>Calibri</vt:lpstr>
      <vt:lpstr>Calibri Light</vt:lpstr>
      <vt:lpstr>Century Gothic</vt:lpstr>
      <vt:lpstr>Helvetica</vt:lpstr>
      <vt:lpstr>Microsoft Himalaya</vt:lpstr>
      <vt:lpstr>Times New Roman</vt:lpstr>
      <vt:lpstr>Wingdings</vt:lpstr>
      <vt:lpstr>Custom Design</vt:lpstr>
      <vt:lpstr>Office 主题​​</vt:lpstr>
      <vt:lpstr>1_Office Theme</vt:lpstr>
      <vt:lpstr>Microsoft Visio 繪圖</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Alice</cp:lastModifiedBy>
  <cp:revision>99</cp:revision>
  <cp:lastPrinted>2018-10-07T11:14:14Z</cp:lastPrinted>
  <dcterms:created xsi:type="dcterms:W3CDTF">2014-04-01T16:27:38Z</dcterms:created>
  <dcterms:modified xsi:type="dcterms:W3CDTF">2018-10-12T01:09:26Z</dcterms:modified>
</cp:coreProperties>
</file>